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54"/>
  </p:notesMasterIdLst>
  <p:sldIdLst>
    <p:sldId id="318" r:id="rId2"/>
    <p:sldId id="256" r:id="rId3"/>
    <p:sldId id="257" r:id="rId4"/>
    <p:sldId id="284" r:id="rId5"/>
    <p:sldId id="259" r:id="rId6"/>
    <p:sldId id="285" r:id="rId7"/>
    <p:sldId id="298" r:id="rId8"/>
    <p:sldId id="286" r:id="rId9"/>
    <p:sldId id="287" r:id="rId10"/>
    <p:sldId id="288" r:id="rId11"/>
    <p:sldId id="289" r:id="rId12"/>
    <p:sldId id="319" r:id="rId13"/>
    <p:sldId id="266" r:id="rId14"/>
    <p:sldId id="290" r:id="rId15"/>
    <p:sldId id="268" r:id="rId16"/>
    <p:sldId id="321" r:id="rId17"/>
    <p:sldId id="320" r:id="rId18"/>
    <p:sldId id="322" r:id="rId19"/>
    <p:sldId id="323" r:id="rId20"/>
    <p:sldId id="324" r:id="rId21"/>
    <p:sldId id="325" r:id="rId22"/>
    <p:sldId id="326" r:id="rId23"/>
    <p:sldId id="300" r:id="rId24"/>
    <p:sldId id="261" r:id="rId25"/>
    <p:sldId id="272" r:id="rId26"/>
    <p:sldId id="269" r:id="rId27"/>
    <p:sldId id="296" r:id="rId28"/>
    <p:sldId id="299" r:id="rId29"/>
    <p:sldId id="304" r:id="rId30"/>
    <p:sldId id="273" r:id="rId31"/>
    <p:sldId id="305" r:id="rId32"/>
    <p:sldId id="263" r:id="rId33"/>
    <p:sldId id="264" r:id="rId34"/>
    <p:sldId id="277" r:id="rId35"/>
    <p:sldId id="327" r:id="rId36"/>
    <p:sldId id="328" r:id="rId37"/>
    <p:sldId id="278" r:id="rId38"/>
    <p:sldId id="317" r:id="rId39"/>
    <p:sldId id="303" r:id="rId40"/>
    <p:sldId id="280" r:id="rId41"/>
    <p:sldId id="311" r:id="rId42"/>
    <p:sldId id="313" r:id="rId43"/>
    <p:sldId id="314" r:id="rId44"/>
    <p:sldId id="315" r:id="rId45"/>
    <p:sldId id="306" r:id="rId46"/>
    <p:sldId id="281" r:id="rId47"/>
    <p:sldId id="316" r:id="rId48"/>
    <p:sldId id="282" r:id="rId49"/>
    <p:sldId id="283" r:id="rId50"/>
    <p:sldId id="307" r:id="rId51"/>
    <p:sldId id="308" r:id="rId52"/>
    <p:sldId id="309"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67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2A1D1F-EA94-4831-8118-94D6D3ECCC62}" type="datetimeFigureOut">
              <a:rPr lang="en-US" smtClean="0"/>
              <a:pPr/>
              <a:t>7/7/2011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357C9-C004-48F3-B536-2A42D3DF0F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43000" y="685800"/>
            <a:ext cx="4554538" cy="3416300"/>
          </a:xfrm>
          <a:ln cap="flat"/>
        </p:spPr>
      </p:sp>
      <p:sp>
        <p:nvSpPr>
          <p:cNvPr id="23555" name="Rectangle 3"/>
          <p:cNvSpPr>
            <a:spLocks noGrp="1" noChangeArrowheads="1"/>
          </p:cNvSpPr>
          <p:nvPr>
            <p:ph type="body" idx="1"/>
          </p:nvPr>
        </p:nvSpPr>
        <p:spPr>
          <a:noFill/>
          <a:ln/>
        </p:spPr>
        <p:txBody>
          <a:bodyPr/>
          <a:lstStyle/>
          <a:p>
            <a:r>
              <a:rPr lang="en-US" sz="2000">
                <a:latin typeface="Arial" charset="0"/>
              </a:rPr>
              <a:t>Historically, children under 5 years old were also at risk of TB. However, their risk has been markedly reduced since the introduction of BCG vaccination</a:t>
            </a:r>
            <a:r>
              <a:rPr lang="en-US" sz="1800">
                <a:latin typeface="Arial" charset="0"/>
              </a:rPr>
              <a:t>.</a:t>
            </a:r>
          </a:p>
          <a:p>
            <a:endParaRPr lang="en-US" sz="18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F977CC-B81F-476E-A0B6-2084BCFFB644}" type="slidenum">
              <a:rPr lang="en-US"/>
              <a:pPr/>
              <a:t>26</a:t>
            </a:fld>
            <a:endParaRPr lang="en-US"/>
          </a:p>
        </p:txBody>
      </p:sp>
      <p:sp>
        <p:nvSpPr>
          <p:cNvPr id="621570" name="Rectangle 2"/>
          <p:cNvSpPr>
            <a:spLocks noGrp="1" noRot="1" noChangeAspect="1" noChangeArrowheads="1" noTextEdit="1"/>
          </p:cNvSpPr>
          <p:nvPr>
            <p:ph type="sldImg"/>
          </p:nvPr>
        </p:nvSpPr>
        <p:spPr>
          <a:ln/>
        </p:spPr>
      </p:sp>
      <p:sp>
        <p:nvSpPr>
          <p:cNvPr id="621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xfrm>
            <a:off x="609600" y="4343400"/>
            <a:ext cx="5638800" cy="4114800"/>
          </a:xfrm>
        </p:spPr>
        <p:txBody>
          <a:bodyPr/>
          <a:lstStyle/>
          <a:p>
            <a:r>
              <a:rPr lang="en-US" sz="2000">
                <a:latin typeface="Arial" charset="0"/>
              </a:rPr>
              <a:t>However, it is not all good news.  TB is on the increase among the growing numbers of homeless peoples in Europe and America, among the poorest living in economies under transition, such as in E. Europe.  Also, those countries experiencing war or other politically-determined privations where disease surveillance and treatment have been disrupted, such as, currently, Afghanistan and Iraq, are probably seeing an increase in TB infections and deaths.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cap="flat"/>
        </p:spPr>
      </p:sp>
      <p:sp>
        <p:nvSpPr>
          <p:cNvPr id="33795" name="Rectangle 3"/>
          <p:cNvSpPr>
            <a:spLocks noGrp="1" noChangeArrowheads="1"/>
          </p:cNvSpPr>
          <p:nvPr>
            <p:ph type="body" idx="1"/>
          </p:nvPr>
        </p:nvSpPr>
        <p:spPr>
          <a:noFill/>
          <a:ln/>
        </p:spPr>
        <p:txBody>
          <a:bodyPr/>
          <a:lstStyle/>
          <a:p>
            <a:r>
              <a:rPr lang="en-US" sz="2000">
                <a:latin typeface="Arial" charset="0"/>
              </a:rPr>
              <a:t>A real change in disease incidence or mortality can occur due to changes in the environment, in the host or in the agent.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cap="flat"/>
        </p:spPr>
      </p:sp>
      <p:sp>
        <p:nvSpPr>
          <p:cNvPr id="35843" name="Rectangle 3"/>
          <p:cNvSpPr>
            <a:spLocks noGrp="1" noChangeArrowheads="1"/>
          </p:cNvSpPr>
          <p:nvPr>
            <p:ph type="body" idx="1"/>
          </p:nvPr>
        </p:nvSpPr>
        <p:spPr>
          <a:xfrm>
            <a:off x="228600" y="4343400"/>
            <a:ext cx="6400800" cy="3124200"/>
          </a:xfrm>
          <a:noFill/>
          <a:ln/>
        </p:spPr>
        <p:txBody>
          <a:bodyPr/>
          <a:lstStyle/>
          <a:p>
            <a:r>
              <a:rPr lang="en-US" sz="2000">
                <a:latin typeface="Arial" charset="0"/>
              </a:rPr>
              <a:t>Apparent changes in incidence or mortality can occur over time (apparent trend) without real changes in actual rates. It is very important to consider these influences when analyzing trends.</a:t>
            </a:r>
          </a:p>
          <a:p>
            <a:r>
              <a:rPr lang="en-US" sz="1800">
                <a:latin typeface="Arial" charset="0"/>
              </a:rPr>
              <a:t>(1) In 19th C. Europe TB was common and “consumption” a trendy, though tragic cause of death. In the operas La Boheme and La Traviata, both heroines die from TB, while the Romantic poet Shelley also succumbed.  In the Oslo Art Gallery, a 19th C. painting “The Sick Child” depicts a young girl clearly dying from TB. </a:t>
            </a:r>
          </a:p>
          <a:p>
            <a:endParaRPr lang="en-US" sz="200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CD122AC-6908-4175-B1B6-C69D0AB8256D}" type="slidenum">
              <a:rPr lang="en-US" smtClean="0">
                <a:latin typeface="Arial" pitchFamily="34" charset="0"/>
              </a:rPr>
              <a:pPr/>
              <a:t>41</a:t>
            </a:fld>
            <a:endParaRPr lang="en-US" smtClean="0">
              <a:latin typeface="Arial" pitchFamily="34" charset="0"/>
            </a:endParaRPr>
          </a:p>
        </p:txBody>
      </p:sp>
      <p:sp>
        <p:nvSpPr>
          <p:cNvPr id="39939" name="Rectangle 2"/>
          <p:cNvSpPr>
            <a:spLocks noRot="1" noChangeArrowheads="1" noTextEdit="1"/>
          </p:cNvSpPr>
          <p:nvPr>
            <p:ph type="sldImg"/>
          </p:nvPr>
        </p:nvSpPr>
        <p:spPr>
          <a:xfrm>
            <a:off x="1144588" y="685800"/>
            <a:ext cx="4572000" cy="3429000"/>
          </a:xfrm>
          <a:ln/>
        </p:spPr>
      </p:sp>
      <p:sp>
        <p:nvSpPr>
          <p:cNvPr id="3994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4D5FD03E-2225-4570-9648-E887AE07ED41}" type="slidenum">
              <a:rPr lang="en-US" smtClean="0">
                <a:latin typeface="Arial" pitchFamily="34" charset="0"/>
              </a:rPr>
              <a:pPr/>
              <a:t>43</a:t>
            </a:fld>
            <a:endParaRPr lang="en-US" smtClean="0">
              <a:latin typeface="Arial"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8DDD754F-5A14-45DB-9B33-F5C796A9F7D2}" type="slidenum">
              <a:rPr lang="en-US" smtClean="0">
                <a:latin typeface="Arial" pitchFamily="34" charset="0"/>
              </a:rPr>
              <a:pPr/>
              <a:t>44</a:t>
            </a:fld>
            <a:endParaRPr lang="en-US" smtClean="0">
              <a:latin typeface="Arial"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xfrm>
            <a:off x="1074738" y="685800"/>
            <a:ext cx="4556125" cy="3416300"/>
          </a:xfrm>
          <a:ln cap="flat"/>
        </p:spPr>
      </p:sp>
      <p:sp>
        <p:nvSpPr>
          <p:cNvPr id="15363" name="Rectangle 3"/>
          <p:cNvSpPr>
            <a:spLocks noGrp="1" noChangeArrowheads="1"/>
          </p:cNvSpPr>
          <p:nvPr>
            <p:ph type="body" idx="1"/>
          </p:nvPr>
        </p:nvSpPr>
        <p:spPr>
          <a:xfrm>
            <a:off x="685800" y="4343400"/>
            <a:ext cx="5562600" cy="4114800"/>
          </a:xfrm>
          <a:noFill/>
          <a:ln/>
        </p:spPr>
        <p:txBody>
          <a:bodyPr/>
          <a:lstStyle/>
          <a:p>
            <a:pPr>
              <a:buFontTx/>
              <a:buChar char="•"/>
            </a:pPr>
            <a:r>
              <a:rPr lang="en-US" sz="1800">
                <a:latin typeface="Arial" charset="0"/>
              </a:rPr>
              <a:t>(1) In March 1882, Dr. Robert Koch discovered Mycobacterium Bacillus, in Germany. At that time TB was very prevalent. </a:t>
            </a:r>
          </a:p>
          <a:p>
            <a:r>
              <a:rPr lang="en-US" sz="1800">
                <a:latin typeface="Arial" charset="0"/>
              </a:rPr>
              <a:t>(2) This is the most frequent presentation. Extra-pulmonary TB (e.g. miliary, skeletal, meningeal, gastro-intestinal) also occur, particularly in children, immigrants from countries where TB is more common and in people with impaired immunity. </a:t>
            </a:r>
          </a:p>
          <a:p>
            <a:r>
              <a:rPr lang="en-US" sz="1800">
                <a:latin typeface="Arial" charset="0"/>
              </a:rPr>
              <a:t>(3) Tubercle bacilli are acid alcohol-fast bacilli (AAFB), that means they strongly resist decolourisation with acid or alcohol. </a:t>
            </a:r>
            <a:endParaRPr lang="en-US" sz="2400" u="sng">
              <a:latin typeface="Arial" charset="0"/>
            </a:endParaRPr>
          </a:p>
          <a:p>
            <a:pPr>
              <a:buFontTx/>
              <a:buChar char="•"/>
            </a:pPr>
            <a:endParaRPr lang="en-US" sz="180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A970D6-B56E-4AAD-ABCA-1B2AF5DC286E}" type="slidenum">
              <a:rPr lang="en-GB"/>
              <a:pPr/>
              <a:t>45</a:t>
            </a:fld>
            <a:endParaRPr lang="en-GB"/>
          </a:p>
        </p:txBody>
      </p:sp>
      <p:sp>
        <p:nvSpPr>
          <p:cNvPr id="613378"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13379" name="Rectangle 3"/>
          <p:cNvSpPr>
            <a:spLocks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28421FD3-7030-4336-AE51-766DA6E5B432}" type="slidenum">
              <a:rPr lang="en-US"/>
              <a:pPr/>
              <a:t>4</a:t>
            </a:fld>
            <a:endParaRPr lang="en-US"/>
          </a:p>
        </p:txBody>
      </p:sp>
      <p:sp>
        <p:nvSpPr>
          <p:cNvPr id="118786" name="Rectangle 2"/>
          <p:cNvSpPr>
            <a:spLocks noChangeArrowheads="1"/>
          </p:cNvSpPr>
          <p:nvPr/>
        </p:nvSpPr>
        <p:spPr bwMode="auto">
          <a:xfrm>
            <a:off x="3884613" y="0"/>
            <a:ext cx="2973387" cy="457200"/>
          </a:xfrm>
          <a:prstGeom prst="rect">
            <a:avLst/>
          </a:prstGeom>
          <a:noFill/>
          <a:ln w="12700">
            <a:noFill/>
            <a:miter lim="800000"/>
            <a:headEnd/>
            <a:tailEnd/>
          </a:ln>
          <a:effectLst/>
        </p:spPr>
        <p:txBody>
          <a:bodyPr wrap="none" anchor="ctr"/>
          <a:lstStyle/>
          <a:p>
            <a:endParaRPr lang="en-US"/>
          </a:p>
        </p:txBody>
      </p:sp>
      <p:sp>
        <p:nvSpPr>
          <p:cNvPr id="118787" name="Rectangle 3"/>
          <p:cNvSpPr>
            <a:spLocks noChangeArrowheads="1"/>
          </p:cNvSpPr>
          <p:nvPr/>
        </p:nvSpPr>
        <p:spPr bwMode="auto">
          <a:xfrm>
            <a:off x="3884613" y="8686800"/>
            <a:ext cx="2973387" cy="457200"/>
          </a:xfrm>
          <a:prstGeom prst="rect">
            <a:avLst/>
          </a:prstGeom>
          <a:noFill/>
          <a:ln w="12700">
            <a:noFill/>
            <a:miter lim="800000"/>
            <a:headEnd/>
            <a:tailEnd/>
          </a:ln>
          <a:effectLst/>
        </p:spPr>
        <p:txBody>
          <a:bodyPr lIns="90819" tIns="44613" rIns="90819" bIns="44613" anchor="b"/>
          <a:lstStyle/>
          <a:p>
            <a:pPr algn="r" defTabSz="917575" eaLnBrk="0" hangingPunct="0"/>
            <a:r>
              <a:rPr lang="en-GB" sz="1200" b="0">
                <a:latin typeface="Times New Roman" pitchFamily="18" charset="0"/>
              </a:rPr>
              <a:t>3</a:t>
            </a:r>
          </a:p>
        </p:txBody>
      </p:sp>
      <p:sp>
        <p:nvSpPr>
          <p:cNvPr id="118788" name="Rectangle 4"/>
          <p:cNvSpPr>
            <a:spLocks noChangeArrowheads="1"/>
          </p:cNvSpPr>
          <p:nvPr/>
        </p:nvSpPr>
        <p:spPr bwMode="auto">
          <a:xfrm>
            <a:off x="0" y="8686800"/>
            <a:ext cx="2973388" cy="457200"/>
          </a:xfrm>
          <a:prstGeom prst="rect">
            <a:avLst/>
          </a:prstGeom>
          <a:noFill/>
          <a:ln w="12700">
            <a:noFill/>
            <a:miter lim="800000"/>
            <a:headEnd/>
            <a:tailEnd/>
          </a:ln>
          <a:effectLst/>
        </p:spPr>
        <p:txBody>
          <a:bodyPr wrap="none" anchor="ctr"/>
          <a:lstStyle/>
          <a:p>
            <a:endParaRPr lang="en-US"/>
          </a:p>
        </p:txBody>
      </p:sp>
      <p:sp>
        <p:nvSpPr>
          <p:cNvPr id="118789" name="Rectangle 5"/>
          <p:cNvSpPr>
            <a:spLocks noChangeArrowheads="1"/>
          </p:cNvSpPr>
          <p:nvPr/>
        </p:nvSpPr>
        <p:spPr bwMode="auto">
          <a:xfrm>
            <a:off x="0" y="0"/>
            <a:ext cx="2973388" cy="457200"/>
          </a:xfrm>
          <a:prstGeom prst="rect">
            <a:avLst/>
          </a:prstGeom>
          <a:noFill/>
          <a:ln w="12700">
            <a:noFill/>
            <a:miter lim="800000"/>
            <a:headEnd/>
            <a:tailEnd/>
          </a:ln>
          <a:effectLst/>
        </p:spPr>
        <p:txBody>
          <a:bodyPr wrap="none" anchor="ctr"/>
          <a:lstStyle/>
          <a:p>
            <a:endParaRPr lang="en-US"/>
          </a:p>
        </p:txBody>
      </p:sp>
      <p:sp>
        <p:nvSpPr>
          <p:cNvPr id="118790" name="Rectangle 6"/>
          <p:cNvSpPr>
            <a:spLocks noChangeArrowheads="1" noTextEdit="1"/>
          </p:cNvSpPr>
          <p:nvPr>
            <p:ph type="sldImg"/>
          </p:nvPr>
        </p:nvSpPr>
        <p:spPr>
          <a:xfrm>
            <a:off x="1154113" y="692150"/>
            <a:ext cx="4551362" cy="3413125"/>
          </a:xfrm>
          <a:ln w="12700" cap="flat"/>
        </p:spPr>
      </p:sp>
      <p:sp>
        <p:nvSpPr>
          <p:cNvPr id="118791" name="Rectangle 7"/>
          <p:cNvSpPr>
            <a:spLocks noGrp="1" noChangeArrowheads="1"/>
          </p:cNvSpPr>
          <p:nvPr>
            <p:ph type="body" idx="1"/>
          </p:nvPr>
        </p:nvSpPr>
        <p:spPr>
          <a:noFill/>
          <a:ln/>
        </p:spPr>
        <p:txBody>
          <a:bodyPr lIns="90819" tIns="44613" rIns="90819" bIns="44613"/>
          <a:lstStyle/>
          <a:p>
            <a:r>
              <a:rPr lang="en-GB"/>
              <a:t>Source of information (2006 report)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cap="flat"/>
        </p:spPr>
      </p:sp>
      <p:sp>
        <p:nvSpPr>
          <p:cNvPr id="19459" name="Rectangle 3"/>
          <p:cNvSpPr>
            <a:spLocks noGrp="1" noChangeArrowheads="1"/>
          </p:cNvSpPr>
          <p:nvPr>
            <p:ph type="body" idx="1"/>
          </p:nvPr>
        </p:nvSpPr>
        <p:spPr>
          <a:noFill/>
          <a:ln/>
        </p:spPr>
        <p:txBody>
          <a:bodyPr/>
          <a:lstStyle/>
          <a:p>
            <a:r>
              <a:rPr lang="en-US" sz="1800">
                <a:latin typeface="Arial" charset="0"/>
              </a:rPr>
              <a:t>Follow the link to find more about TB, and a map with mortality data.</a:t>
            </a:r>
          </a:p>
          <a:p>
            <a:endParaRPr lang="en-US" sz="2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63EF29-6770-49C1-9054-79236652FEC4}" type="slidenum">
              <a:rPr lang="en-US"/>
              <a:pPr/>
              <a:t>6</a:t>
            </a:fld>
            <a:endParaRPr lang="en-US"/>
          </a:p>
        </p:txBody>
      </p:sp>
      <p:sp>
        <p:nvSpPr>
          <p:cNvPr id="291842" name="Rectangle 2"/>
          <p:cNvSpPr>
            <a:spLocks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F16F9C-0BE0-4C81-BD7D-9EF2C314EE78}" type="slidenum">
              <a:rPr lang="en-US"/>
              <a:pPr/>
              <a:t>8</a:t>
            </a:fld>
            <a:endParaRPr lang="en-US"/>
          </a:p>
        </p:txBody>
      </p:sp>
      <p:sp>
        <p:nvSpPr>
          <p:cNvPr id="249858" name="Rectangle 2"/>
          <p:cNvSpPr>
            <a:spLocks noChangeArrowheads="1" noTextEdit="1"/>
          </p:cNvSpPr>
          <p:nvPr>
            <p:ph type="sldImg"/>
          </p:nvPr>
        </p:nvSpPr>
        <p:spPr>
          <a:ln/>
        </p:spPr>
      </p:sp>
      <p:sp>
        <p:nvSpPr>
          <p:cNvPr id="249859" name="Rectangle 3"/>
          <p:cNvSpPr>
            <a:spLocks noGrp="1" noChangeArrowheads="1"/>
          </p:cNvSpPr>
          <p:nvPr>
            <p:ph type="body" idx="1"/>
          </p:nvPr>
        </p:nvSpPr>
        <p:spPr/>
        <p:txBody>
          <a:bodyPr/>
          <a:lstStyle/>
          <a:p>
            <a:r>
              <a:rPr lang="en-US"/>
              <a:t>Divide into two slides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415264-F6C7-42D0-A278-4416DDAC9A7F}" type="slidenum">
              <a:rPr lang="en-US"/>
              <a:pPr/>
              <a:t>10</a:t>
            </a:fld>
            <a:endParaRPr lang="en-US"/>
          </a:p>
        </p:txBody>
      </p:sp>
      <p:sp>
        <p:nvSpPr>
          <p:cNvPr id="309250" name="Rectangle 2"/>
          <p:cNvSpPr>
            <a:spLocks noChangeArrowheads="1" noTextEdit="1"/>
          </p:cNvSpPr>
          <p:nvPr>
            <p:ph type="sldImg"/>
          </p:nvPr>
        </p:nvSpPr>
        <p:spPr>
          <a:ln/>
        </p:spPr>
      </p:sp>
      <p:sp>
        <p:nvSpPr>
          <p:cNvPr id="309251" name="Rectangle 3"/>
          <p:cNvSpPr>
            <a:spLocks noGrp="1" noChangeArrowheads="1"/>
          </p:cNvSpPr>
          <p:nvPr>
            <p:ph type="body" idx="1"/>
          </p:nvPr>
        </p:nvSpPr>
        <p:spPr>
          <a:xfrm>
            <a:off x="685800" y="4343400"/>
            <a:ext cx="5486400" cy="4114800"/>
          </a:xfrm>
        </p:spPr>
        <p:txBody>
          <a:bodyPr/>
          <a:lstStyle/>
          <a:p>
            <a:r>
              <a:rPr lang="en-US"/>
              <a:t>However, in terms of absolute numbers, India accounts for one fifth of the global Tuberculosis burden. Every year 1.9 million people in India develop tuberculosis (TB), of which 0.8 million are sputum positive cases that are infectious. Tuberculosis is unique among the main disease killers of the developing world in that it afflicts nearly all age groups. Tuberculosis has devastating social costs as well. This continued burden of disease is particularly tragic because TB is nearly 100% curable. Untreated patients can infect 10-15 persons each year; poorly treated patients develop drug resistant and potentially incurable TB.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D81C0D-DC90-4D43-9880-31464F9B63AC}" type="slidenum">
              <a:rPr lang="en-US"/>
              <a:pPr/>
              <a:t>11</a:t>
            </a:fld>
            <a:endParaRPr lang="en-US"/>
          </a:p>
        </p:txBody>
      </p:sp>
      <p:sp>
        <p:nvSpPr>
          <p:cNvPr id="252930" name="Rectangle 2"/>
          <p:cNvSpPr>
            <a:spLocks noChangeArrowheads="1" noTextEdit="1"/>
          </p:cNvSpPr>
          <p:nvPr>
            <p:ph type="sldImg"/>
          </p:nvPr>
        </p:nvSpPr>
        <p:spPr>
          <a:ln/>
        </p:spPr>
      </p:sp>
      <p:sp>
        <p:nvSpPr>
          <p:cNvPr id="252931" name="Rectangle 3"/>
          <p:cNvSpPr>
            <a:spLocks noGrp="1" noChangeArrowheads="1"/>
          </p:cNvSpPr>
          <p:nvPr>
            <p:ph type="body" idx="1"/>
          </p:nvPr>
        </p:nvSpPr>
        <p:spPr/>
        <p:txBody>
          <a:bodyPr/>
          <a:lstStyle/>
          <a:p>
            <a:r>
              <a:rPr lang="en-US"/>
              <a:t>Estimates made in 1998-99.</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6C1DA3-9582-4889-A245-3AE382BBE5B6}" type="slidenum">
              <a:rPr lang="en-US"/>
              <a:pPr/>
              <a:t>15</a:t>
            </a:fld>
            <a:endParaRPr lang="en-US"/>
          </a:p>
        </p:txBody>
      </p:sp>
      <p:sp>
        <p:nvSpPr>
          <p:cNvPr id="620546" name="Rectangle 2"/>
          <p:cNvSpPr>
            <a:spLocks noGrp="1" noRot="1" noChangeAspect="1" noChangeArrowheads="1" noTextEdit="1"/>
          </p:cNvSpPr>
          <p:nvPr>
            <p:ph type="sldImg"/>
          </p:nvPr>
        </p:nvSpPr>
        <p:spPr>
          <a:ln/>
        </p:spPr>
      </p:sp>
      <p:sp>
        <p:nvSpPr>
          <p:cNvPr id="6205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2AFD4719-9E09-4262-B3F2-50D9D843F1B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513C62-288F-4043-A189-6E3645ACE91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7/7/2011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Microsoft_Office_Word_97_-_2003_Document1.doc"/></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file:///C:\My%20Documents\susana\Acresist.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39.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lsumc-wetmore-tb-info.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371600"/>
            <a:ext cx="7406640" cy="1472184"/>
          </a:xfrm>
        </p:spPr>
        <p:txBody>
          <a:bodyPr/>
          <a:lstStyle/>
          <a:p>
            <a:r>
              <a:rPr lang="en-US" dirty="0" smtClean="0"/>
              <a:t>Epidemiology of Tuberculosis &amp; Its Prevention &amp; Control</a:t>
            </a:r>
            <a:endParaRPr lang="en-US" dirty="0"/>
          </a:p>
        </p:txBody>
      </p:sp>
      <p:sp>
        <p:nvSpPr>
          <p:cNvPr id="3" name="Subtitle 2"/>
          <p:cNvSpPr>
            <a:spLocks noGrp="1"/>
          </p:cNvSpPr>
          <p:nvPr>
            <p:ph type="subTitle" idx="1"/>
          </p:nvPr>
        </p:nvSpPr>
        <p:spPr>
          <a:xfrm>
            <a:off x="2209800" y="4572000"/>
            <a:ext cx="6400800" cy="1752600"/>
          </a:xfrm>
        </p:spPr>
        <p:txBody>
          <a:bodyPr>
            <a:normAutofit lnSpcReduction="10000"/>
          </a:bodyPr>
          <a:lstStyle/>
          <a:p>
            <a:pPr algn="r"/>
            <a:r>
              <a:rPr lang="en-US" dirty="0" smtClean="0"/>
              <a:t>Dr. A. M. </a:t>
            </a:r>
            <a:r>
              <a:rPr lang="en-US" dirty="0" err="1" smtClean="0"/>
              <a:t>Kadri</a:t>
            </a:r>
            <a:endParaRPr lang="en-US" dirty="0" smtClean="0"/>
          </a:p>
          <a:p>
            <a:pPr algn="r"/>
            <a:r>
              <a:rPr lang="en-US" dirty="0" smtClean="0"/>
              <a:t>Associate Professor,</a:t>
            </a:r>
          </a:p>
          <a:p>
            <a:pPr algn="r"/>
            <a:r>
              <a:rPr lang="en-US" dirty="0" smtClean="0"/>
              <a:t>Community Medicine Department,</a:t>
            </a:r>
          </a:p>
          <a:p>
            <a:pPr algn="r"/>
            <a:r>
              <a:rPr lang="en-US" dirty="0" smtClean="0"/>
              <a:t>PDU Medical College, Rajkot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226" name="Rectangle 2"/>
          <p:cNvSpPr>
            <a:spLocks noGrp="1" noChangeArrowheads="1"/>
          </p:cNvSpPr>
          <p:nvPr>
            <p:ph type="ctrTitle"/>
          </p:nvPr>
        </p:nvSpPr>
        <p:spPr>
          <a:xfrm>
            <a:off x="0" y="76200"/>
            <a:ext cx="9144000" cy="1143000"/>
          </a:xfrm>
          <a:noFill/>
          <a:ln/>
        </p:spPr>
        <p:txBody>
          <a:bodyPr lIns="90488" tIns="44450" rIns="90488" bIns="44450"/>
          <a:lstStyle/>
          <a:p>
            <a:r>
              <a:rPr lang="en-US" sz="2800" b="1">
                <a:solidFill>
                  <a:schemeClr val="accent2"/>
                </a:solidFill>
              </a:rPr>
              <a:t>India is the highest TB burden country accounting for more than one-fifth of the global incidence </a:t>
            </a:r>
          </a:p>
        </p:txBody>
      </p:sp>
      <p:graphicFrame>
        <p:nvGraphicFramePr>
          <p:cNvPr id="308227" name="Object 3"/>
          <p:cNvGraphicFramePr>
            <a:graphicFrameLocks noChangeAspect="1"/>
          </p:cNvGraphicFramePr>
          <p:nvPr/>
        </p:nvGraphicFramePr>
        <p:xfrm>
          <a:off x="1600200" y="1371600"/>
          <a:ext cx="8147050" cy="5100638"/>
        </p:xfrm>
        <a:graphic>
          <a:graphicData uri="http://schemas.openxmlformats.org/presentationml/2006/ole">
            <p:oleObj spid="_x0000_s39938" name="Chart" r:id="rId4" imgW="7962900" imgH="5105400" progId="MSGraph.Chart.8">
              <p:embed followColorScheme="full"/>
            </p:oleObj>
          </a:graphicData>
        </a:graphic>
      </p:graphicFrame>
      <p:sp>
        <p:nvSpPr>
          <p:cNvPr id="308228" name="Text Box 4"/>
          <p:cNvSpPr txBox="1">
            <a:spLocks noChangeArrowheads="1"/>
          </p:cNvSpPr>
          <p:nvPr/>
        </p:nvSpPr>
        <p:spPr bwMode="auto">
          <a:xfrm>
            <a:off x="123825" y="6454775"/>
            <a:ext cx="8915400" cy="274638"/>
          </a:xfrm>
          <a:prstGeom prst="rect">
            <a:avLst/>
          </a:prstGeom>
          <a:noFill/>
          <a:ln w="9525">
            <a:noFill/>
            <a:miter lim="800000"/>
            <a:headEnd/>
            <a:tailEnd/>
          </a:ln>
          <a:effectLst/>
        </p:spPr>
        <p:txBody>
          <a:bodyPr>
            <a:spAutoFit/>
          </a:bodyPr>
          <a:lstStyle/>
          <a:p>
            <a:pPr>
              <a:spcBef>
                <a:spcPct val="50000"/>
              </a:spcBef>
            </a:pPr>
            <a:r>
              <a:rPr lang="en-US" sz="1200" i="1">
                <a:solidFill>
                  <a:srgbClr val="CC0000"/>
                </a:solidFill>
                <a:cs typeface="Arial" pitchFamily="34" charset="0"/>
              </a:rPr>
              <a:t>Source: WHO Geneva; WHO Report 2009: Global Tuberculosis Control; Surveillance, Planning and Financing</a:t>
            </a:r>
          </a:p>
        </p:txBody>
      </p:sp>
      <p:sp>
        <p:nvSpPr>
          <p:cNvPr id="308229" name="Text Box 5"/>
          <p:cNvSpPr txBox="1">
            <a:spLocks noChangeArrowheads="1"/>
          </p:cNvSpPr>
          <p:nvPr/>
        </p:nvSpPr>
        <p:spPr bwMode="auto">
          <a:xfrm>
            <a:off x="76200" y="1295400"/>
            <a:ext cx="3657600" cy="663575"/>
          </a:xfrm>
          <a:prstGeom prst="rect">
            <a:avLst/>
          </a:prstGeom>
          <a:solidFill>
            <a:srgbClr val="EAD5FF"/>
          </a:solidFill>
          <a:ln w="9525">
            <a:noFill/>
            <a:miter lim="800000"/>
            <a:headEnd/>
            <a:tailEnd/>
          </a:ln>
          <a:effectLst/>
        </p:spPr>
        <p:txBody>
          <a:bodyPr>
            <a:spAutoFit/>
          </a:bodyPr>
          <a:lstStyle/>
          <a:p>
            <a:pPr algn="l">
              <a:spcBef>
                <a:spcPct val="50000"/>
              </a:spcBef>
            </a:pPr>
            <a:r>
              <a:rPr lang="en-US" sz="1500">
                <a:cs typeface="Arial" pitchFamily="34" charset="0"/>
              </a:rPr>
              <a:t>Global annual incidence = 9.4 million</a:t>
            </a:r>
          </a:p>
          <a:p>
            <a:pPr algn="l">
              <a:spcBef>
                <a:spcPct val="50000"/>
              </a:spcBef>
            </a:pPr>
            <a:r>
              <a:rPr lang="en-US" sz="1500">
                <a:cs typeface="Arial" pitchFamily="34" charset="0"/>
              </a:rPr>
              <a:t>India annual incidence = 1.96 million</a:t>
            </a:r>
          </a:p>
        </p:txBody>
      </p:sp>
      <p:sp>
        <p:nvSpPr>
          <p:cNvPr id="308230" name="Text Box 6"/>
          <p:cNvSpPr txBox="1">
            <a:spLocks noChangeArrowheads="1"/>
          </p:cNvSpPr>
          <p:nvPr/>
        </p:nvSpPr>
        <p:spPr bwMode="auto">
          <a:xfrm>
            <a:off x="381000" y="2667000"/>
            <a:ext cx="2057400" cy="952500"/>
          </a:xfrm>
          <a:prstGeom prst="rect">
            <a:avLst/>
          </a:prstGeom>
          <a:noFill/>
          <a:ln w="9525">
            <a:solidFill>
              <a:schemeClr val="tx1"/>
            </a:solidFill>
            <a:miter lim="800000"/>
            <a:headEnd/>
            <a:tailEnd/>
          </a:ln>
          <a:effectLst/>
        </p:spPr>
        <p:txBody>
          <a:bodyPr>
            <a:spAutoFit/>
          </a:bodyPr>
          <a:lstStyle/>
          <a:p>
            <a:pPr eaLnBrk="0" hangingPunct="0">
              <a:spcBef>
                <a:spcPct val="50000"/>
              </a:spcBef>
            </a:pPr>
            <a:r>
              <a:rPr lang="en-US" sz="1400">
                <a:cs typeface="Arial" pitchFamily="34" charset="0"/>
              </a:rPr>
              <a:t>India is 17</a:t>
            </a:r>
            <a:r>
              <a:rPr lang="en-US" sz="1400" baseline="30000">
                <a:cs typeface="Arial" pitchFamily="34" charset="0"/>
              </a:rPr>
              <a:t>th</a:t>
            </a:r>
            <a:r>
              <a:rPr lang="en-US" sz="1400">
                <a:cs typeface="Arial" pitchFamily="34" charset="0"/>
              </a:rPr>
              <a:t> among 22 High Burden Countries (in terms of TB incidence rate)</a:t>
            </a:r>
          </a:p>
        </p:txBody>
      </p:sp>
    </p:spTree>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211138" y="152400"/>
            <a:ext cx="8651875" cy="1143000"/>
          </a:xfrm>
        </p:spPr>
        <p:txBody>
          <a:bodyPr/>
          <a:lstStyle/>
          <a:p>
            <a:r>
              <a:rPr lang="en-US" sz="3900"/>
              <a:t>Social and Economic Burden of TB in India</a:t>
            </a:r>
          </a:p>
        </p:txBody>
      </p:sp>
      <p:sp>
        <p:nvSpPr>
          <p:cNvPr id="204803" name="Rectangle 3"/>
          <p:cNvSpPr>
            <a:spLocks noGrp="1" noChangeArrowheads="1"/>
          </p:cNvSpPr>
          <p:nvPr>
            <p:ph idx="1"/>
          </p:nvPr>
        </p:nvSpPr>
        <p:spPr>
          <a:xfrm>
            <a:off x="762000" y="1371600"/>
            <a:ext cx="8382000" cy="4495800"/>
          </a:xfrm>
        </p:spPr>
        <p:txBody>
          <a:bodyPr>
            <a:normAutofit fontScale="55000" lnSpcReduction="20000"/>
          </a:bodyPr>
          <a:lstStyle/>
          <a:p>
            <a:pPr algn="r">
              <a:buFontTx/>
              <a:buNone/>
            </a:pPr>
            <a:r>
              <a:rPr lang="en-US" sz="3600" b="1" u="sng" dirty="0"/>
              <a:t>Estimated burden per year</a:t>
            </a:r>
          </a:p>
          <a:p>
            <a:pPr>
              <a:lnSpc>
                <a:spcPct val="150000"/>
              </a:lnSpc>
            </a:pPr>
            <a:r>
              <a:rPr lang="en-US" sz="3600" b="1" dirty="0"/>
              <a:t>Indirect costs to society 				</a:t>
            </a:r>
            <a:r>
              <a:rPr lang="en-US" sz="3600" b="1" dirty="0">
                <a:solidFill>
                  <a:schemeClr val="tx2"/>
                </a:solidFill>
              </a:rPr>
              <a:t>$3 billion</a:t>
            </a:r>
            <a:r>
              <a:rPr lang="en-US" sz="3600" b="1" dirty="0"/>
              <a:t> </a:t>
            </a:r>
          </a:p>
          <a:p>
            <a:pPr>
              <a:lnSpc>
                <a:spcPct val="150000"/>
              </a:lnSpc>
            </a:pPr>
            <a:r>
              <a:rPr lang="en-US" sz="3600" b="1" dirty="0"/>
              <a:t>Direct costs to society		</a:t>
            </a:r>
            <a:r>
              <a:rPr lang="en-US" sz="3600" b="1" dirty="0">
                <a:solidFill>
                  <a:srgbClr val="99FFCC"/>
                </a:solidFill>
              </a:rPr>
              <a:t>	 	</a:t>
            </a:r>
            <a:r>
              <a:rPr lang="en-US" sz="3600" b="1" dirty="0">
                <a:solidFill>
                  <a:schemeClr val="tx2"/>
                </a:solidFill>
              </a:rPr>
              <a:t>$300 million</a:t>
            </a:r>
          </a:p>
          <a:p>
            <a:pPr>
              <a:lnSpc>
                <a:spcPct val="150000"/>
              </a:lnSpc>
            </a:pPr>
            <a:r>
              <a:rPr lang="en-US" sz="3600" b="1" dirty="0"/>
              <a:t>Productive work days lost due to TB illness 	</a:t>
            </a:r>
            <a:r>
              <a:rPr lang="en-US" sz="3600" b="1" dirty="0" smtClean="0"/>
              <a:t>             </a:t>
            </a:r>
            <a:r>
              <a:rPr lang="en-US" sz="3600" b="1" dirty="0" smtClean="0">
                <a:solidFill>
                  <a:schemeClr val="tx2"/>
                </a:solidFill>
              </a:rPr>
              <a:t>100 </a:t>
            </a:r>
            <a:r>
              <a:rPr lang="en-US" sz="3600" b="1" dirty="0">
                <a:solidFill>
                  <a:schemeClr val="tx2"/>
                </a:solidFill>
              </a:rPr>
              <a:t>million</a:t>
            </a:r>
          </a:p>
          <a:p>
            <a:pPr>
              <a:lnSpc>
                <a:spcPct val="150000"/>
              </a:lnSpc>
            </a:pPr>
            <a:r>
              <a:rPr lang="en-US" sz="3600" b="1" dirty="0"/>
              <a:t>Productive work days lost due to TB deaths	</a:t>
            </a:r>
            <a:r>
              <a:rPr lang="en-US" sz="3600" b="1" dirty="0" smtClean="0"/>
              <a:t>             </a:t>
            </a:r>
            <a:r>
              <a:rPr lang="en-US" sz="3600" b="1" dirty="0" smtClean="0">
                <a:solidFill>
                  <a:schemeClr val="tx2"/>
                </a:solidFill>
              </a:rPr>
              <a:t>1.3 </a:t>
            </a:r>
            <a:r>
              <a:rPr lang="en-US" sz="3600" b="1" dirty="0">
                <a:solidFill>
                  <a:schemeClr val="tx2"/>
                </a:solidFill>
              </a:rPr>
              <a:t>billion </a:t>
            </a:r>
          </a:p>
          <a:p>
            <a:pPr>
              <a:lnSpc>
                <a:spcPct val="150000"/>
              </a:lnSpc>
            </a:pPr>
            <a:r>
              <a:rPr lang="en-US" sz="3600" b="1" dirty="0"/>
              <a:t>School drop-outs due to parental TB		</a:t>
            </a:r>
            <a:r>
              <a:rPr lang="en-US" sz="3600" b="1" dirty="0">
                <a:solidFill>
                  <a:schemeClr val="tx2"/>
                </a:solidFill>
              </a:rPr>
              <a:t>300,000 </a:t>
            </a:r>
          </a:p>
          <a:p>
            <a:pPr>
              <a:lnSpc>
                <a:spcPct val="150000"/>
              </a:lnSpc>
            </a:pPr>
            <a:r>
              <a:rPr lang="en-US" sz="3600" b="1" dirty="0"/>
              <a:t>Women rejected by families due to TB		</a:t>
            </a:r>
            <a:r>
              <a:rPr lang="en-US" sz="3600" b="1" dirty="0">
                <a:solidFill>
                  <a:schemeClr val="tx2"/>
                </a:solidFill>
              </a:rPr>
              <a:t>100,000 </a:t>
            </a:r>
          </a:p>
          <a:p>
            <a:pPr lvl="1">
              <a:lnSpc>
                <a:spcPct val="150000"/>
              </a:lnSpc>
            </a:pPr>
            <a:endParaRPr lang="en-US" sz="2000" b="1" dirty="0">
              <a:solidFill>
                <a:schemeClr val="tx2"/>
              </a:solidFill>
            </a:endParaRPr>
          </a:p>
        </p:txBody>
      </p:sp>
      <p:sp>
        <p:nvSpPr>
          <p:cNvPr id="204804" name="Text Box 4"/>
          <p:cNvSpPr txBox="1">
            <a:spLocks noChangeArrowheads="1"/>
          </p:cNvSpPr>
          <p:nvPr/>
        </p:nvSpPr>
        <p:spPr bwMode="auto">
          <a:xfrm>
            <a:off x="60325" y="6248400"/>
            <a:ext cx="8713788" cy="304800"/>
          </a:xfrm>
          <a:prstGeom prst="rect">
            <a:avLst/>
          </a:prstGeom>
          <a:noFill/>
          <a:ln w="9525">
            <a:noFill/>
            <a:miter lim="800000"/>
            <a:headEnd/>
            <a:tailEnd/>
          </a:ln>
          <a:effectLst/>
        </p:spPr>
        <p:txBody>
          <a:bodyPr wrap="none" anchor="ctr">
            <a:spAutoFit/>
          </a:bodyPr>
          <a:lstStyle/>
          <a:p>
            <a:pPr eaLnBrk="0" hangingPunct="0">
              <a:spcBef>
                <a:spcPct val="50000"/>
              </a:spcBef>
            </a:pPr>
            <a:r>
              <a:rPr lang="en-US" sz="1400" i="1"/>
              <a:t>TRC, Socio-economic impact of TB on patients and family in India, Int J Tub Lung Dis 1999 3: 869-877</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sz="3200" b="1" dirty="0">
                <a:latin typeface="Arial Unicode MS" pitchFamily="34" charset="-128"/>
              </a:rPr>
              <a:t>Infection with tubercle bacilli</a:t>
            </a:r>
          </a:p>
        </p:txBody>
      </p:sp>
      <p:sp>
        <p:nvSpPr>
          <p:cNvPr id="194563" name="Rectangle 3"/>
          <p:cNvSpPr>
            <a:spLocks noGrp="1" noChangeArrowheads="1"/>
          </p:cNvSpPr>
          <p:nvPr>
            <p:ph idx="1"/>
          </p:nvPr>
        </p:nvSpPr>
        <p:spPr>
          <a:xfrm>
            <a:off x="1435608" y="2209800"/>
            <a:ext cx="7498080" cy="4038600"/>
          </a:xfrm>
        </p:spPr>
        <p:txBody>
          <a:bodyPr/>
          <a:lstStyle/>
          <a:p>
            <a:r>
              <a:rPr lang="en-US" sz="2400" dirty="0">
                <a:latin typeface="Arial Unicode MS" pitchFamily="34" charset="-128"/>
              </a:rPr>
              <a:t>Transmitted by airborne route</a:t>
            </a:r>
          </a:p>
          <a:p>
            <a:pPr>
              <a:buFontTx/>
              <a:buNone/>
            </a:pPr>
            <a:endParaRPr lang="en-US" sz="2400" dirty="0">
              <a:latin typeface="Arial Unicode MS" pitchFamily="34" charset="-128"/>
            </a:endParaRPr>
          </a:p>
          <a:p>
            <a:r>
              <a:rPr lang="en-US" sz="2400" dirty="0">
                <a:latin typeface="Arial Unicode MS" pitchFamily="34" charset="-128"/>
              </a:rPr>
              <a:t>(</a:t>
            </a:r>
            <a:r>
              <a:rPr lang="en-US" sz="2400" dirty="0" err="1">
                <a:latin typeface="Arial Unicode MS" pitchFamily="34" charset="-128"/>
              </a:rPr>
              <a:t>M.Bovis</a:t>
            </a:r>
            <a:r>
              <a:rPr lang="en-US" sz="2400" dirty="0">
                <a:latin typeface="Arial Unicode MS" pitchFamily="34" charset="-128"/>
              </a:rPr>
              <a:t>: contaminated milk)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Figure 002"/>
          <p:cNvPicPr>
            <a:picLocks noChangeAspect="1" noChangeArrowheads="1"/>
          </p:cNvPicPr>
          <p:nvPr/>
        </p:nvPicPr>
        <p:blipFill>
          <a:blip r:embed="rId2" cstate="print"/>
          <a:srcRect/>
          <a:stretch>
            <a:fillRect/>
          </a:stretch>
        </p:blipFill>
        <p:spPr bwMode="auto">
          <a:xfrm>
            <a:off x="-773113" y="-350838"/>
            <a:ext cx="10690226" cy="755967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25" name="Group 33"/>
          <p:cNvGraphicFramePr>
            <a:graphicFrameLocks noGrp="1"/>
          </p:cNvGraphicFramePr>
          <p:nvPr/>
        </p:nvGraphicFramePr>
        <p:xfrm>
          <a:off x="838200" y="457200"/>
          <a:ext cx="7924800" cy="6190743"/>
        </p:xfrm>
        <a:graphic>
          <a:graphicData uri="http://schemas.openxmlformats.org/drawingml/2006/table">
            <a:tbl>
              <a:tblPr/>
              <a:tblGrid>
                <a:gridCol w="793161"/>
                <a:gridCol w="7131639"/>
              </a:tblGrid>
              <a:tr h="1293813">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pitchFamily="34" charset="0"/>
                        </a:rPr>
                        <a:t>Risk factors for exposure</a:t>
                      </a: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r>
              <a:tr h="5476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o</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Incidence of infectious tuberculosis</a:t>
                      </a:r>
                    </a:p>
                  </a:txBody>
                  <a:tcPr horzOverflow="overflow">
                    <a:lnL>
                      <a:noFill/>
                    </a:lnL>
                    <a:lnR cap="flat">
                      <a:noFill/>
                    </a:lnR>
                    <a:lnT>
                      <a:noFill/>
                    </a:lnT>
                    <a:lnB>
                      <a:noFill/>
                    </a:lnB>
                    <a:lnTlToBr>
                      <a:noFill/>
                    </a:lnTlToBr>
                    <a:lnBlToTr>
                      <a:noFill/>
                    </a:lnBlToTr>
                    <a:noFill/>
                  </a:tcPr>
                </a:tc>
              </a:tr>
              <a:tr h="527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o</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Duration of infectiousness</a:t>
                      </a:r>
                    </a:p>
                  </a:txBody>
                  <a:tcPr horzOverflow="overflow">
                    <a:lnL>
                      <a:noFill/>
                    </a:lnL>
                    <a:lnR cap="flat">
                      <a:noFill/>
                    </a:lnR>
                    <a:lnT>
                      <a:noFill/>
                    </a:lnT>
                    <a:lnB>
                      <a:noFill/>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o</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rPr>
                        <a:t>Number of cases/contacts interactions per unit of time of infectiousness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-population density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-family size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-climatic conditions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-age of sources of infection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rPr>
                        <a:t>-gender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ndParaRP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p:txBody>
          <a:bodyPr/>
          <a:lstStyle/>
          <a:p>
            <a:r>
              <a:rPr lang="en-US" dirty="0"/>
              <a:t>Risk of Infection ?</a:t>
            </a:r>
          </a:p>
        </p:txBody>
      </p:sp>
      <p:sp>
        <p:nvSpPr>
          <p:cNvPr id="475139" name="Rectangle 3"/>
          <p:cNvSpPr>
            <a:spLocks noGrp="1" noChangeArrowheads="1"/>
          </p:cNvSpPr>
          <p:nvPr>
            <p:ph idx="1"/>
          </p:nvPr>
        </p:nvSpPr>
        <p:spPr>
          <a:xfrm>
            <a:off x="1143000" y="1981200"/>
            <a:ext cx="6781800" cy="4876800"/>
          </a:xfrm>
        </p:spPr>
        <p:txBody>
          <a:bodyPr/>
          <a:lstStyle/>
          <a:p>
            <a:pPr>
              <a:lnSpc>
                <a:spcPct val="115000"/>
              </a:lnSpc>
              <a:spcBef>
                <a:spcPct val="45000"/>
              </a:spcBef>
              <a:spcAft>
                <a:spcPct val="25000"/>
              </a:spcAft>
              <a:buFontTx/>
              <a:buChar char="*"/>
            </a:pPr>
            <a:r>
              <a:rPr lang="en-US" dirty="0"/>
              <a:t>No. of infectious droplets produced </a:t>
            </a:r>
          </a:p>
          <a:p>
            <a:pPr>
              <a:lnSpc>
                <a:spcPct val="115000"/>
              </a:lnSpc>
              <a:spcBef>
                <a:spcPct val="45000"/>
              </a:spcBef>
              <a:spcAft>
                <a:spcPct val="25000"/>
              </a:spcAft>
              <a:buFontTx/>
              <a:buChar char="*"/>
            </a:pPr>
            <a:r>
              <a:rPr lang="en-US" dirty="0"/>
              <a:t>Volume of shared air space</a:t>
            </a:r>
          </a:p>
          <a:p>
            <a:pPr>
              <a:lnSpc>
                <a:spcPct val="115000"/>
              </a:lnSpc>
              <a:spcBef>
                <a:spcPct val="45000"/>
              </a:spcBef>
              <a:spcAft>
                <a:spcPct val="25000"/>
              </a:spcAft>
              <a:buFontTx/>
              <a:buChar char="*"/>
            </a:pPr>
            <a:r>
              <a:rPr lang="en-US" dirty="0"/>
              <a:t>Length of exposure</a:t>
            </a:r>
          </a:p>
          <a:p>
            <a:pPr>
              <a:lnSpc>
                <a:spcPct val="115000"/>
              </a:lnSpc>
              <a:spcBef>
                <a:spcPct val="45000"/>
              </a:spcBef>
              <a:spcAft>
                <a:spcPct val="25000"/>
              </a:spcAft>
              <a:buFontTx/>
              <a:buChar char="*"/>
            </a:pPr>
            <a:r>
              <a:rPr lang="en-US" dirty="0"/>
              <a:t>Ventilation</a:t>
            </a:r>
          </a:p>
          <a:p>
            <a:pPr>
              <a:lnSpc>
                <a:spcPct val="115000"/>
              </a:lnSpc>
              <a:spcBef>
                <a:spcPct val="45000"/>
              </a:spcBef>
              <a:spcAft>
                <a:spcPct val="25000"/>
              </a:spcAft>
              <a:buFontTx/>
              <a:buChar char="*"/>
            </a:pPr>
            <a:r>
              <a:rPr lang="en-US" dirty="0"/>
              <a:t>Climatic conditions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5139">
                                            <p:txEl>
                                              <p:pRg st="0" end="0"/>
                                            </p:txEl>
                                          </p:spTgt>
                                        </p:tgtEl>
                                        <p:attrNameLst>
                                          <p:attrName>style.visibility</p:attrName>
                                        </p:attrNameLst>
                                      </p:cBhvr>
                                      <p:to>
                                        <p:strVal val="visible"/>
                                      </p:to>
                                    </p:set>
                                    <p:anim calcmode="lin" valueType="num">
                                      <p:cBhvr additive="base">
                                        <p:cTn id="7" dur="500" fill="hold"/>
                                        <p:tgtEl>
                                          <p:spTgt spid="4751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51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5139">
                                            <p:txEl>
                                              <p:pRg st="1" end="1"/>
                                            </p:txEl>
                                          </p:spTgt>
                                        </p:tgtEl>
                                        <p:attrNameLst>
                                          <p:attrName>style.visibility</p:attrName>
                                        </p:attrNameLst>
                                      </p:cBhvr>
                                      <p:to>
                                        <p:strVal val="visible"/>
                                      </p:to>
                                    </p:set>
                                    <p:anim calcmode="lin" valueType="num">
                                      <p:cBhvr additive="base">
                                        <p:cTn id="13" dur="500" fill="hold"/>
                                        <p:tgtEl>
                                          <p:spTgt spid="4751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51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5139">
                                            <p:txEl>
                                              <p:pRg st="2" end="2"/>
                                            </p:txEl>
                                          </p:spTgt>
                                        </p:tgtEl>
                                        <p:attrNameLst>
                                          <p:attrName>style.visibility</p:attrName>
                                        </p:attrNameLst>
                                      </p:cBhvr>
                                      <p:to>
                                        <p:strVal val="visible"/>
                                      </p:to>
                                    </p:set>
                                    <p:anim calcmode="lin" valueType="num">
                                      <p:cBhvr additive="base">
                                        <p:cTn id="19" dur="500" fill="hold"/>
                                        <p:tgtEl>
                                          <p:spTgt spid="4751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51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5139">
                                            <p:txEl>
                                              <p:pRg st="3" end="3"/>
                                            </p:txEl>
                                          </p:spTgt>
                                        </p:tgtEl>
                                        <p:attrNameLst>
                                          <p:attrName>style.visibility</p:attrName>
                                        </p:attrNameLst>
                                      </p:cBhvr>
                                      <p:to>
                                        <p:strVal val="visible"/>
                                      </p:to>
                                    </p:set>
                                    <p:anim calcmode="lin" valueType="num">
                                      <p:cBhvr additive="base">
                                        <p:cTn id="25" dur="500" fill="hold"/>
                                        <p:tgtEl>
                                          <p:spTgt spid="4751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51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5139">
                                            <p:txEl>
                                              <p:pRg st="4" end="4"/>
                                            </p:txEl>
                                          </p:spTgt>
                                        </p:tgtEl>
                                        <p:attrNameLst>
                                          <p:attrName>style.visibility</p:attrName>
                                        </p:attrNameLst>
                                      </p:cBhvr>
                                      <p:to>
                                        <p:strVal val="visible"/>
                                      </p:to>
                                    </p:set>
                                    <p:anim calcmode="lin" valueType="num">
                                      <p:cBhvr additive="base">
                                        <p:cTn id="31" dur="500" fill="hold"/>
                                        <p:tgtEl>
                                          <p:spTgt spid="4751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513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13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en-US" sz="3200" b="1">
                <a:latin typeface="Arial Unicode MS" pitchFamily="34" charset="-128"/>
              </a:rPr>
              <a:t>Characteristics of an infectious patient</a:t>
            </a:r>
          </a:p>
        </p:txBody>
      </p:sp>
      <p:sp>
        <p:nvSpPr>
          <p:cNvPr id="192515" name="Rectangle 3"/>
          <p:cNvSpPr>
            <a:spLocks noGrp="1" noChangeArrowheads="1"/>
          </p:cNvSpPr>
          <p:nvPr>
            <p:ph idx="1"/>
          </p:nvPr>
        </p:nvSpPr>
        <p:spPr/>
        <p:txBody>
          <a:bodyPr/>
          <a:lstStyle/>
          <a:p>
            <a:endParaRPr lang="en-US" sz="2400" dirty="0">
              <a:latin typeface="Arial Unicode MS" pitchFamily="34" charset="-128"/>
            </a:endParaRPr>
          </a:p>
          <a:p>
            <a:r>
              <a:rPr lang="en-US" sz="2400" dirty="0">
                <a:latin typeface="Arial Unicode MS" pitchFamily="34" charset="-128"/>
              </a:rPr>
              <a:t>Sputum smear positive patients are the major source of infection in the community</a:t>
            </a:r>
          </a:p>
          <a:p>
            <a:pPr>
              <a:buFontTx/>
              <a:buNone/>
            </a:pPr>
            <a:endParaRPr lang="en-US" sz="2400" dirty="0">
              <a:latin typeface="Arial Unicode MS" pitchFamily="34" charset="-128"/>
            </a:endParaRPr>
          </a:p>
          <a:p>
            <a:r>
              <a:rPr lang="en-US" sz="2400" dirty="0">
                <a:latin typeface="Arial Unicode MS" pitchFamily="34" charset="-128"/>
              </a:rPr>
              <a:t>Sputum smear negative patients are responsible for 15-20% of transmission</a:t>
            </a:r>
          </a:p>
          <a:p>
            <a:pPr>
              <a:buFontTx/>
              <a:buNone/>
            </a:pPr>
            <a:endParaRPr lang="en-US" sz="2400" dirty="0">
              <a:latin typeface="Arial Unicode MS"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Temp\Epifig015b.WMF"/>
          <p:cNvPicPr>
            <a:picLocks noChangeAspect="1" noChangeArrowheads="1"/>
          </p:cNvPicPr>
          <p:nvPr/>
        </p:nvPicPr>
        <p:blipFill>
          <a:blip r:embed="rId2" cstate="print"/>
          <a:srcRect/>
          <a:stretch>
            <a:fillRect/>
          </a:stretch>
        </p:blipFill>
        <p:spPr bwMode="auto">
          <a:xfrm>
            <a:off x="0" y="195263"/>
            <a:ext cx="9144000" cy="646747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026"/>
          <p:cNvSpPr txBox="1">
            <a:spLocks noChangeArrowheads="1"/>
          </p:cNvSpPr>
          <p:nvPr/>
        </p:nvSpPr>
        <p:spPr bwMode="auto">
          <a:xfrm>
            <a:off x="1660525" y="1336675"/>
            <a:ext cx="184731" cy="369332"/>
          </a:xfrm>
          <a:prstGeom prst="rect">
            <a:avLst/>
          </a:prstGeom>
          <a:noFill/>
          <a:ln w="9525">
            <a:noFill/>
            <a:miter lim="800000"/>
            <a:headEnd/>
            <a:tailEnd/>
          </a:ln>
          <a:effectLst/>
        </p:spPr>
        <p:txBody>
          <a:bodyPr wrap="none">
            <a:spAutoFit/>
          </a:bodyPr>
          <a:lstStyle/>
          <a:p>
            <a:endParaRPr lang="en-US"/>
          </a:p>
        </p:txBody>
      </p:sp>
      <p:sp>
        <p:nvSpPr>
          <p:cNvPr id="14339" name="Text Box 1027"/>
          <p:cNvSpPr txBox="1">
            <a:spLocks noChangeArrowheads="1"/>
          </p:cNvSpPr>
          <p:nvPr/>
        </p:nvSpPr>
        <p:spPr bwMode="auto">
          <a:xfrm>
            <a:off x="1447800" y="914400"/>
            <a:ext cx="5791200" cy="646331"/>
          </a:xfrm>
          <a:prstGeom prst="rect">
            <a:avLst/>
          </a:prstGeom>
          <a:noFill/>
          <a:ln w="9525">
            <a:noFill/>
            <a:miter lim="800000"/>
            <a:headEnd/>
            <a:tailEnd/>
          </a:ln>
          <a:effectLst/>
        </p:spPr>
        <p:txBody>
          <a:bodyPr>
            <a:spAutoFit/>
          </a:bodyPr>
          <a:lstStyle/>
          <a:p>
            <a:pPr algn="ctr"/>
            <a:r>
              <a:rPr lang="en-US" b="1" dirty="0">
                <a:latin typeface="Arial" pitchFamily="34" charset="0"/>
              </a:rPr>
              <a:t>Risk of Infection Given Exposure:</a:t>
            </a:r>
          </a:p>
          <a:p>
            <a:pPr algn="ctr"/>
            <a:r>
              <a:rPr lang="en-US" b="1" dirty="0">
                <a:latin typeface="Arial" pitchFamily="34" charset="0"/>
              </a:rPr>
              <a:t>Largely Exogenous Factors</a:t>
            </a:r>
          </a:p>
        </p:txBody>
      </p:sp>
      <p:sp>
        <p:nvSpPr>
          <p:cNvPr id="14340" name="Text Box 1028"/>
          <p:cNvSpPr txBox="1">
            <a:spLocks noChangeArrowheads="1"/>
          </p:cNvSpPr>
          <p:nvPr/>
        </p:nvSpPr>
        <p:spPr bwMode="auto">
          <a:xfrm>
            <a:off x="2438400" y="2478088"/>
            <a:ext cx="1676400" cy="646331"/>
          </a:xfrm>
          <a:prstGeom prst="rect">
            <a:avLst/>
          </a:prstGeom>
          <a:noFill/>
          <a:ln w="9525">
            <a:noFill/>
            <a:miter lim="800000"/>
            <a:headEnd/>
            <a:tailEnd/>
          </a:ln>
          <a:effectLst/>
        </p:spPr>
        <p:txBody>
          <a:bodyPr>
            <a:spAutoFit/>
          </a:bodyPr>
          <a:lstStyle/>
          <a:p>
            <a:pPr algn="ctr"/>
            <a:r>
              <a:rPr lang="en-US">
                <a:latin typeface="Arial" pitchFamily="34" charset="0"/>
              </a:rPr>
              <a:t>Particles</a:t>
            </a:r>
          </a:p>
          <a:p>
            <a:pPr algn="ctr"/>
            <a:r>
              <a:rPr lang="en-US">
                <a:latin typeface="Arial" pitchFamily="34" charset="0"/>
              </a:rPr>
              <a:t>Volume</a:t>
            </a:r>
          </a:p>
        </p:txBody>
      </p:sp>
      <p:sp>
        <p:nvSpPr>
          <p:cNvPr id="14341" name="Line 1029"/>
          <p:cNvSpPr>
            <a:spLocks noChangeShapeType="1"/>
          </p:cNvSpPr>
          <p:nvPr/>
        </p:nvSpPr>
        <p:spPr bwMode="auto">
          <a:xfrm>
            <a:off x="2667000" y="2819400"/>
            <a:ext cx="1219200" cy="0"/>
          </a:xfrm>
          <a:prstGeom prst="line">
            <a:avLst/>
          </a:prstGeom>
          <a:noFill/>
          <a:ln w="25400">
            <a:solidFill>
              <a:schemeClr val="tx1"/>
            </a:solidFill>
            <a:round/>
            <a:headEnd/>
            <a:tailEnd/>
          </a:ln>
          <a:effectLst/>
        </p:spPr>
        <p:txBody>
          <a:bodyPr/>
          <a:lstStyle/>
          <a:p>
            <a:endParaRPr lang="en-US" u="sng" dirty="0"/>
          </a:p>
        </p:txBody>
      </p:sp>
      <p:sp>
        <p:nvSpPr>
          <p:cNvPr id="14342" name="Text Box 1030"/>
          <p:cNvSpPr txBox="1">
            <a:spLocks noChangeArrowheads="1"/>
          </p:cNvSpPr>
          <p:nvPr/>
        </p:nvSpPr>
        <p:spPr bwMode="auto">
          <a:xfrm>
            <a:off x="4114800" y="2630488"/>
            <a:ext cx="228600" cy="369332"/>
          </a:xfrm>
          <a:prstGeom prst="rect">
            <a:avLst/>
          </a:prstGeom>
          <a:noFill/>
          <a:ln w="9525">
            <a:noFill/>
            <a:miter lim="800000"/>
            <a:headEnd/>
            <a:tailEnd/>
          </a:ln>
          <a:effectLst/>
        </p:spPr>
        <p:txBody>
          <a:bodyPr>
            <a:spAutoFit/>
          </a:bodyPr>
          <a:lstStyle/>
          <a:p>
            <a:r>
              <a:rPr lang="en-US">
                <a:latin typeface="Arial" pitchFamily="34" charset="0"/>
              </a:rPr>
              <a:t>x</a:t>
            </a:r>
          </a:p>
        </p:txBody>
      </p:sp>
      <p:sp>
        <p:nvSpPr>
          <p:cNvPr id="14343" name="Text Box 1031"/>
          <p:cNvSpPr txBox="1">
            <a:spLocks noChangeArrowheads="1"/>
          </p:cNvSpPr>
          <p:nvPr/>
        </p:nvSpPr>
        <p:spPr bwMode="auto">
          <a:xfrm>
            <a:off x="4648200" y="2630488"/>
            <a:ext cx="2514600" cy="369332"/>
          </a:xfrm>
          <a:prstGeom prst="rect">
            <a:avLst/>
          </a:prstGeom>
          <a:noFill/>
          <a:ln w="9525">
            <a:noFill/>
            <a:miter lim="800000"/>
            <a:headEnd/>
            <a:tailEnd/>
          </a:ln>
          <a:effectLst/>
        </p:spPr>
        <p:txBody>
          <a:bodyPr>
            <a:spAutoFit/>
          </a:bodyPr>
          <a:lstStyle/>
          <a:p>
            <a:r>
              <a:rPr lang="en-US">
                <a:latin typeface="Arial" pitchFamily="34" charset="0"/>
              </a:rPr>
              <a:t>Exposure time</a:t>
            </a:r>
          </a:p>
        </p:txBody>
      </p:sp>
      <p:sp>
        <p:nvSpPr>
          <p:cNvPr id="14344" name="Text Box 1032"/>
          <p:cNvSpPr txBox="1">
            <a:spLocks noChangeArrowheads="1"/>
          </p:cNvSpPr>
          <p:nvPr/>
        </p:nvSpPr>
        <p:spPr bwMode="auto">
          <a:xfrm>
            <a:off x="1965325" y="3657600"/>
            <a:ext cx="1708150" cy="915988"/>
          </a:xfrm>
          <a:prstGeom prst="rect">
            <a:avLst/>
          </a:prstGeom>
          <a:noFill/>
          <a:ln w="9525">
            <a:noFill/>
            <a:miter lim="800000"/>
            <a:headEnd/>
            <a:tailEnd/>
          </a:ln>
          <a:effectLst/>
        </p:spPr>
        <p:txBody>
          <a:bodyPr wrap="none">
            <a:spAutoFit/>
          </a:bodyPr>
          <a:lstStyle/>
          <a:p>
            <a:pPr algn="just"/>
            <a:r>
              <a:rPr lang="en-US" sz="1800">
                <a:latin typeface="Arial" pitchFamily="34" charset="0"/>
              </a:rPr>
              <a:t>Particles:</a:t>
            </a:r>
          </a:p>
          <a:p>
            <a:pPr algn="just"/>
            <a:r>
              <a:rPr lang="en-US" sz="1800">
                <a:latin typeface="Arial" pitchFamily="34" charset="0"/>
              </a:rPr>
              <a:t>Volume:</a:t>
            </a:r>
          </a:p>
          <a:p>
            <a:pPr algn="just"/>
            <a:r>
              <a:rPr lang="en-US" sz="1800">
                <a:latin typeface="Arial" pitchFamily="34" charset="0"/>
              </a:rPr>
              <a:t>Exposure time:</a:t>
            </a:r>
          </a:p>
        </p:txBody>
      </p:sp>
      <p:sp>
        <p:nvSpPr>
          <p:cNvPr id="14345" name="Text Box 1033"/>
          <p:cNvSpPr txBox="1">
            <a:spLocks noChangeArrowheads="1"/>
          </p:cNvSpPr>
          <p:nvPr/>
        </p:nvSpPr>
        <p:spPr bwMode="auto">
          <a:xfrm>
            <a:off x="3962400" y="3657600"/>
            <a:ext cx="4006850" cy="915988"/>
          </a:xfrm>
          <a:prstGeom prst="rect">
            <a:avLst/>
          </a:prstGeom>
          <a:noFill/>
          <a:ln w="9525">
            <a:noFill/>
            <a:miter lim="800000"/>
            <a:headEnd/>
            <a:tailEnd/>
          </a:ln>
          <a:effectLst/>
        </p:spPr>
        <p:txBody>
          <a:bodyPr>
            <a:spAutoFit/>
          </a:bodyPr>
          <a:lstStyle/>
          <a:p>
            <a:pPr algn="just"/>
            <a:r>
              <a:rPr lang="en-US" sz="1800" dirty="0">
                <a:latin typeface="Arial" pitchFamily="34" charset="0"/>
              </a:rPr>
              <a:t>Production of infectious droplet nuclei</a:t>
            </a:r>
          </a:p>
          <a:p>
            <a:pPr algn="just"/>
            <a:r>
              <a:rPr lang="en-US" sz="1800" dirty="0">
                <a:latin typeface="Arial" pitchFamily="34" charset="0"/>
              </a:rPr>
              <a:t>Volume of air and ventilation</a:t>
            </a:r>
          </a:p>
          <a:p>
            <a:pPr algn="just"/>
            <a:r>
              <a:rPr lang="en-US" sz="1800" dirty="0">
                <a:latin typeface="Arial" pitchFamily="34" charset="0"/>
              </a:rPr>
              <a:t>Time of inhaling air with droplet nuclei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8" name="Rectangle 2050"/>
          <p:cNvSpPr>
            <a:spLocks noChangeArrowheads="1"/>
          </p:cNvSpPr>
          <p:nvPr/>
        </p:nvSpPr>
        <p:spPr bwMode="auto">
          <a:xfrm>
            <a:off x="1295400" y="1066800"/>
            <a:ext cx="7467600" cy="5260975"/>
          </a:xfrm>
          <a:prstGeom prst="rect">
            <a:avLst/>
          </a:prstGeom>
          <a:solidFill>
            <a:srgbClr val="FFFFFF"/>
          </a:solidFill>
          <a:ln w="9525">
            <a:noFill/>
            <a:miter lim="800000"/>
            <a:headEnd/>
            <a:tailEnd/>
          </a:ln>
        </p:spPr>
        <p:txBody>
          <a:bodyPr/>
          <a:lstStyle/>
          <a:p>
            <a:endParaRPr lang="en-US"/>
          </a:p>
        </p:txBody>
      </p:sp>
      <p:sp>
        <p:nvSpPr>
          <p:cNvPr id="551939" name="Oval 2051"/>
          <p:cNvSpPr>
            <a:spLocks noChangeArrowheads="1"/>
          </p:cNvSpPr>
          <p:nvPr/>
        </p:nvSpPr>
        <p:spPr bwMode="auto">
          <a:xfrm>
            <a:off x="4022725" y="2127250"/>
            <a:ext cx="4381500" cy="2570163"/>
          </a:xfrm>
          <a:prstGeom prst="ellipse">
            <a:avLst/>
          </a:prstGeom>
          <a:solidFill>
            <a:srgbClr val="00CC99"/>
          </a:solidFill>
          <a:ln w="15875">
            <a:solidFill>
              <a:schemeClr val="accent1"/>
            </a:solidFill>
            <a:round/>
            <a:headEnd/>
            <a:tailEnd/>
          </a:ln>
        </p:spPr>
        <p:txBody>
          <a:bodyPr/>
          <a:lstStyle/>
          <a:p>
            <a:endParaRPr lang="en-US"/>
          </a:p>
        </p:txBody>
      </p:sp>
      <p:grpSp>
        <p:nvGrpSpPr>
          <p:cNvPr id="2" name="Group 2052"/>
          <p:cNvGrpSpPr>
            <a:grpSpLocks/>
          </p:cNvGrpSpPr>
          <p:nvPr/>
        </p:nvGrpSpPr>
        <p:grpSpPr bwMode="auto">
          <a:xfrm>
            <a:off x="4665663" y="2455863"/>
            <a:ext cx="1647825" cy="796925"/>
            <a:chOff x="2795" y="1547"/>
            <a:chExt cx="1038" cy="502"/>
          </a:xfrm>
        </p:grpSpPr>
        <p:sp>
          <p:nvSpPr>
            <p:cNvPr id="551941" name="Freeform 2053"/>
            <p:cNvSpPr>
              <a:spLocks/>
            </p:cNvSpPr>
            <p:nvPr/>
          </p:nvSpPr>
          <p:spPr bwMode="auto">
            <a:xfrm>
              <a:off x="3184" y="1624"/>
              <a:ext cx="234" cy="425"/>
            </a:xfrm>
            <a:custGeom>
              <a:avLst/>
              <a:gdLst/>
              <a:ahLst/>
              <a:cxnLst>
                <a:cxn ang="0">
                  <a:pos x="155" y="347"/>
                </a:cxn>
                <a:cxn ang="0">
                  <a:pos x="173" y="391"/>
                </a:cxn>
                <a:cxn ang="0">
                  <a:pos x="177" y="417"/>
                </a:cxn>
                <a:cxn ang="0">
                  <a:pos x="195" y="413"/>
                </a:cxn>
                <a:cxn ang="0">
                  <a:pos x="187" y="389"/>
                </a:cxn>
                <a:cxn ang="0">
                  <a:pos x="176" y="344"/>
                </a:cxn>
                <a:cxn ang="0">
                  <a:pos x="177" y="321"/>
                </a:cxn>
                <a:cxn ang="0">
                  <a:pos x="185" y="319"/>
                </a:cxn>
                <a:cxn ang="0">
                  <a:pos x="153" y="242"/>
                </a:cxn>
                <a:cxn ang="0">
                  <a:pos x="127" y="183"/>
                </a:cxn>
                <a:cxn ang="0">
                  <a:pos x="130" y="160"/>
                </a:cxn>
                <a:cxn ang="0">
                  <a:pos x="140" y="147"/>
                </a:cxn>
                <a:cxn ang="0">
                  <a:pos x="155" y="164"/>
                </a:cxn>
                <a:cxn ang="0">
                  <a:pos x="188" y="191"/>
                </a:cxn>
                <a:cxn ang="0">
                  <a:pos x="215" y="200"/>
                </a:cxn>
                <a:cxn ang="0">
                  <a:pos x="231" y="197"/>
                </a:cxn>
                <a:cxn ang="0">
                  <a:pos x="227" y="177"/>
                </a:cxn>
                <a:cxn ang="0">
                  <a:pos x="215" y="178"/>
                </a:cxn>
                <a:cxn ang="0">
                  <a:pos x="196" y="164"/>
                </a:cxn>
                <a:cxn ang="0">
                  <a:pos x="172" y="142"/>
                </a:cxn>
                <a:cxn ang="0">
                  <a:pos x="151" y="115"/>
                </a:cxn>
                <a:cxn ang="0">
                  <a:pos x="138" y="98"/>
                </a:cxn>
                <a:cxn ang="0">
                  <a:pos x="117" y="90"/>
                </a:cxn>
                <a:cxn ang="0">
                  <a:pos x="105" y="81"/>
                </a:cxn>
                <a:cxn ang="0">
                  <a:pos x="103" y="72"/>
                </a:cxn>
                <a:cxn ang="0">
                  <a:pos x="111" y="49"/>
                </a:cxn>
                <a:cxn ang="0">
                  <a:pos x="115" y="21"/>
                </a:cxn>
                <a:cxn ang="0">
                  <a:pos x="96" y="1"/>
                </a:cxn>
                <a:cxn ang="0">
                  <a:pos x="46" y="8"/>
                </a:cxn>
                <a:cxn ang="0">
                  <a:pos x="47" y="11"/>
                </a:cxn>
                <a:cxn ang="0">
                  <a:pos x="55" y="25"/>
                </a:cxn>
                <a:cxn ang="0">
                  <a:pos x="59" y="52"/>
                </a:cxn>
                <a:cxn ang="0">
                  <a:pos x="74" y="70"/>
                </a:cxn>
                <a:cxn ang="0">
                  <a:pos x="73" y="82"/>
                </a:cxn>
                <a:cxn ang="0">
                  <a:pos x="59" y="97"/>
                </a:cxn>
                <a:cxn ang="0">
                  <a:pos x="43" y="108"/>
                </a:cxn>
                <a:cxn ang="0">
                  <a:pos x="43" y="172"/>
                </a:cxn>
                <a:cxn ang="0">
                  <a:pos x="30" y="179"/>
                </a:cxn>
                <a:cxn ang="0">
                  <a:pos x="20" y="177"/>
                </a:cxn>
                <a:cxn ang="0">
                  <a:pos x="6" y="175"/>
                </a:cxn>
                <a:cxn ang="0">
                  <a:pos x="7" y="202"/>
                </a:cxn>
                <a:cxn ang="0">
                  <a:pos x="19" y="201"/>
                </a:cxn>
                <a:cxn ang="0">
                  <a:pos x="26" y="204"/>
                </a:cxn>
                <a:cxn ang="0">
                  <a:pos x="43" y="206"/>
                </a:cxn>
                <a:cxn ang="0">
                  <a:pos x="61" y="176"/>
                </a:cxn>
                <a:cxn ang="0">
                  <a:pos x="68" y="153"/>
                </a:cxn>
                <a:cxn ang="0">
                  <a:pos x="78" y="182"/>
                </a:cxn>
                <a:cxn ang="0">
                  <a:pos x="65" y="219"/>
                </a:cxn>
                <a:cxn ang="0">
                  <a:pos x="66" y="326"/>
                </a:cxn>
                <a:cxn ang="0">
                  <a:pos x="79" y="332"/>
                </a:cxn>
                <a:cxn ang="0">
                  <a:pos x="91" y="378"/>
                </a:cxn>
                <a:cxn ang="0">
                  <a:pos x="85" y="398"/>
                </a:cxn>
                <a:cxn ang="0">
                  <a:pos x="68" y="410"/>
                </a:cxn>
                <a:cxn ang="0">
                  <a:pos x="73" y="417"/>
                </a:cxn>
                <a:cxn ang="0">
                  <a:pos x="94" y="414"/>
                </a:cxn>
                <a:cxn ang="0">
                  <a:pos x="106" y="416"/>
                </a:cxn>
                <a:cxn ang="0">
                  <a:pos x="112" y="396"/>
                </a:cxn>
                <a:cxn ang="0">
                  <a:pos x="106" y="358"/>
                </a:cxn>
                <a:cxn ang="0">
                  <a:pos x="107" y="326"/>
                </a:cxn>
                <a:cxn ang="0">
                  <a:pos x="131" y="324"/>
                </a:cxn>
              </a:cxnLst>
              <a:rect l="0" t="0" r="r" b="b"/>
              <a:pathLst>
                <a:path w="234" h="425">
                  <a:moveTo>
                    <a:pt x="144" y="323"/>
                  </a:moveTo>
                  <a:lnTo>
                    <a:pt x="146" y="327"/>
                  </a:lnTo>
                  <a:lnTo>
                    <a:pt x="148" y="332"/>
                  </a:lnTo>
                  <a:lnTo>
                    <a:pt x="151" y="339"/>
                  </a:lnTo>
                  <a:lnTo>
                    <a:pt x="155" y="347"/>
                  </a:lnTo>
                  <a:lnTo>
                    <a:pt x="159" y="355"/>
                  </a:lnTo>
                  <a:lnTo>
                    <a:pt x="163" y="364"/>
                  </a:lnTo>
                  <a:lnTo>
                    <a:pt x="166" y="372"/>
                  </a:lnTo>
                  <a:lnTo>
                    <a:pt x="169" y="380"/>
                  </a:lnTo>
                  <a:lnTo>
                    <a:pt x="173" y="391"/>
                  </a:lnTo>
                  <a:lnTo>
                    <a:pt x="174" y="399"/>
                  </a:lnTo>
                  <a:lnTo>
                    <a:pt x="174" y="404"/>
                  </a:lnTo>
                  <a:lnTo>
                    <a:pt x="174" y="408"/>
                  </a:lnTo>
                  <a:lnTo>
                    <a:pt x="175" y="412"/>
                  </a:lnTo>
                  <a:lnTo>
                    <a:pt x="177" y="417"/>
                  </a:lnTo>
                  <a:lnTo>
                    <a:pt x="181" y="422"/>
                  </a:lnTo>
                  <a:lnTo>
                    <a:pt x="186" y="425"/>
                  </a:lnTo>
                  <a:lnTo>
                    <a:pt x="190" y="424"/>
                  </a:lnTo>
                  <a:lnTo>
                    <a:pt x="193" y="419"/>
                  </a:lnTo>
                  <a:lnTo>
                    <a:pt x="195" y="413"/>
                  </a:lnTo>
                  <a:lnTo>
                    <a:pt x="196" y="407"/>
                  </a:lnTo>
                  <a:lnTo>
                    <a:pt x="195" y="402"/>
                  </a:lnTo>
                  <a:lnTo>
                    <a:pt x="193" y="399"/>
                  </a:lnTo>
                  <a:lnTo>
                    <a:pt x="190" y="395"/>
                  </a:lnTo>
                  <a:lnTo>
                    <a:pt x="187" y="389"/>
                  </a:lnTo>
                  <a:lnTo>
                    <a:pt x="182" y="381"/>
                  </a:lnTo>
                  <a:lnTo>
                    <a:pt x="180" y="370"/>
                  </a:lnTo>
                  <a:lnTo>
                    <a:pt x="178" y="360"/>
                  </a:lnTo>
                  <a:lnTo>
                    <a:pt x="177" y="351"/>
                  </a:lnTo>
                  <a:lnTo>
                    <a:pt x="176" y="344"/>
                  </a:lnTo>
                  <a:lnTo>
                    <a:pt x="175" y="334"/>
                  </a:lnTo>
                  <a:lnTo>
                    <a:pt x="172" y="326"/>
                  </a:lnTo>
                  <a:lnTo>
                    <a:pt x="168" y="321"/>
                  </a:lnTo>
                  <a:lnTo>
                    <a:pt x="173" y="321"/>
                  </a:lnTo>
                  <a:lnTo>
                    <a:pt x="177" y="321"/>
                  </a:lnTo>
                  <a:lnTo>
                    <a:pt x="180" y="320"/>
                  </a:lnTo>
                  <a:lnTo>
                    <a:pt x="181" y="320"/>
                  </a:lnTo>
                  <a:lnTo>
                    <a:pt x="182" y="320"/>
                  </a:lnTo>
                  <a:lnTo>
                    <a:pt x="184" y="320"/>
                  </a:lnTo>
                  <a:lnTo>
                    <a:pt x="185" y="319"/>
                  </a:lnTo>
                  <a:lnTo>
                    <a:pt x="187" y="319"/>
                  </a:lnTo>
                  <a:lnTo>
                    <a:pt x="176" y="305"/>
                  </a:lnTo>
                  <a:lnTo>
                    <a:pt x="167" y="286"/>
                  </a:lnTo>
                  <a:lnTo>
                    <a:pt x="160" y="265"/>
                  </a:lnTo>
                  <a:lnTo>
                    <a:pt x="153" y="242"/>
                  </a:lnTo>
                  <a:lnTo>
                    <a:pt x="147" y="221"/>
                  </a:lnTo>
                  <a:lnTo>
                    <a:pt x="140" y="203"/>
                  </a:lnTo>
                  <a:lnTo>
                    <a:pt x="132" y="190"/>
                  </a:lnTo>
                  <a:lnTo>
                    <a:pt x="122" y="183"/>
                  </a:lnTo>
                  <a:lnTo>
                    <a:pt x="127" y="183"/>
                  </a:lnTo>
                  <a:lnTo>
                    <a:pt x="130" y="183"/>
                  </a:lnTo>
                  <a:lnTo>
                    <a:pt x="132" y="183"/>
                  </a:lnTo>
                  <a:lnTo>
                    <a:pt x="133" y="183"/>
                  </a:lnTo>
                  <a:lnTo>
                    <a:pt x="131" y="174"/>
                  </a:lnTo>
                  <a:lnTo>
                    <a:pt x="130" y="160"/>
                  </a:lnTo>
                  <a:lnTo>
                    <a:pt x="129" y="145"/>
                  </a:lnTo>
                  <a:lnTo>
                    <a:pt x="129" y="137"/>
                  </a:lnTo>
                  <a:lnTo>
                    <a:pt x="133" y="140"/>
                  </a:lnTo>
                  <a:lnTo>
                    <a:pt x="137" y="143"/>
                  </a:lnTo>
                  <a:lnTo>
                    <a:pt x="140" y="147"/>
                  </a:lnTo>
                  <a:lnTo>
                    <a:pt x="144" y="151"/>
                  </a:lnTo>
                  <a:lnTo>
                    <a:pt x="147" y="155"/>
                  </a:lnTo>
                  <a:lnTo>
                    <a:pt x="150" y="159"/>
                  </a:lnTo>
                  <a:lnTo>
                    <a:pt x="153" y="162"/>
                  </a:lnTo>
                  <a:lnTo>
                    <a:pt x="155" y="164"/>
                  </a:lnTo>
                  <a:lnTo>
                    <a:pt x="158" y="167"/>
                  </a:lnTo>
                  <a:lnTo>
                    <a:pt x="164" y="172"/>
                  </a:lnTo>
                  <a:lnTo>
                    <a:pt x="171" y="178"/>
                  </a:lnTo>
                  <a:lnTo>
                    <a:pt x="179" y="185"/>
                  </a:lnTo>
                  <a:lnTo>
                    <a:pt x="188" y="191"/>
                  </a:lnTo>
                  <a:lnTo>
                    <a:pt x="196" y="195"/>
                  </a:lnTo>
                  <a:lnTo>
                    <a:pt x="203" y="198"/>
                  </a:lnTo>
                  <a:lnTo>
                    <a:pt x="209" y="197"/>
                  </a:lnTo>
                  <a:lnTo>
                    <a:pt x="212" y="199"/>
                  </a:lnTo>
                  <a:lnTo>
                    <a:pt x="215" y="200"/>
                  </a:lnTo>
                  <a:lnTo>
                    <a:pt x="218" y="200"/>
                  </a:lnTo>
                  <a:lnTo>
                    <a:pt x="221" y="201"/>
                  </a:lnTo>
                  <a:lnTo>
                    <a:pt x="225" y="200"/>
                  </a:lnTo>
                  <a:lnTo>
                    <a:pt x="228" y="200"/>
                  </a:lnTo>
                  <a:lnTo>
                    <a:pt x="231" y="197"/>
                  </a:lnTo>
                  <a:lnTo>
                    <a:pt x="233" y="194"/>
                  </a:lnTo>
                  <a:lnTo>
                    <a:pt x="234" y="187"/>
                  </a:lnTo>
                  <a:lnTo>
                    <a:pt x="233" y="182"/>
                  </a:lnTo>
                  <a:lnTo>
                    <a:pt x="231" y="179"/>
                  </a:lnTo>
                  <a:lnTo>
                    <a:pt x="227" y="177"/>
                  </a:lnTo>
                  <a:lnTo>
                    <a:pt x="224" y="177"/>
                  </a:lnTo>
                  <a:lnTo>
                    <a:pt x="220" y="178"/>
                  </a:lnTo>
                  <a:lnTo>
                    <a:pt x="217" y="180"/>
                  </a:lnTo>
                  <a:lnTo>
                    <a:pt x="215" y="182"/>
                  </a:lnTo>
                  <a:lnTo>
                    <a:pt x="215" y="178"/>
                  </a:lnTo>
                  <a:lnTo>
                    <a:pt x="213" y="175"/>
                  </a:lnTo>
                  <a:lnTo>
                    <a:pt x="209" y="173"/>
                  </a:lnTo>
                  <a:lnTo>
                    <a:pt x="204" y="169"/>
                  </a:lnTo>
                  <a:lnTo>
                    <a:pt x="200" y="167"/>
                  </a:lnTo>
                  <a:lnTo>
                    <a:pt x="196" y="164"/>
                  </a:lnTo>
                  <a:lnTo>
                    <a:pt x="191" y="160"/>
                  </a:lnTo>
                  <a:lnTo>
                    <a:pt x="186" y="156"/>
                  </a:lnTo>
                  <a:lnTo>
                    <a:pt x="181" y="152"/>
                  </a:lnTo>
                  <a:lnTo>
                    <a:pt x="176" y="147"/>
                  </a:lnTo>
                  <a:lnTo>
                    <a:pt x="172" y="142"/>
                  </a:lnTo>
                  <a:lnTo>
                    <a:pt x="169" y="137"/>
                  </a:lnTo>
                  <a:lnTo>
                    <a:pt x="165" y="132"/>
                  </a:lnTo>
                  <a:lnTo>
                    <a:pt x="161" y="126"/>
                  </a:lnTo>
                  <a:lnTo>
                    <a:pt x="156" y="120"/>
                  </a:lnTo>
                  <a:lnTo>
                    <a:pt x="151" y="115"/>
                  </a:lnTo>
                  <a:lnTo>
                    <a:pt x="146" y="109"/>
                  </a:lnTo>
                  <a:lnTo>
                    <a:pt x="143" y="105"/>
                  </a:lnTo>
                  <a:lnTo>
                    <a:pt x="140" y="102"/>
                  </a:lnTo>
                  <a:lnTo>
                    <a:pt x="139" y="99"/>
                  </a:lnTo>
                  <a:lnTo>
                    <a:pt x="138" y="98"/>
                  </a:lnTo>
                  <a:lnTo>
                    <a:pt x="136" y="96"/>
                  </a:lnTo>
                  <a:lnTo>
                    <a:pt x="132" y="95"/>
                  </a:lnTo>
                  <a:lnTo>
                    <a:pt x="127" y="93"/>
                  </a:lnTo>
                  <a:lnTo>
                    <a:pt x="122" y="92"/>
                  </a:lnTo>
                  <a:lnTo>
                    <a:pt x="117" y="90"/>
                  </a:lnTo>
                  <a:lnTo>
                    <a:pt x="112" y="89"/>
                  </a:lnTo>
                  <a:lnTo>
                    <a:pt x="109" y="88"/>
                  </a:lnTo>
                  <a:lnTo>
                    <a:pt x="110" y="85"/>
                  </a:lnTo>
                  <a:lnTo>
                    <a:pt x="108" y="83"/>
                  </a:lnTo>
                  <a:lnTo>
                    <a:pt x="105" y="81"/>
                  </a:lnTo>
                  <a:lnTo>
                    <a:pt x="103" y="81"/>
                  </a:lnTo>
                  <a:lnTo>
                    <a:pt x="103" y="78"/>
                  </a:lnTo>
                  <a:lnTo>
                    <a:pt x="103" y="76"/>
                  </a:lnTo>
                  <a:lnTo>
                    <a:pt x="103" y="73"/>
                  </a:lnTo>
                  <a:lnTo>
                    <a:pt x="103" y="72"/>
                  </a:lnTo>
                  <a:lnTo>
                    <a:pt x="105" y="68"/>
                  </a:lnTo>
                  <a:lnTo>
                    <a:pt x="107" y="63"/>
                  </a:lnTo>
                  <a:lnTo>
                    <a:pt x="108" y="59"/>
                  </a:lnTo>
                  <a:lnTo>
                    <a:pt x="108" y="54"/>
                  </a:lnTo>
                  <a:lnTo>
                    <a:pt x="111" y="49"/>
                  </a:lnTo>
                  <a:lnTo>
                    <a:pt x="113" y="44"/>
                  </a:lnTo>
                  <a:lnTo>
                    <a:pt x="114" y="39"/>
                  </a:lnTo>
                  <a:lnTo>
                    <a:pt x="115" y="33"/>
                  </a:lnTo>
                  <a:lnTo>
                    <a:pt x="116" y="27"/>
                  </a:lnTo>
                  <a:lnTo>
                    <a:pt x="115" y="21"/>
                  </a:lnTo>
                  <a:lnTo>
                    <a:pt x="113" y="16"/>
                  </a:lnTo>
                  <a:lnTo>
                    <a:pt x="111" y="11"/>
                  </a:lnTo>
                  <a:lnTo>
                    <a:pt x="107" y="7"/>
                  </a:lnTo>
                  <a:lnTo>
                    <a:pt x="102" y="3"/>
                  </a:lnTo>
                  <a:lnTo>
                    <a:pt x="96" y="1"/>
                  </a:lnTo>
                  <a:lnTo>
                    <a:pt x="89" y="0"/>
                  </a:lnTo>
                  <a:lnTo>
                    <a:pt x="80" y="0"/>
                  </a:lnTo>
                  <a:lnTo>
                    <a:pt x="70" y="1"/>
                  </a:lnTo>
                  <a:lnTo>
                    <a:pt x="59" y="3"/>
                  </a:lnTo>
                  <a:lnTo>
                    <a:pt x="46" y="8"/>
                  </a:lnTo>
                  <a:lnTo>
                    <a:pt x="50" y="9"/>
                  </a:lnTo>
                  <a:lnTo>
                    <a:pt x="51" y="10"/>
                  </a:lnTo>
                  <a:lnTo>
                    <a:pt x="51" y="11"/>
                  </a:lnTo>
                  <a:lnTo>
                    <a:pt x="50" y="11"/>
                  </a:lnTo>
                  <a:lnTo>
                    <a:pt x="47" y="11"/>
                  </a:lnTo>
                  <a:lnTo>
                    <a:pt x="48" y="11"/>
                  </a:lnTo>
                  <a:lnTo>
                    <a:pt x="48" y="13"/>
                  </a:lnTo>
                  <a:lnTo>
                    <a:pt x="44" y="16"/>
                  </a:lnTo>
                  <a:lnTo>
                    <a:pt x="51" y="20"/>
                  </a:lnTo>
                  <a:lnTo>
                    <a:pt x="55" y="25"/>
                  </a:lnTo>
                  <a:lnTo>
                    <a:pt x="57" y="30"/>
                  </a:lnTo>
                  <a:lnTo>
                    <a:pt x="57" y="37"/>
                  </a:lnTo>
                  <a:lnTo>
                    <a:pt x="57" y="42"/>
                  </a:lnTo>
                  <a:lnTo>
                    <a:pt x="57" y="48"/>
                  </a:lnTo>
                  <a:lnTo>
                    <a:pt x="59" y="52"/>
                  </a:lnTo>
                  <a:lnTo>
                    <a:pt x="64" y="55"/>
                  </a:lnTo>
                  <a:lnTo>
                    <a:pt x="66" y="59"/>
                  </a:lnTo>
                  <a:lnTo>
                    <a:pt x="68" y="64"/>
                  </a:lnTo>
                  <a:lnTo>
                    <a:pt x="70" y="68"/>
                  </a:lnTo>
                  <a:lnTo>
                    <a:pt x="74" y="70"/>
                  </a:lnTo>
                  <a:lnTo>
                    <a:pt x="75" y="74"/>
                  </a:lnTo>
                  <a:lnTo>
                    <a:pt x="76" y="78"/>
                  </a:lnTo>
                  <a:lnTo>
                    <a:pt x="76" y="81"/>
                  </a:lnTo>
                  <a:lnTo>
                    <a:pt x="76" y="82"/>
                  </a:lnTo>
                  <a:lnTo>
                    <a:pt x="73" y="82"/>
                  </a:lnTo>
                  <a:lnTo>
                    <a:pt x="70" y="83"/>
                  </a:lnTo>
                  <a:lnTo>
                    <a:pt x="69" y="85"/>
                  </a:lnTo>
                  <a:lnTo>
                    <a:pt x="70" y="91"/>
                  </a:lnTo>
                  <a:lnTo>
                    <a:pt x="65" y="94"/>
                  </a:lnTo>
                  <a:lnTo>
                    <a:pt x="59" y="97"/>
                  </a:lnTo>
                  <a:lnTo>
                    <a:pt x="54" y="99"/>
                  </a:lnTo>
                  <a:lnTo>
                    <a:pt x="49" y="101"/>
                  </a:lnTo>
                  <a:lnTo>
                    <a:pt x="45" y="103"/>
                  </a:lnTo>
                  <a:lnTo>
                    <a:pt x="43" y="105"/>
                  </a:lnTo>
                  <a:lnTo>
                    <a:pt x="43" y="108"/>
                  </a:lnTo>
                  <a:lnTo>
                    <a:pt x="46" y="113"/>
                  </a:lnTo>
                  <a:lnTo>
                    <a:pt x="47" y="123"/>
                  </a:lnTo>
                  <a:lnTo>
                    <a:pt x="46" y="142"/>
                  </a:lnTo>
                  <a:lnTo>
                    <a:pt x="44" y="161"/>
                  </a:lnTo>
                  <a:lnTo>
                    <a:pt x="43" y="172"/>
                  </a:lnTo>
                  <a:lnTo>
                    <a:pt x="40" y="174"/>
                  </a:lnTo>
                  <a:lnTo>
                    <a:pt x="37" y="176"/>
                  </a:lnTo>
                  <a:lnTo>
                    <a:pt x="34" y="177"/>
                  </a:lnTo>
                  <a:lnTo>
                    <a:pt x="32" y="178"/>
                  </a:lnTo>
                  <a:lnTo>
                    <a:pt x="30" y="179"/>
                  </a:lnTo>
                  <a:lnTo>
                    <a:pt x="28" y="180"/>
                  </a:lnTo>
                  <a:lnTo>
                    <a:pt x="27" y="181"/>
                  </a:lnTo>
                  <a:lnTo>
                    <a:pt x="26" y="182"/>
                  </a:lnTo>
                  <a:lnTo>
                    <a:pt x="24" y="179"/>
                  </a:lnTo>
                  <a:lnTo>
                    <a:pt x="20" y="177"/>
                  </a:lnTo>
                  <a:lnTo>
                    <a:pt x="17" y="174"/>
                  </a:lnTo>
                  <a:lnTo>
                    <a:pt x="14" y="172"/>
                  </a:lnTo>
                  <a:lnTo>
                    <a:pt x="11" y="172"/>
                  </a:lnTo>
                  <a:lnTo>
                    <a:pt x="8" y="173"/>
                  </a:lnTo>
                  <a:lnTo>
                    <a:pt x="6" y="175"/>
                  </a:lnTo>
                  <a:lnTo>
                    <a:pt x="3" y="180"/>
                  </a:lnTo>
                  <a:lnTo>
                    <a:pt x="0" y="189"/>
                  </a:lnTo>
                  <a:lnTo>
                    <a:pt x="0" y="196"/>
                  </a:lnTo>
                  <a:lnTo>
                    <a:pt x="3" y="200"/>
                  </a:lnTo>
                  <a:lnTo>
                    <a:pt x="7" y="202"/>
                  </a:lnTo>
                  <a:lnTo>
                    <a:pt x="9" y="202"/>
                  </a:lnTo>
                  <a:lnTo>
                    <a:pt x="12" y="202"/>
                  </a:lnTo>
                  <a:lnTo>
                    <a:pt x="14" y="201"/>
                  </a:lnTo>
                  <a:lnTo>
                    <a:pt x="17" y="201"/>
                  </a:lnTo>
                  <a:lnTo>
                    <a:pt x="19" y="201"/>
                  </a:lnTo>
                  <a:lnTo>
                    <a:pt x="21" y="200"/>
                  </a:lnTo>
                  <a:lnTo>
                    <a:pt x="23" y="200"/>
                  </a:lnTo>
                  <a:lnTo>
                    <a:pt x="24" y="200"/>
                  </a:lnTo>
                  <a:lnTo>
                    <a:pt x="25" y="202"/>
                  </a:lnTo>
                  <a:lnTo>
                    <a:pt x="26" y="204"/>
                  </a:lnTo>
                  <a:lnTo>
                    <a:pt x="28" y="206"/>
                  </a:lnTo>
                  <a:lnTo>
                    <a:pt x="31" y="208"/>
                  </a:lnTo>
                  <a:lnTo>
                    <a:pt x="34" y="208"/>
                  </a:lnTo>
                  <a:lnTo>
                    <a:pt x="38" y="208"/>
                  </a:lnTo>
                  <a:lnTo>
                    <a:pt x="43" y="206"/>
                  </a:lnTo>
                  <a:lnTo>
                    <a:pt x="49" y="203"/>
                  </a:lnTo>
                  <a:lnTo>
                    <a:pt x="54" y="199"/>
                  </a:lnTo>
                  <a:lnTo>
                    <a:pt x="57" y="192"/>
                  </a:lnTo>
                  <a:lnTo>
                    <a:pt x="60" y="184"/>
                  </a:lnTo>
                  <a:lnTo>
                    <a:pt x="61" y="176"/>
                  </a:lnTo>
                  <a:lnTo>
                    <a:pt x="62" y="168"/>
                  </a:lnTo>
                  <a:lnTo>
                    <a:pt x="63" y="159"/>
                  </a:lnTo>
                  <a:lnTo>
                    <a:pt x="64" y="152"/>
                  </a:lnTo>
                  <a:lnTo>
                    <a:pt x="66" y="145"/>
                  </a:lnTo>
                  <a:lnTo>
                    <a:pt x="68" y="153"/>
                  </a:lnTo>
                  <a:lnTo>
                    <a:pt x="70" y="163"/>
                  </a:lnTo>
                  <a:lnTo>
                    <a:pt x="71" y="174"/>
                  </a:lnTo>
                  <a:lnTo>
                    <a:pt x="72" y="181"/>
                  </a:lnTo>
                  <a:lnTo>
                    <a:pt x="75" y="181"/>
                  </a:lnTo>
                  <a:lnTo>
                    <a:pt x="78" y="182"/>
                  </a:lnTo>
                  <a:lnTo>
                    <a:pt x="80" y="183"/>
                  </a:lnTo>
                  <a:lnTo>
                    <a:pt x="81" y="183"/>
                  </a:lnTo>
                  <a:lnTo>
                    <a:pt x="74" y="193"/>
                  </a:lnTo>
                  <a:lnTo>
                    <a:pt x="68" y="205"/>
                  </a:lnTo>
                  <a:lnTo>
                    <a:pt x="65" y="219"/>
                  </a:lnTo>
                  <a:lnTo>
                    <a:pt x="63" y="235"/>
                  </a:lnTo>
                  <a:lnTo>
                    <a:pt x="62" y="253"/>
                  </a:lnTo>
                  <a:lnTo>
                    <a:pt x="62" y="275"/>
                  </a:lnTo>
                  <a:lnTo>
                    <a:pt x="64" y="299"/>
                  </a:lnTo>
                  <a:lnTo>
                    <a:pt x="66" y="326"/>
                  </a:lnTo>
                  <a:lnTo>
                    <a:pt x="67" y="326"/>
                  </a:lnTo>
                  <a:lnTo>
                    <a:pt x="68" y="326"/>
                  </a:lnTo>
                  <a:lnTo>
                    <a:pt x="70" y="326"/>
                  </a:lnTo>
                  <a:lnTo>
                    <a:pt x="77" y="326"/>
                  </a:lnTo>
                  <a:lnTo>
                    <a:pt x="79" y="332"/>
                  </a:lnTo>
                  <a:lnTo>
                    <a:pt x="81" y="339"/>
                  </a:lnTo>
                  <a:lnTo>
                    <a:pt x="84" y="349"/>
                  </a:lnTo>
                  <a:lnTo>
                    <a:pt x="86" y="359"/>
                  </a:lnTo>
                  <a:lnTo>
                    <a:pt x="89" y="369"/>
                  </a:lnTo>
                  <a:lnTo>
                    <a:pt x="91" y="378"/>
                  </a:lnTo>
                  <a:lnTo>
                    <a:pt x="92" y="385"/>
                  </a:lnTo>
                  <a:lnTo>
                    <a:pt x="93" y="389"/>
                  </a:lnTo>
                  <a:lnTo>
                    <a:pt x="91" y="392"/>
                  </a:lnTo>
                  <a:lnTo>
                    <a:pt x="88" y="395"/>
                  </a:lnTo>
                  <a:lnTo>
                    <a:pt x="85" y="398"/>
                  </a:lnTo>
                  <a:lnTo>
                    <a:pt x="83" y="401"/>
                  </a:lnTo>
                  <a:lnTo>
                    <a:pt x="79" y="404"/>
                  </a:lnTo>
                  <a:lnTo>
                    <a:pt x="76" y="406"/>
                  </a:lnTo>
                  <a:lnTo>
                    <a:pt x="72" y="408"/>
                  </a:lnTo>
                  <a:lnTo>
                    <a:pt x="68" y="410"/>
                  </a:lnTo>
                  <a:lnTo>
                    <a:pt x="63" y="413"/>
                  </a:lnTo>
                  <a:lnTo>
                    <a:pt x="63" y="415"/>
                  </a:lnTo>
                  <a:lnTo>
                    <a:pt x="66" y="416"/>
                  </a:lnTo>
                  <a:lnTo>
                    <a:pt x="70" y="417"/>
                  </a:lnTo>
                  <a:lnTo>
                    <a:pt x="73" y="417"/>
                  </a:lnTo>
                  <a:lnTo>
                    <a:pt x="77" y="417"/>
                  </a:lnTo>
                  <a:lnTo>
                    <a:pt x="81" y="417"/>
                  </a:lnTo>
                  <a:lnTo>
                    <a:pt x="86" y="416"/>
                  </a:lnTo>
                  <a:lnTo>
                    <a:pt x="91" y="415"/>
                  </a:lnTo>
                  <a:lnTo>
                    <a:pt x="94" y="414"/>
                  </a:lnTo>
                  <a:lnTo>
                    <a:pt x="97" y="412"/>
                  </a:lnTo>
                  <a:lnTo>
                    <a:pt x="99" y="409"/>
                  </a:lnTo>
                  <a:lnTo>
                    <a:pt x="101" y="416"/>
                  </a:lnTo>
                  <a:lnTo>
                    <a:pt x="103" y="416"/>
                  </a:lnTo>
                  <a:lnTo>
                    <a:pt x="106" y="416"/>
                  </a:lnTo>
                  <a:lnTo>
                    <a:pt x="108" y="416"/>
                  </a:lnTo>
                  <a:lnTo>
                    <a:pt x="109" y="416"/>
                  </a:lnTo>
                  <a:lnTo>
                    <a:pt x="111" y="408"/>
                  </a:lnTo>
                  <a:lnTo>
                    <a:pt x="112" y="402"/>
                  </a:lnTo>
                  <a:lnTo>
                    <a:pt x="112" y="396"/>
                  </a:lnTo>
                  <a:lnTo>
                    <a:pt x="110" y="391"/>
                  </a:lnTo>
                  <a:lnTo>
                    <a:pt x="107" y="384"/>
                  </a:lnTo>
                  <a:lnTo>
                    <a:pt x="105" y="375"/>
                  </a:lnTo>
                  <a:lnTo>
                    <a:pt x="104" y="366"/>
                  </a:lnTo>
                  <a:lnTo>
                    <a:pt x="106" y="358"/>
                  </a:lnTo>
                  <a:lnTo>
                    <a:pt x="107" y="351"/>
                  </a:lnTo>
                  <a:lnTo>
                    <a:pt x="106" y="341"/>
                  </a:lnTo>
                  <a:lnTo>
                    <a:pt x="104" y="333"/>
                  </a:lnTo>
                  <a:lnTo>
                    <a:pt x="101" y="326"/>
                  </a:lnTo>
                  <a:lnTo>
                    <a:pt x="107" y="326"/>
                  </a:lnTo>
                  <a:lnTo>
                    <a:pt x="112" y="326"/>
                  </a:lnTo>
                  <a:lnTo>
                    <a:pt x="117" y="325"/>
                  </a:lnTo>
                  <a:lnTo>
                    <a:pt x="121" y="325"/>
                  </a:lnTo>
                  <a:lnTo>
                    <a:pt x="126" y="325"/>
                  </a:lnTo>
                  <a:lnTo>
                    <a:pt x="131" y="324"/>
                  </a:lnTo>
                  <a:lnTo>
                    <a:pt x="137" y="324"/>
                  </a:lnTo>
                  <a:lnTo>
                    <a:pt x="144" y="323"/>
                  </a:lnTo>
                  <a:close/>
                </a:path>
              </a:pathLst>
            </a:custGeom>
            <a:solidFill>
              <a:srgbClr val="000000"/>
            </a:solidFill>
            <a:ln w="9525">
              <a:noFill/>
              <a:round/>
              <a:headEnd/>
              <a:tailEnd/>
            </a:ln>
          </p:spPr>
          <p:txBody>
            <a:bodyPr/>
            <a:lstStyle/>
            <a:p>
              <a:endParaRPr lang="en-US"/>
            </a:p>
          </p:txBody>
        </p:sp>
        <p:sp>
          <p:nvSpPr>
            <p:cNvPr id="551942" name="Freeform 2054"/>
            <p:cNvSpPr>
              <a:spLocks/>
            </p:cNvSpPr>
            <p:nvPr/>
          </p:nvSpPr>
          <p:spPr bwMode="auto">
            <a:xfrm>
              <a:off x="2795" y="1547"/>
              <a:ext cx="254" cy="498"/>
            </a:xfrm>
            <a:custGeom>
              <a:avLst/>
              <a:gdLst/>
              <a:ahLst/>
              <a:cxnLst>
                <a:cxn ang="0">
                  <a:pos x="144" y="1"/>
                </a:cxn>
                <a:cxn ang="0">
                  <a:pos x="110" y="22"/>
                </a:cxn>
                <a:cxn ang="0">
                  <a:pos x="112" y="57"/>
                </a:cxn>
                <a:cxn ang="0">
                  <a:pos x="121" y="81"/>
                </a:cxn>
                <a:cxn ang="0">
                  <a:pos x="118" y="92"/>
                </a:cxn>
                <a:cxn ang="0">
                  <a:pos x="100" y="101"/>
                </a:cxn>
                <a:cxn ang="0">
                  <a:pos x="78" y="107"/>
                </a:cxn>
                <a:cxn ang="0">
                  <a:pos x="67" y="135"/>
                </a:cxn>
                <a:cxn ang="0">
                  <a:pos x="61" y="183"/>
                </a:cxn>
                <a:cxn ang="0">
                  <a:pos x="30" y="221"/>
                </a:cxn>
                <a:cxn ang="0">
                  <a:pos x="14" y="243"/>
                </a:cxn>
                <a:cxn ang="0">
                  <a:pos x="6" y="257"/>
                </a:cxn>
                <a:cxn ang="0">
                  <a:pos x="7" y="279"/>
                </a:cxn>
                <a:cxn ang="0">
                  <a:pos x="23" y="285"/>
                </a:cxn>
                <a:cxn ang="0">
                  <a:pos x="34" y="277"/>
                </a:cxn>
                <a:cxn ang="0">
                  <a:pos x="34" y="261"/>
                </a:cxn>
                <a:cxn ang="0">
                  <a:pos x="42" y="257"/>
                </a:cxn>
                <a:cxn ang="0">
                  <a:pos x="67" y="233"/>
                </a:cxn>
                <a:cxn ang="0">
                  <a:pos x="84" y="212"/>
                </a:cxn>
                <a:cxn ang="0">
                  <a:pos x="87" y="233"/>
                </a:cxn>
                <a:cxn ang="0">
                  <a:pos x="92" y="248"/>
                </a:cxn>
                <a:cxn ang="0">
                  <a:pos x="83" y="370"/>
                </a:cxn>
                <a:cxn ang="0">
                  <a:pos x="72" y="472"/>
                </a:cxn>
                <a:cxn ang="0">
                  <a:pos x="57" y="483"/>
                </a:cxn>
                <a:cxn ang="0">
                  <a:pos x="54" y="495"/>
                </a:cxn>
                <a:cxn ang="0">
                  <a:pos x="78" y="495"/>
                </a:cxn>
                <a:cxn ang="0">
                  <a:pos x="96" y="490"/>
                </a:cxn>
                <a:cxn ang="0">
                  <a:pos x="111" y="488"/>
                </a:cxn>
                <a:cxn ang="0">
                  <a:pos x="115" y="473"/>
                </a:cxn>
                <a:cxn ang="0">
                  <a:pos x="123" y="363"/>
                </a:cxn>
                <a:cxn ang="0">
                  <a:pos x="134" y="326"/>
                </a:cxn>
                <a:cxn ang="0">
                  <a:pos x="145" y="372"/>
                </a:cxn>
                <a:cxn ang="0">
                  <a:pos x="148" y="472"/>
                </a:cxn>
                <a:cxn ang="0">
                  <a:pos x="152" y="488"/>
                </a:cxn>
                <a:cxn ang="0">
                  <a:pos x="172" y="493"/>
                </a:cxn>
                <a:cxn ang="0">
                  <a:pos x="192" y="497"/>
                </a:cxn>
                <a:cxn ang="0">
                  <a:pos x="214" y="488"/>
                </a:cxn>
                <a:cxn ang="0">
                  <a:pos x="199" y="481"/>
                </a:cxn>
                <a:cxn ang="0">
                  <a:pos x="188" y="453"/>
                </a:cxn>
                <a:cxn ang="0">
                  <a:pos x="181" y="303"/>
                </a:cxn>
                <a:cxn ang="0">
                  <a:pos x="181" y="245"/>
                </a:cxn>
                <a:cxn ang="0">
                  <a:pos x="187" y="171"/>
                </a:cxn>
                <a:cxn ang="0">
                  <a:pos x="198" y="188"/>
                </a:cxn>
                <a:cxn ang="0">
                  <a:pos x="207" y="222"/>
                </a:cxn>
                <a:cxn ang="0">
                  <a:pos x="219" y="257"/>
                </a:cxn>
                <a:cxn ang="0">
                  <a:pos x="229" y="278"/>
                </a:cxn>
                <a:cxn ang="0">
                  <a:pos x="245" y="282"/>
                </a:cxn>
                <a:cxn ang="0">
                  <a:pos x="254" y="265"/>
                </a:cxn>
                <a:cxn ang="0">
                  <a:pos x="244" y="243"/>
                </a:cxn>
                <a:cxn ang="0">
                  <a:pos x="237" y="187"/>
                </a:cxn>
                <a:cxn ang="0">
                  <a:pos x="223" y="162"/>
                </a:cxn>
                <a:cxn ang="0">
                  <a:pos x="206" y="126"/>
                </a:cxn>
                <a:cxn ang="0">
                  <a:pos x="192" y="107"/>
                </a:cxn>
                <a:cxn ang="0">
                  <a:pos x="162" y="95"/>
                </a:cxn>
                <a:cxn ang="0">
                  <a:pos x="160" y="81"/>
                </a:cxn>
                <a:cxn ang="0">
                  <a:pos x="167" y="66"/>
                </a:cxn>
                <a:cxn ang="0">
                  <a:pos x="172" y="36"/>
                </a:cxn>
                <a:cxn ang="0">
                  <a:pos x="161" y="13"/>
                </a:cxn>
              </a:cxnLst>
              <a:rect l="0" t="0" r="r" b="b"/>
              <a:pathLst>
                <a:path w="254" h="498">
                  <a:moveTo>
                    <a:pt x="161" y="13"/>
                  </a:moveTo>
                  <a:lnTo>
                    <a:pt x="160" y="9"/>
                  </a:lnTo>
                  <a:lnTo>
                    <a:pt x="157" y="5"/>
                  </a:lnTo>
                  <a:lnTo>
                    <a:pt x="152" y="2"/>
                  </a:lnTo>
                  <a:lnTo>
                    <a:pt x="144" y="1"/>
                  </a:lnTo>
                  <a:lnTo>
                    <a:pt x="137" y="0"/>
                  </a:lnTo>
                  <a:lnTo>
                    <a:pt x="129" y="2"/>
                  </a:lnTo>
                  <a:lnTo>
                    <a:pt x="121" y="6"/>
                  </a:lnTo>
                  <a:lnTo>
                    <a:pt x="113" y="13"/>
                  </a:lnTo>
                  <a:lnTo>
                    <a:pt x="110" y="22"/>
                  </a:lnTo>
                  <a:lnTo>
                    <a:pt x="110" y="32"/>
                  </a:lnTo>
                  <a:lnTo>
                    <a:pt x="113" y="42"/>
                  </a:lnTo>
                  <a:lnTo>
                    <a:pt x="116" y="48"/>
                  </a:lnTo>
                  <a:lnTo>
                    <a:pt x="113" y="50"/>
                  </a:lnTo>
                  <a:lnTo>
                    <a:pt x="112" y="57"/>
                  </a:lnTo>
                  <a:lnTo>
                    <a:pt x="114" y="65"/>
                  </a:lnTo>
                  <a:lnTo>
                    <a:pt x="118" y="69"/>
                  </a:lnTo>
                  <a:lnTo>
                    <a:pt x="119" y="73"/>
                  </a:lnTo>
                  <a:lnTo>
                    <a:pt x="120" y="78"/>
                  </a:lnTo>
                  <a:lnTo>
                    <a:pt x="121" y="81"/>
                  </a:lnTo>
                  <a:lnTo>
                    <a:pt x="122" y="83"/>
                  </a:lnTo>
                  <a:lnTo>
                    <a:pt x="119" y="83"/>
                  </a:lnTo>
                  <a:lnTo>
                    <a:pt x="117" y="84"/>
                  </a:lnTo>
                  <a:lnTo>
                    <a:pt x="116" y="87"/>
                  </a:lnTo>
                  <a:lnTo>
                    <a:pt x="118" y="92"/>
                  </a:lnTo>
                  <a:lnTo>
                    <a:pt x="115" y="94"/>
                  </a:lnTo>
                  <a:lnTo>
                    <a:pt x="111" y="96"/>
                  </a:lnTo>
                  <a:lnTo>
                    <a:pt x="108" y="98"/>
                  </a:lnTo>
                  <a:lnTo>
                    <a:pt x="104" y="99"/>
                  </a:lnTo>
                  <a:lnTo>
                    <a:pt x="100" y="101"/>
                  </a:lnTo>
                  <a:lnTo>
                    <a:pt x="95" y="102"/>
                  </a:lnTo>
                  <a:lnTo>
                    <a:pt x="91" y="103"/>
                  </a:lnTo>
                  <a:lnTo>
                    <a:pt x="86" y="104"/>
                  </a:lnTo>
                  <a:lnTo>
                    <a:pt x="82" y="105"/>
                  </a:lnTo>
                  <a:lnTo>
                    <a:pt x="78" y="107"/>
                  </a:lnTo>
                  <a:lnTo>
                    <a:pt x="75" y="110"/>
                  </a:lnTo>
                  <a:lnTo>
                    <a:pt x="72" y="115"/>
                  </a:lnTo>
                  <a:lnTo>
                    <a:pt x="70" y="120"/>
                  </a:lnTo>
                  <a:lnTo>
                    <a:pt x="68" y="126"/>
                  </a:lnTo>
                  <a:lnTo>
                    <a:pt x="67" y="135"/>
                  </a:lnTo>
                  <a:lnTo>
                    <a:pt x="66" y="144"/>
                  </a:lnTo>
                  <a:lnTo>
                    <a:pt x="65" y="154"/>
                  </a:lnTo>
                  <a:lnTo>
                    <a:pt x="62" y="166"/>
                  </a:lnTo>
                  <a:lnTo>
                    <a:pt x="60" y="177"/>
                  </a:lnTo>
                  <a:lnTo>
                    <a:pt x="61" y="183"/>
                  </a:lnTo>
                  <a:lnTo>
                    <a:pt x="57" y="186"/>
                  </a:lnTo>
                  <a:lnTo>
                    <a:pt x="51" y="192"/>
                  </a:lnTo>
                  <a:lnTo>
                    <a:pt x="44" y="201"/>
                  </a:lnTo>
                  <a:lnTo>
                    <a:pt x="37" y="211"/>
                  </a:lnTo>
                  <a:lnTo>
                    <a:pt x="30" y="221"/>
                  </a:lnTo>
                  <a:lnTo>
                    <a:pt x="24" y="230"/>
                  </a:lnTo>
                  <a:lnTo>
                    <a:pt x="21" y="237"/>
                  </a:lnTo>
                  <a:lnTo>
                    <a:pt x="20" y="241"/>
                  </a:lnTo>
                  <a:lnTo>
                    <a:pt x="17" y="241"/>
                  </a:lnTo>
                  <a:lnTo>
                    <a:pt x="14" y="243"/>
                  </a:lnTo>
                  <a:lnTo>
                    <a:pt x="13" y="246"/>
                  </a:lnTo>
                  <a:lnTo>
                    <a:pt x="13" y="249"/>
                  </a:lnTo>
                  <a:lnTo>
                    <a:pt x="12" y="251"/>
                  </a:lnTo>
                  <a:lnTo>
                    <a:pt x="9" y="254"/>
                  </a:lnTo>
                  <a:lnTo>
                    <a:pt x="6" y="257"/>
                  </a:lnTo>
                  <a:lnTo>
                    <a:pt x="3" y="261"/>
                  </a:lnTo>
                  <a:lnTo>
                    <a:pt x="1" y="266"/>
                  </a:lnTo>
                  <a:lnTo>
                    <a:pt x="0" y="270"/>
                  </a:lnTo>
                  <a:lnTo>
                    <a:pt x="2" y="275"/>
                  </a:lnTo>
                  <a:lnTo>
                    <a:pt x="7" y="279"/>
                  </a:lnTo>
                  <a:lnTo>
                    <a:pt x="13" y="282"/>
                  </a:lnTo>
                  <a:lnTo>
                    <a:pt x="17" y="284"/>
                  </a:lnTo>
                  <a:lnTo>
                    <a:pt x="20" y="285"/>
                  </a:lnTo>
                  <a:lnTo>
                    <a:pt x="22" y="285"/>
                  </a:lnTo>
                  <a:lnTo>
                    <a:pt x="23" y="285"/>
                  </a:lnTo>
                  <a:lnTo>
                    <a:pt x="24" y="284"/>
                  </a:lnTo>
                  <a:lnTo>
                    <a:pt x="26" y="283"/>
                  </a:lnTo>
                  <a:lnTo>
                    <a:pt x="28" y="282"/>
                  </a:lnTo>
                  <a:lnTo>
                    <a:pt x="32" y="280"/>
                  </a:lnTo>
                  <a:lnTo>
                    <a:pt x="34" y="277"/>
                  </a:lnTo>
                  <a:lnTo>
                    <a:pt x="35" y="272"/>
                  </a:lnTo>
                  <a:lnTo>
                    <a:pt x="34" y="268"/>
                  </a:lnTo>
                  <a:lnTo>
                    <a:pt x="34" y="264"/>
                  </a:lnTo>
                  <a:lnTo>
                    <a:pt x="33" y="262"/>
                  </a:lnTo>
                  <a:lnTo>
                    <a:pt x="34" y="261"/>
                  </a:lnTo>
                  <a:lnTo>
                    <a:pt x="34" y="261"/>
                  </a:lnTo>
                  <a:lnTo>
                    <a:pt x="37" y="262"/>
                  </a:lnTo>
                  <a:lnTo>
                    <a:pt x="39" y="261"/>
                  </a:lnTo>
                  <a:lnTo>
                    <a:pt x="41" y="259"/>
                  </a:lnTo>
                  <a:lnTo>
                    <a:pt x="42" y="257"/>
                  </a:lnTo>
                  <a:lnTo>
                    <a:pt x="45" y="255"/>
                  </a:lnTo>
                  <a:lnTo>
                    <a:pt x="49" y="251"/>
                  </a:lnTo>
                  <a:lnTo>
                    <a:pt x="55" y="246"/>
                  </a:lnTo>
                  <a:lnTo>
                    <a:pt x="61" y="240"/>
                  </a:lnTo>
                  <a:lnTo>
                    <a:pt x="67" y="233"/>
                  </a:lnTo>
                  <a:lnTo>
                    <a:pt x="73" y="227"/>
                  </a:lnTo>
                  <a:lnTo>
                    <a:pt x="77" y="222"/>
                  </a:lnTo>
                  <a:lnTo>
                    <a:pt x="79" y="220"/>
                  </a:lnTo>
                  <a:lnTo>
                    <a:pt x="82" y="216"/>
                  </a:lnTo>
                  <a:lnTo>
                    <a:pt x="84" y="212"/>
                  </a:lnTo>
                  <a:lnTo>
                    <a:pt x="86" y="208"/>
                  </a:lnTo>
                  <a:lnTo>
                    <a:pt x="87" y="204"/>
                  </a:lnTo>
                  <a:lnTo>
                    <a:pt x="87" y="214"/>
                  </a:lnTo>
                  <a:lnTo>
                    <a:pt x="87" y="224"/>
                  </a:lnTo>
                  <a:lnTo>
                    <a:pt x="87" y="233"/>
                  </a:lnTo>
                  <a:lnTo>
                    <a:pt x="90" y="238"/>
                  </a:lnTo>
                  <a:lnTo>
                    <a:pt x="89" y="240"/>
                  </a:lnTo>
                  <a:lnTo>
                    <a:pt x="88" y="243"/>
                  </a:lnTo>
                  <a:lnTo>
                    <a:pt x="90" y="246"/>
                  </a:lnTo>
                  <a:lnTo>
                    <a:pt x="92" y="248"/>
                  </a:lnTo>
                  <a:lnTo>
                    <a:pt x="90" y="268"/>
                  </a:lnTo>
                  <a:lnTo>
                    <a:pt x="87" y="300"/>
                  </a:lnTo>
                  <a:lnTo>
                    <a:pt x="85" y="330"/>
                  </a:lnTo>
                  <a:lnTo>
                    <a:pt x="84" y="348"/>
                  </a:lnTo>
                  <a:lnTo>
                    <a:pt x="83" y="370"/>
                  </a:lnTo>
                  <a:lnTo>
                    <a:pt x="80" y="409"/>
                  </a:lnTo>
                  <a:lnTo>
                    <a:pt x="78" y="447"/>
                  </a:lnTo>
                  <a:lnTo>
                    <a:pt x="77" y="468"/>
                  </a:lnTo>
                  <a:lnTo>
                    <a:pt x="75" y="470"/>
                  </a:lnTo>
                  <a:lnTo>
                    <a:pt x="72" y="472"/>
                  </a:lnTo>
                  <a:lnTo>
                    <a:pt x="69" y="475"/>
                  </a:lnTo>
                  <a:lnTo>
                    <a:pt x="66" y="477"/>
                  </a:lnTo>
                  <a:lnTo>
                    <a:pt x="63" y="479"/>
                  </a:lnTo>
                  <a:lnTo>
                    <a:pt x="60" y="481"/>
                  </a:lnTo>
                  <a:lnTo>
                    <a:pt x="57" y="483"/>
                  </a:lnTo>
                  <a:lnTo>
                    <a:pt x="55" y="483"/>
                  </a:lnTo>
                  <a:lnTo>
                    <a:pt x="51" y="484"/>
                  </a:lnTo>
                  <a:lnTo>
                    <a:pt x="49" y="486"/>
                  </a:lnTo>
                  <a:lnTo>
                    <a:pt x="49" y="490"/>
                  </a:lnTo>
                  <a:lnTo>
                    <a:pt x="54" y="495"/>
                  </a:lnTo>
                  <a:lnTo>
                    <a:pt x="58" y="496"/>
                  </a:lnTo>
                  <a:lnTo>
                    <a:pt x="63" y="497"/>
                  </a:lnTo>
                  <a:lnTo>
                    <a:pt x="68" y="497"/>
                  </a:lnTo>
                  <a:lnTo>
                    <a:pt x="73" y="496"/>
                  </a:lnTo>
                  <a:lnTo>
                    <a:pt x="78" y="495"/>
                  </a:lnTo>
                  <a:lnTo>
                    <a:pt x="83" y="494"/>
                  </a:lnTo>
                  <a:lnTo>
                    <a:pt x="87" y="493"/>
                  </a:lnTo>
                  <a:lnTo>
                    <a:pt x="90" y="492"/>
                  </a:lnTo>
                  <a:lnTo>
                    <a:pt x="93" y="491"/>
                  </a:lnTo>
                  <a:lnTo>
                    <a:pt x="96" y="490"/>
                  </a:lnTo>
                  <a:lnTo>
                    <a:pt x="100" y="490"/>
                  </a:lnTo>
                  <a:lnTo>
                    <a:pt x="102" y="489"/>
                  </a:lnTo>
                  <a:lnTo>
                    <a:pt x="106" y="488"/>
                  </a:lnTo>
                  <a:lnTo>
                    <a:pt x="109" y="488"/>
                  </a:lnTo>
                  <a:lnTo>
                    <a:pt x="111" y="488"/>
                  </a:lnTo>
                  <a:lnTo>
                    <a:pt x="113" y="488"/>
                  </a:lnTo>
                  <a:lnTo>
                    <a:pt x="117" y="485"/>
                  </a:lnTo>
                  <a:lnTo>
                    <a:pt x="116" y="480"/>
                  </a:lnTo>
                  <a:lnTo>
                    <a:pt x="115" y="475"/>
                  </a:lnTo>
                  <a:lnTo>
                    <a:pt x="115" y="473"/>
                  </a:lnTo>
                  <a:lnTo>
                    <a:pt x="118" y="459"/>
                  </a:lnTo>
                  <a:lnTo>
                    <a:pt x="121" y="428"/>
                  </a:lnTo>
                  <a:lnTo>
                    <a:pt x="122" y="396"/>
                  </a:lnTo>
                  <a:lnTo>
                    <a:pt x="122" y="376"/>
                  </a:lnTo>
                  <a:lnTo>
                    <a:pt x="123" y="363"/>
                  </a:lnTo>
                  <a:lnTo>
                    <a:pt x="126" y="346"/>
                  </a:lnTo>
                  <a:lnTo>
                    <a:pt x="129" y="329"/>
                  </a:lnTo>
                  <a:lnTo>
                    <a:pt x="131" y="313"/>
                  </a:lnTo>
                  <a:lnTo>
                    <a:pt x="132" y="318"/>
                  </a:lnTo>
                  <a:lnTo>
                    <a:pt x="134" y="326"/>
                  </a:lnTo>
                  <a:lnTo>
                    <a:pt x="136" y="335"/>
                  </a:lnTo>
                  <a:lnTo>
                    <a:pt x="139" y="345"/>
                  </a:lnTo>
                  <a:lnTo>
                    <a:pt x="142" y="355"/>
                  </a:lnTo>
                  <a:lnTo>
                    <a:pt x="144" y="364"/>
                  </a:lnTo>
                  <a:lnTo>
                    <a:pt x="145" y="372"/>
                  </a:lnTo>
                  <a:lnTo>
                    <a:pt x="146" y="378"/>
                  </a:lnTo>
                  <a:lnTo>
                    <a:pt x="146" y="397"/>
                  </a:lnTo>
                  <a:lnTo>
                    <a:pt x="147" y="427"/>
                  </a:lnTo>
                  <a:lnTo>
                    <a:pt x="147" y="457"/>
                  </a:lnTo>
                  <a:lnTo>
                    <a:pt x="148" y="472"/>
                  </a:lnTo>
                  <a:lnTo>
                    <a:pt x="152" y="473"/>
                  </a:lnTo>
                  <a:lnTo>
                    <a:pt x="151" y="477"/>
                  </a:lnTo>
                  <a:lnTo>
                    <a:pt x="151" y="481"/>
                  </a:lnTo>
                  <a:lnTo>
                    <a:pt x="151" y="485"/>
                  </a:lnTo>
                  <a:lnTo>
                    <a:pt x="152" y="488"/>
                  </a:lnTo>
                  <a:lnTo>
                    <a:pt x="153" y="490"/>
                  </a:lnTo>
                  <a:lnTo>
                    <a:pt x="156" y="492"/>
                  </a:lnTo>
                  <a:lnTo>
                    <a:pt x="161" y="493"/>
                  </a:lnTo>
                  <a:lnTo>
                    <a:pt x="166" y="493"/>
                  </a:lnTo>
                  <a:lnTo>
                    <a:pt x="172" y="493"/>
                  </a:lnTo>
                  <a:lnTo>
                    <a:pt x="177" y="494"/>
                  </a:lnTo>
                  <a:lnTo>
                    <a:pt x="180" y="495"/>
                  </a:lnTo>
                  <a:lnTo>
                    <a:pt x="184" y="495"/>
                  </a:lnTo>
                  <a:lnTo>
                    <a:pt x="187" y="497"/>
                  </a:lnTo>
                  <a:lnTo>
                    <a:pt x="192" y="497"/>
                  </a:lnTo>
                  <a:lnTo>
                    <a:pt x="198" y="498"/>
                  </a:lnTo>
                  <a:lnTo>
                    <a:pt x="206" y="498"/>
                  </a:lnTo>
                  <a:lnTo>
                    <a:pt x="213" y="496"/>
                  </a:lnTo>
                  <a:lnTo>
                    <a:pt x="215" y="492"/>
                  </a:lnTo>
                  <a:lnTo>
                    <a:pt x="214" y="488"/>
                  </a:lnTo>
                  <a:lnTo>
                    <a:pt x="211" y="486"/>
                  </a:lnTo>
                  <a:lnTo>
                    <a:pt x="209" y="485"/>
                  </a:lnTo>
                  <a:lnTo>
                    <a:pt x="205" y="484"/>
                  </a:lnTo>
                  <a:lnTo>
                    <a:pt x="203" y="482"/>
                  </a:lnTo>
                  <a:lnTo>
                    <a:pt x="199" y="481"/>
                  </a:lnTo>
                  <a:lnTo>
                    <a:pt x="196" y="479"/>
                  </a:lnTo>
                  <a:lnTo>
                    <a:pt x="194" y="477"/>
                  </a:lnTo>
                  <a:lnTo>
                    <a:pt x="191" y="476"/>
                  </a:lnTo>
                  <a:lnTo>
                    <a:pt x="190" y="474"/>
                  </a:lnTo>
                  <a:lnTo>
                    <a:pt x="188" y="453"/>
                  </a:lnTo>
                  <a:lnTo>
                    <a:pt x="186" y="420"/>
                  </a:lnTo>
                  <a:lnTo>
                    <a:pt x="183" y="386"/>
                  </a:lnTo>
                  <a:lnTo>
                    <a:pt x="182" y="361"/>
                  </a:lnTo>
                  <a:lnTo>
                    <a:pt x="181" y="336"/>
                  </a:lnTo>
                  <a:lnTo>
                    <a:pt x="181" y="303"/>
                  </a:lnTo>
                  <a:lnTo>
                    <a:pt x="179" y="272"/>
                  </a:lnTo>
                  <a:lnTo>
                    <a:pt x="177" y="253"/>
                  </a:lnTo>
                  <a:lnTo>
                    <a:pt x="179" y="252"/>
                  </a:lnTo>
                  <a:lnTo>
                    <a:pt x="181" y="249"/>
                  </a:lnTo>
                  <a:lnTo>
                    <a:pt x="181" y="245"/>
                  </a:lnTo>
                  <a:lnTo>
                    <a:pt x="179" y="243"/>
                  </a:lnTo>
                  <a:lnTo>
                    <a:pt x="182" y="231"/>
                  </a:lnTo>
                  <a:lnTo>
                    <a:pt x="185" y="210"/>
                  </a:lnTo>
                  <a:lnTo>
                    <a:pt x="186" y="187"/>
                  </a:lnTo>
                  <a:lnTo>
                    <a:pt x="187" y="171"/>
                  </a:lnTo>
                  <a:lnTo>
                    <a:pt x="189" y="174"/>
                  </a:lnTo>
                  <a:lnTo>
                    <a:pt x="192" y="178"/>
                  </a:lnTo>
                  <a:lnTo>
                    <a:pt x="194" y="182"/>
                  </a:lnTo>
                  <a:lnTo>
                    <a:pt x="196" y="185"/>
                  </a:lnTo>
                  <a:lnTo>
                    <a:pt x="198" y="188"/>
                  </a:lnTo>
                  <a:lnTo>
                    <a:pt x="200" y="191"/>
                  </a:lnTo>
                  <a:lnTo>
                    <a:pt x="202" y="193"/>
                  </a:lnTo>
                  <a:lnTo>
                    <a:pt x="204" y="194"/>
                  </a:lnTo>
                  <a:lnTo>
                    <a:pt x="204" y="205"/>
                  </a:lnTo>
                  <a:lnTo>
                    <a:pt x="207" y="222"/>
                  </a:lnTo>
                  <a:lnTo>
                    <a:pt x="211" y="238"/>
                  </a:lnTo>
                  <a:lnTo>
                    <a:pt x="214" y="247"/>
                  </a:lnTo>
                  <a:lnTo>
                    <a:pt x="214" y="250"/>
                  </a:lnTo>
                  <a:lnTo>
                    <a:pt x="216" y="254"/>
                  </a:lnTo>
                  <a:lnTo>
                    <a:pt x="219" y="257"/>
                  </a:lnTo>
                  <a:lnTo>
                    <a:pt x="222" y="257"/>
                  </a:lnTo>
                  <a:lnTo>
                    <a:pt x="222" y="262"/>
                  </a:lnTo>
                  <a:lnTo>
                    <a:pt x="221" y="268"/>
                  </a:lnTo>
                  <a:lnTo>
                    <a:pt x="223" y="273"/>
                  </a:lnTo>
                  <a:lnTo>
                    <a:pt x="229" y="278"/>
                  </a:lnTo>
                  <a:lnTo>
                    <a:pt x="233" y="280"/>
                  </a:lnTo>
                  <a:lnTo>
                    <a:pt x="237" y="281"/>
                  </a:lnTo>
                  <a:lnTo>
                    <a:pt x="240" y="282"/>
                  </a:lnTo>
                  <a:lnTo>
                    <a:pt x="242" y="283"/>
                  </a:lnTo>
                  <a:lnTo>
                    <a:pt x="245" y="282"/>
                  </a:lnTo>
                  <a:lnTo>
                    <a:pt x="247" y="281"/>
                  </a:lnTo>
                  <a:lnTo>
                    <a:pt x="249" y="280"/>
                  </a:lnTo>
                  <a:lnTo>
                    <a:pt x="251" y="279"/>
                  </a:lnTo>
                  <a:lnTo>
                    <a:pt x="254" y="273"/>
                  </a:lnTo>
                  <a:lnTo>
                    <a:pt x="254" y="265"/>
                  </a:lnTo>
                  <a:lnTo>
                    <a:pt x="251" y="257"/>
                  </a:lnTo>
                  <a:lnTo>
                    <a:pt x="245" y="252"/>
                  </a:lnTo>
                  <a:lnTo>
                    <a:pt x="247" y="249"/>
                  </a:lnTo>
                  <a:lnTo>
                    <a:pt x="246" y="246"/>
                  </a:lnTo>
                  <a:lnTo>
                    <a:pt x="244" y="243"/>
                  </a:lnTo>
                  <a:lnTo>
                    <a:pt x="242" y="242"/>
                  </a:lnTo>
                  <a:lnTo>
                    <a:pt x="242" y="231"/>
                  </a:lnTo>
                  <a:lnTo>
                    <a:pt x="240" y="215"/>
                  </a:lnTo>
                  <a:lnTo>
                    <a:pt x="238" y="198"/>
                  </a:lnTo>
                  <a:lnTo>
                    <a:pt x="237" y="187"/>
                  </a:lnTo>
                  <a:lnTo>
                    <a:pt x="235" y="181"/>
                  </a:lnTo>
                  <a:lnTo>
                    <a:pt x="231" y="175"/>
                  </a:lnTo>
                  <a:lnTo>
                    <a:pt x="228" y="170"/>
                  </a:lnTo>
                  <a:lnTo>
                    <a:pt x="225" y="165"/>
                  </a:lnTo>
                  <a:lnTo>
                    <a:pt x="223" y="162"/>
                  </a:lnTo>
                  <a:lnTo>
                    <a:pt x="221" y="156"/>
                  </a:lnTo>
                  <a:lnTo>
                    <a:pt x="217" y="149"/>
                  </a:lnTo>
                  <a:lnTo>
                    <a:pt x="213" y="142"/>
                  </a:lnTo>
                  <a:lnTo>
                    <a:pt x="210" y="134"/>
                  </a:lnTo>
                  <a:lnTo>
                    <a:pt x="206" y="126"/>
                  </a:lnTo>
                  <a:lnTo>
                    <a:pt x="204" y="121"/>
                  </a:lnTo>
                  <a:lnTo>
                    <a:pt x="203" y="117"/>
                  </a:lnTo>
                  <a:lnTo>
                    <a:pt x="201" y="114"/>
                  </a:lnTo>
                  <a:lnTo>
                    <a:pt x="197" y="110"/>
                  </a:lnTo>
                  <a:lnTo>
                    <a:pt x="192" y="107"/>
                  </a:lnTo>
                  <a:lnTo>
                    <a:pt x="186" y="104"/>
                  </a:lnTo>
                  <a:lnTo>
                    <a:pt x="179" y="100"/>
                  </a:lnTo>
                  <a:lnTo>
                    <a:pt x="173" y="98"/>
                  </a:lnTo>
                  <a:lnTo>
                    <a:pt x="167" y="96"/>
                  </a:lnTo>
                  <a:lnTo>
                    <a:pt x="162" y="95"/>
                  </a:lnTo>
                  <a:lnTo>
                    <a:pt x="163" y="92"/>
                  </a:lnTo>
                  <a:lnTo>
                    <a:pt x="163" y="88"/>
                  </a:lnTo>
                  <a:lnTo>
                    <a:pt x="162" y="86"/>
                  </a:lnTo>
                  <a:lnTo>
                    <a:pt x="158" y="84"/>
                  </a:lnTo>
                  <a:lnTo>
                    <a:pt x="160" y="81"/>
                  </a:lnTo>
                  <a:lnTo>
                    <a:pt x="161" y="78"/>
                  </a:lnTo>
                  <a:lnTo>
                    <a:pt x="162" y="75"/>
                  </a:lnTo>
                  <a:lnTo>
                    <a:pt x="162" y="73"/>
                  </a:lnTo>
                  <a:lnTo>
                    <a:pt x="164" y="71"/>
                  </a:lnTo>
                  <a:lnTo>
                    <a:pt x="167" y="66"/>
                  </a:lnTo>
                  <a:lnTo>
                    <a:pt x="168" y="60"/>
                  </a:lnTo>
                  <a:lnTo>
                    <a:pt x="167" y="56"/>
                  </a:lnTo>
                  <a:lnTo>
                    <a:pt x="169" y="51"/>
                  </a:lnTo>
                  <a:lnTo>
                    <a:pt x="170" y="44"/>
                  </a:lnTo>
                  <a:lnTo>
                    <a:pt x="172" y="36"/>
                  </a:lnTo>
                  <a:lnTo>
                    <a:pt x="173" y="28"/>
                  </a:lnTo>
                  <a:lnTo>
                    <a:pt x="172" y="21"/>
                  </a:lnTo>
                  <a:lnTo>
                    <a:pt x="170" y="15"/>
                  </a:lnTo>
                  <a:lnTo>
                    <a:pt x="167" y="12"/>
                  </a:lnTo>
                  <a:lnTo>
                    <a:pt x="161" y="13"/>
                  </a:lnTo>
                  <a:close/>
                </a:path>
              </a:pathLst>
            </a:custGeom>
            <a:solidFill>
              <a:srgbClr val="000000"/>
            </a:solidFill>
            <a:ln w="9525">
              <a:noFill/>
              <a:round/>
              <a:headEnd/>
              <a:tailEnd/>
            </a:ln>
          </p:spPr>
          <p:txBody>
            <a:bodyPr/>
            <a:lstStyle/>
            <a:p>
              <a:endParaRPr lang="en-US"/>
            </a:p>
          </p:txBody>
        </p:sp>
        <p:sp>
          <p:nvSpPr>
            <p:cNvPr id="551943" name="Freeform 2055"/>
            <p:cNvSpPr>
              <a:spLocks/>
            </p:cNvSpPr>
            <p:nvPr/>
          </p:nvSpPr>
          <p:spPr bwMode="auto">
            <a:xfrm>
              <a:off x="3022" y="1802"/>
              <a:ext cx="188" cy="242"/>
            </a:xfrm>
            <a:custGeom>
              <a:avLst/>
              <a:gdLst/>
              <a:ahLst/>
              <a:cxnLst>
                <a:cxn ang="0">
                  <a:pos x="119" y="65"/>
                </a:cxn>
                <a:cxn ang="0">
                  <a:pos x="129" y="57"/>
                </a:cxn>
                <a:cxn ang="0">
                  <a:pos x="142" y="44"/>
                </a:cxn>
                <a:cxn ang="0">
                  <a:pos x="163" y="22"/>
                </a:cxn>
                <a:cxn ang="0">
                  <a:pos x="167" y="10"/>
                </a:cxn>
                <a:cxn ang="0">
                  <a:pos x="172" y="2"/>
                </a:cxn>
                <a:cxn ang="0">
                  <a:pos x="181" y="2"/>
                </a:cxn>
                <a:cxn ang="0">
                  <a:pos x="188" y="12"/>
                </a:cxn>
                <a:cxn ang="0">
                  <a:pos x="181" y="24"/>
                </a:cxn>
                <a:cxn ang="0">
                  <a:pos x="169" y="41"/>
                </a:cxn>
                <a:cxn ang="0">
                  <a:pos x="150" y="66"/>
                </a:cxn>
                <a:cxn ang="0">
                  <a:pos x="144" y="78"/>
                </a:cxn>
                <a:cxn ang="0">
                  <a:pos x="133" y="89"/>
                </a:cxn>
                <a:cxn ang="0">
                  <a:pos x="138" y="128"/>
                </a:cxn>
                <a:cxn ang="0">
                  <a:pos x="146" y="149"/>
                </a:cxn>
                <a:cxn ang="0">
                  <a:pos x="155" y="173"/>
                </a:cxn>
                <a:cxn ang="0">
                  <a:pos x="148" y="182"/>
                </a:cxn>
                <a:cxn ang="0">
                  <a:pos x="140" y="196"/>
                </a:cxn>
                <a:cxn ang="0">
                  <a:pos x="143" y="218"/>
                </a:cxn>
                <a:cxn ang="0">
                  <a:pos x="130" y="220"/>
                </a:cxn>
                <a:cxn ang="0">
                  <a:pos x="119" y="205"/>
                </a:cxn>
                <a:cxn ang="0">
                  <a:pos x="115" y="183"/>
                </a:cxn>
                <a:cxn ang="0">
                  <a:pos x="126" y="173"/>
                </a:cxn>
                <a:cxn ang="0">
                  <a:pos x="121" y="161"/>
                </a:cxn>
                <a:cxn ang="0">
                  <a:pos x="109" y="158"/>
                </a:cxn>
                <a:cxn ang="0">
                  <a:pos x="100" y="166"/>
                </a:cxn>
                <a:cxn ang="0">
                  <a:pos x="91" y="177"/>
                </a:cxn>
                <a:cxn ang="0">
                  <a:pos x="101" y="201"/>
                </a:cxn>
                <a:cxn ang="0">
                  <a:pos x="108" y="210"/>
                </a:cxn>
                <a:cxn ang="0">
                  <a:pos x="103" y="222"/>
                </a:cxn>
                <a:cxn ang="0">
                  <a:pos x="95" y="236"/>
                </a:cxn>
                <a:cxn ang="0">
                  <a:pos x="83" y="242"/>
                </a:cxn>
                <a:cxn ang="0">
                  <a:pos x="82" y="222"/>
                </a:cxn>
                <a:cxn ang="0">
                  <a:pos x="83" y="216"/>
                </a:cxn>
                <a:cxn ang="0">
                  <a:pos x="77" y="208"/>
                </a:cxn>
                <a:cxn ang="0">
                  <a:pos x="65" y="187"/>
                </a:cxn>
                <a:cxn ang="0">
                  <a:pos x="61" y="170"/>
                </a:cxn>
                <a:cxn ang="0">
                  <a:pos x="73" y="141"/>
                </a:cxn>
                <a:cxn ang="0">
                  <a:pos x="70" y="124"/>
                </a:cxn>
                <a:cxn ang="0">
                  <a:pos x="65" y="93"/>
                </a:cxn>
                <a:cxn ang="0">
                  <a:pos x="41" y="71"/>
                </a:cxn>
                <a:cxn ang="0">
                  <a:pos x="41" y="63"/>
                </a:cxn>
                <a:cxn ang="0">
                  <a:pos x="32" y="48"/>
                </a:cxn>
                <a:cxn ang="0">
                  <a:pos x="16" y="27"/>
                </a:cxn>
                <a:cxn ang="0">
                  <a:pos x="9" y="21"/>
                </a:cxn>
                <a:cxn ang="0">
                  <a:pos x="1" y="10"/>
                </a:cxn>
                <a:cxn ang="0">
                  <a:pos x="9" y="1"/>
                </a:cxn>
                <a:cxn ang="0">
                  <a:pos x="17" y="1"/>
                </a:cxn>
                <a:cxn ang="0">
                  <a:pos x="24" y="10"/>
                </a:cxn>
                <a:cxn ang="0">
                  <a:pos x="36" y="24"/>
                </a:cxn>
                <a:cxn ang="0">
                  <a:pos x="53" y="45"/>
                </a:cxn>
                <a:cxn ang="0">
                  <a:pos x="62" y="51"/>
                </a:cxn>
                <a:cxn ang="0">
                  <a:pos x="74" y="61"/>
                </a:cxn>
                <a:cxn ang="0">
                  <a:pos x="73" y="57"/>
                </a:cxn>
                <a:cxn ang="0">
                  <a:pos x="73" y="52"/>
                </a:cxn>
                <a:cxn ang="0">
                  <a:pos x="65" y="39"/>
                </a:cxn>
                <a:cxn ang="0">
                  <a:pos x="66" y="13"/>
                </a:cxn>
                <a:cxn ang="0">
                  <a:pos x="88" y="5"/>
                </a:cxn>
                <a:cxn ang="0">
                  <a:pos x="111" y="8"/>
                </a:cxn>
                <a:cxn ang="0">
                  <a:pos x="119" y="31"/>
                </a:cxn>
                <a:cxn ang="0">
                  <a:pos x="121" y="48"/>
                </a:cxn>
                <a:cxn ang="0">
                  <a:pos x="114" y="64"/>
                </a:cxn>
              </a:cxnLst>
              <a:rect l="0" t="0" r="r" b="b"/>
              <a:pathLst>
                <a:path w="188" h="242">
                  <a:moveTo>
                    <a:pt x="111" y="67"/>
                  </a:moveTo>
                  <a:lnTo>
                    <a:pt x="113" y="67"/>
                  </a:lnTo>
                  <a:lnTo>
                    <a:pt x="116" y="66"/>
                  </a:lnTo>
                  <a:lnTo>
                    <a:pt x="119" y="65"/>
                  </a:lnTo>
                  <a:lnTo>
                    <a:pt x="122" y="65"/>
                  </a:lnTo>
                  <a:lnTo>
                    <a:pt x="123" y="64"/>
                  </a:lnTo>
                  <a:lnTo>
                    <a:pt x="126" y="60"/>
                  </a:lnTo>
                  <a:lnTo>
                    <a:pt x="129" y="57"/>
                  </a:lnTo>
                  <a:lnTo>
                    <a:pt x="132" y="56"/>
                  </a:lnTo>
                  <a:lnTo>
                    <a:pt x="134" y="54"/>
                  </a:lnTo>
                  <a:lnTo>
                    <a:pt x="137" y="50"/>
                  </a:lnTo>
                  <a:lnTo>
                    <a:pt x="142" y="44"/>
                  </a:lnTo>
                  <a:lnTo>
                    <a:pt x="147" y="39"/>
                  </a:lnTo>
                  <a:lnTo>
                    <a:pt x="153" y="32"/>
                  </a:lnTo>
                  <a:lnTo>
                    <a:pt x="158" y="27"/>
                  </a:lnTo>
                  <a:lnTo>
                    <a:pt x="163" y="22"/>
                  </a:lnTo>
                  <a:lnTo>
                    <a:pt x="166" y="20"/>
                  </a:lnTo>
                  <a:lnTo>
                    <a:pt x="167" y="17"/>
                  </a:lnTo>
                  <a:lnTo>
                    <a:pt x="167" y="14"/>
                  </a:lnTo>
                  <a:lnTo>
                    <a:pt x="167" y="10"/>
                  </a:lnTo>
                  <a:lnTo>
                    <a:pt x="167" y="6"/>
                  </a:lnTo>
                  <a:lnTo>
                    <a:pt x="168" y="4"/>
                  </a:lnTo>
                  <a:lnTo>
                    <a:pt x="170" y="3"/>
                  </a:lnTo>
                  <a:lnTo>
                    <a:pt x="172" y="2"/>
                  </a:lnTo>
                  <a:lnTo>
                    <a:pt x="175" y="1"/>
                  </a:lnTo>
                  <a:lnTo>
                    <a:pt x="177" y="1"/>
                  </a:lnTo>
                  <a:lnTo>
                    <a:pt x="179" y="1"/>
                  </a:lnTo>
                  <a:lnTo>
                    <a:pt x="181" y="2"/>
                  </a:lnTo>
                  <a:lnTo>
                    <a:pt x="183" y="3"/>
                  </a:lnTo>
                  <a:lnTo>
                    <a:pt x="186" y="6"/>
                  </a:lnTo>
                  <a:lnTo>
                    <a:pt x="187" y="9"/>
                  </a:lnTo>
                  <a:lnTo>
                    <a:pt x="188" y="12"/>
                  </a:lnTo>
                  <a:lnTo>
                    <a:pt x="188" y="15"/>
                  </a:lnTo>
                  <a:lnTo>
                    <a:pt x="187" y="19"/>
                  </a:lnTo>
                  <a:lnTo>
                    <a:pt x="185" y="22"/>
                  </a:lnTo>
                  <a:lnTo>
                    <a:pt x="181" y="24"/>
                  </a:lnTo>
                  <a:lnTo>
                    <a:pt x="178" y="27"/>
                  </a:lnTo>
                  <a:lnTo>
                    <a:pt x="176" y="31"/>
                  </a:lnTo>
                  <a:lnTo>
                    <a:pt x="173" y="35"/>
                  </a:lnTo>
                  <a:lnTo>
                    <a:pt x="169" y="41"/>
                  </a:lnTo>
                  <a:lnTo>
                    <a:pt x="164" y="48"/>
                  </a:lnTo>
                  <a:lnTo>
                    <a:pt x="159" y="54"/>
                  </a:lnTo>
                  <a:lnTo>
                    <a:pt x="154" y="60"/>
                  </a:lnTo>
                  <a:lnTo>
                    <a:pt x="150" y="66"/>
                  </a:lnTo>
                  <a:lnTo>
                    <a:pt x="146" y="70"/>
                  </a:lnTo>
                  <a:lnTo>
                    <a:pt x="147" y="72"/>
                  </a:lnTo>
                  <a:lnTo>
                    <a:pt x="146" y="75"/>
                  </a:lnTo>
                  <a:lnTo>
                    <a:pt x="144" y="78"/>
                  </a:lnTo>
                  <a:lnTo>
                    <a:pt x="141" y="80"/>
                  </a:lnTo>
                  <a:lnTo>
                    <a:pt x="138" y="84"/>
                  </a:lnTo>
                  <a:lnTo>
                    <a:pt x="135" y="87"/>
                  </a:lnTo>
                  <a:lnTo>
                    <a:pt x="133" y="89"/>
                  </a:lnTo>
                  <a:lnTo>
                    <a:pt x="132" y="92"/>
                  </a:lnTo>
                  <a:lnTo>
                    <a:pt x="134" y="101"/>
                  </a:lnTo>
                  <a:lnTo>
                    <a:pt x="136" y="115"/>
                  </a:lnTo>
                  <a:lnTo>
                    <a:pt x="138" y="128"/>
                  </a:lnTo>
                  <a:lnTo>
                    <a:pt x="137" y="134"/>
                  </a:lnTo>
                  <a:lnTo>
                    <a:pt x="140" y="138"/>
                  </a:lnTo>
                  <a:lnTo>
                    <a:pt x="143" y="143"/>
                  </a:lnTo>
                  <a:lnTo>
                    <a:pt x="146" y="149"/>
                  </a:lnTo>
                  <a:lnTo>
                    <a:pt x="150" y="156"/>
                  </a:lnTo>
                  <a:lnTo>
                    <a:pt x="152" y="162"/>
                  </a:lnTo>
                  <a:lnTo>
                    <a:pt x="154" y="168"/>
                  </a:lnTo>
                  <a:lnTo>
                    <a:pt x="155" y="173"/>
                  </a:lnTo>
                  <a:lnTo>
                    <a:pt x="154" y="175"/>
                  </a:lnTo>
                  <a:lnTo>
                    <a:pt x="152" y="177"/>
                  </a:lnTo>
                  <a:lnTo>
                    <a:pt x="151" y="179"/>
                  </a:lnTo>
                  <a:lnTo>
                    <a:pt x="148" y="182"/>
                  </a:lnTo>
                  <a:lnTo>
                    <a:pt x="146" y="185"/>
                  </a:lnTo>
                  <a:lnTo>
                    <a:pt x="144" y="189"/>
                  </a:lnTo>
                  <a:lnTo>
                    <a:pt x="142" y="192"/>
                  </a:lnTo>
                  <a:lnTo>
                    <a:pt x="140" y="196"/>
                  </a:lnTo>
                  <a:lnTo>
                    <a:pt x="137" y="199"/>
                  </a:lnTo>
                  <a:lnTo>
                    <a:pt x="140" y="204"/>
                  </a:lnTo>
                  <a:lnTo>
                    <a:pt x="143" y="211"/>
                  </a:lnTo>
                  <a:lnTo>
                    <a:pt x="143" y="218"/>
                  </a:lnTo>
                  <a:lnTo>
                    <a:pt x="139" y="222"/>
                  </a:lnTo>
                  <a:lnTo>
                    <a:pt x="135" y="222"/>
                  </a:lnTo>
                  <a:lnTo>
                    <a:pt x="133" y="221"/>
                  </a:lnTo>
                  <a:lnTo>
                    <a:pt x="130" y="220"/>
                  </a:lnTo>
                  <a:lnTo>
                    <a:pt x="127" y="217"/>
                  </a:lnTo>
                  <a:lnTo>
                    <a:pt x="125" y="213"/>
                  </a:lnTo>
                  <a:lnTo>
                    <a:pt x="122" y="210"/>
                  </a:lnTo>
                  <a:lnTo>
                    <a:pt x="119" y="205"/>
                  </a:lnTo>
                  <a:lnTo>
                    <a:pt x="116" y="201"/>
                  </a:lnTo>
                  <a:lnTo>
                    <a:pt x="112" y="192"/>
                  </a:lnTo>
                  <a:lnTo>
                    <a:pt x="112" y="186"/>
                  </a:lnTo>
                  <a:lnTo>
                    <a:pt x="115" y="183"/>
                  </a:lnTo>
                  <a:lnTo>
                    <a:pt x="119" y="181"/>
                  </a:lnTo>
                  <a:lnTo>
                    <a:pt x="121" y="179"/>
                  </a:lnTo>
                  <a:lnTo>
                    <a:pt x="124" y="176"/>
                  </a:lnTo>
                  <a:lnTo>
                    <a:pt x="126" y="173"/>
                  </a:lnTo>
                  <a:lnTo>
                    <a:pt x="128" y="168"/>
                  </a:lnTo>
                  <a:lnTo>
                    <a:pt x="126" y="166"/>
                  </a:lnTo>
                  <a:lnTo>
                    <a:pt x="124" y="164"/>
                  </a:lnTo>
                  <a:lnTo>
                    <a:pt x="121" y="161"/>
                  </a:lnTo>
                  <a:lnTo>
                    <a:pt x="118" y="160"/>
                  </a:lnTo>
                  <a:lnTo>
                    <a:pt x="115" y="158"/>
                  </a:lnTo>
                  <a:lnTo>
                    <a:pt x="112" y="158"/>
                  </a:lnTo>
                  <a:lnTo>
                    <a:pt x="109" y="158"/>
                  </a:lnTo>
                  <a:lnTo>
                    <a:pt x="107" y="159"/>
                  </a:lnTo>
                  <a:lnTo>
                    <a:pt x="105" y="161"/>
                  </a:lnTo>
                  <a:lnTo>
                    <a:pt x="103" y="163"/>
                  </a:lnTo>
                  <a:lnTo>
                    <a:pt x="100" y="166"/>
                  </a:lnTo>
                  <a:lnTo>
                    <a:pt x="98" y="169"/>
                  </a:lnTo>
                  <a:lnTo>
                    <a:pt x="95" y="172"/>
                  </a:lnTo>
                  <a:lnTo>
                    <a:pt x="93" y="175"/>
                  </a:lnTo>
                  <a:lnTo>
                    <a:pt x="91" y="177"/>
                  </a:lnTo>
                  <a:lnTo>
                    <a:pt x="89" y="180"/>
                  </a:lnTo>
                  <a:lnTo>
                    <a:pt x="96" y="188"/>
                  </a:lnTo>
                  <a:lnTo>
                    <a:pt x="100" y="195"/>
                  </a:lnTo>
                  <a:lnTo>
                    <a:pt x="101" y="201"/>
                  </a:lnTo>
                  <a:lnTo>
                    <a:pt x="100" y="203"/>
                  </a:lnTo>
                  <a:lnTo>
                    <a:pt x="104" y="205"/>
                  </a:lnTo>
                  <a:lnTo>
                    <a:pt x="107" y="207"/>
                  </a:lnTo>
                  <a:lnTo>
                    <a:pt x="108" y="210"/>
                  </a:lnTo>
                  <a:lnTo>
                    <a:pt x="108" y="212"/>
                  </a:lnTo>
                  <a:lnTo>
                    <a:pt x="107" y="216"/>
                  </a:lnTo>
                  <a:lnTo>
                    <a:pt x="105" y="219"/>
                  </a:lnTo>
                  <a:lnTo>
                    <a:pt x="103" y="222"/>
                  </a:lnTo>
                  <a:lnTo>
                    <a:pt x="101" y="226"/>
                  </a:lnTo>
                  <a:lnTo>
                    <a:pt x="100" y="229"/>
                  </a:lnTo>
                  <a:lnTo>
                    <a:pt x="97" y="233"/>
                  </a:lnTo>
                  <a:lnTo>
                    <a:pt x="95" y="236"/>
                  </a:lnTo>
                  <a:lnTo>
                    <a:pt x="92" y="238"/>
                  </a:lnTo>
                  <a:lnTo>
                    <a:pt x="90" y="240"/>
                  </a:lnTo>
                  <a:lnTo>
                    <a:pt x="87" y="241"/>
                  </a:lnTo>
                  <a:lnTo>
                    <a:pt x="83" y="242"/>
                  </a:lnTo>
                  <a:lnTo>
                    <a:pt x="81" y="241"/>
                  </a:lnTo>
                  <a:lnTo>
                    <a:pt x="78" y="237"/>
                  </a:lnTo>
                  <a:lnTo>
                    <a:pt x="79" y="230"/>
                  </a:lnTo>
                  <a:lnTo>
                    <a:pt x="82" y="222"/>
                  </a:lnTo>
                  <a:lnTo>
                    <a:pt x="85" y="216"/>
                  </a:lnTo>
                  <a:lnTo>
                    <a:pt x="85" y="216"/>
                  </a:lnTo>
                  <a:lnTo>
                    <a:pt x="84" y="216"/>
                  </a:lnTo>
                  <a:lnTo>
                    <a:pt x="83" y="216"/>
                  </a:lnTo>
                  <a:lnTo>
                    <a:pt x="81" y="216"/>
                  </a:lnTo>
                  <a:lnTo>
                    <a:pt x="80" y="215"/>
                  </a:lnTo>
                  <a:lnTo>
                    <a:pt x="79" y="212"/>
                  </a:lnTo>
                  <a:lnTo>
                    <a:pt x="77" y="208"/>
                  </a:lnTo>
                  <a:lnTo>
                    <a:pt x="74" y="202"/>
                  </a:lnTo>
                  <a:lnTo>
                    <a:pt x="71" y="197"/>
                  </a:lnTo>
                  <a:lnTo>
                    <a:pt x="68" y="192"/>
                  </a:lnTo>
                  <a:lnTo>
                    <a:pt x="65" y="187"/>
                  </a:lnTo>
                  <a:lnTo>
                    <a:pt x="61" y="184"/>
                  </a:lnTo>
                  <a:lnTo>
                    <a:pt x="59" y="181"/>
                  </a:lnTo>
                  <a:lnTo>
                    <a:pt x="60" y="176"/>
                  </a:lnTo>
                  <a:lnTo>
                    <a:pt x="61" y="170"/>
                  </a:lnTo>
                  <a:lnTo>
                    <a:pt x="64" y="162"/>
                  </a:lnTo>
                  <a:lnTo>
                    <a:pt x="67" y="155"/>
                  </a:lnTo>
                  <a:lnTo>
                    <a:pt x="70" y="148"/>
                  </a:lnTo>
                  <a:lnTo>
                    <a:pt x="73" y="141"/>
                  </a:lnTo>
                  <a:lnTo>
                    <a:pt x="76" y="136"/>
                  </a:lnTo>
                  <a:lnTo>
                    <a:pt x="73" y="134"/>
                  </a:lnTo>
                  <a:lnTo>
                    <a:pt x="71" y="130"/>
                  </a:lnTo>
                  <a:lnTo>
                    <a:pt x="70" y="124"/>
                  </a:lnTo>
                  <a:lnTo>
                    <a:pt x="69" y="117"/>
                  </a:lnTo>
                  <a:lnTo>
                    <a:pt x="68" y="109"/>
                  </a:lnTo>
                  <a:lnTo>
                    <a:pt x="66" y="101"/>
                  </a:lnTo>
                  <a:lnTo>
                    <a:pt x="65" y="93"/>
                  </a:lnTo>
                  <a:lnTo>
                    <a:pt x="61" y="86"/>
                  </a:lnTo>
                  <a:lnTo>
                    <a:pt x="52" y="79"/>
                  </a:lnTo>
                  <a:lnTo>
                    <a:pt x="46" y="75"/>
                  </a:lnTo>
                  <a:lnTo>
                    <a:pt x="41" y="71"/>
                  </a:lnTo>
                  <a:lnTo>
                    <a:pt x="40" y="69"/>
                  </a:lnTo>
                  <a:lnTo>
                    <a:pt x="39" y="66"/>
                  </a:lnTo>
                  <a:lnTo>
                    <a:pt x="40" y="65"/>
                  </a:lnTo>
                  <a:lnTo>
                    <a:pt x="41" y="63"/>
                  </a:lnTo>
                  <a:lnTo>
                    <a:pt x="41" y="60"/>
                  </a:lnTo>
                  <a:lnTo>
                    <a:pt x="39" y="57"/>
                  </a:lnTo>
                  <a:lnTo>
                    <a:pt x="36" y="53"/>
                  </a:lnTo>
                  <a:lnTo>
                    <a:pt x="32" y="48"/>
                  </a:lnTo>
                  <a:lnTo>
                    <a:pt x="28" y="42"/>
                  </a:lnTo>
                  <a:lnTo>
                    <a:pt x="23" y="37"/>
                  </a:lnTo>
                  <a:lnTo>
                    <a:pt x="19" y="32"/>
                  </a:lnTo>
                  <a:lnTo>
                    <a:pt x="16" y="27"/>
                  </a:lnTo>
                  <a:lnTo>
                    <a:pt x="15" y="23"/>
                  </a:lnTo>
                  <a:lnTo>
                    <a:pt x="13" y="22"/>
                  </a:lnTo>
                  <a:lnTo>
                    <a:pt x="11" y="21"/>
                  </a:lnTo>
                  <a:lnTo>
                    <a:pt x="9" y="21"/>
                  </a:lnTo>
                  <a:lnTo>
                    <a:pt x="6" y="20"/>
                  </a:lnTo>
                  <a:lnTo>
                    <a:pt x="1" y="16"/>
                  </a:lnTo>
                  <a:lnTo>
                    <a:pt x="0" y="13"/>
                  </a:lnTo>
                  <a:lnTo>
                    <a:pt x="1" y="10"/>
                  </a:lnTo>
                  <a:lnTo>
                    <a:pt x="4" y="6"/>
                  </a:lnTo>
                  <a:lnTo>
                    <a:pt x="5" y="4"/>
                  </a:lnTo>
                  <a:lnTo>
                    <a:pt x="7" y="2"/>
                  </a:lnTo>
                  <a:lnTo>
                    <a:pt x="9" y="1"/>
                  </a:lnTo>
                  <a:lnTo>
                    <a:pt x="11" y="0"/>
                  </a:lnTo>
                  <a:lnTo>
                    <a:pt x="13" y="0"/>
                  </a:lnTo>
                  <a:lnTo>
                    <a:pt x="15" y="0"/>
                  </a:lnTo>
                  <a:lnTo>
                    <a:pt x="17" y="1"/>
                  </a:lnTo>
                  <a:lnTo>
                    <a:pt x="19" y="2"/>
                  </a:lnTo>
                  <a:lnTo>
                    <a:pt x="21" y="4"/>
                  </a:lnTo>
                  <a:lnTo>
                    <a:pt x="23" y="6"/>
                  </a:lnTo>
                  <a:lnTo>
                    <a:pt x="24" y="10"/>
                  </a:lnTo>
                  <a:lnTo>
                    <a:pt x="25" y="14"/>
                  </a:lnTo>
                  <a:lnTo>
                    <a:pt x="28" y="16"/>
                  </a:lnTo>
                  <a:lnTo>
                    <a:pt x="32" y="20"/>
                  </a:lnTo>
                  <a:lnTo>
                    <a:pt x="36" y="24"/>
                  </a:lnTo>
                  <a:lnTo>
                    <a:pt x="41" y="30"/>
                  </a:lnTo>
                  <a:lnTo>
                    <a:pt x="45" y="35"/>
                  </a:lnTo>
                  <a:lnTo>
                    <a:pt x="49" y="41"/>
                  </a:lnTo>
                  <a:lnTo>
                    <a:pt x="53" y="45"/>
                  </a:lnTo>
                  <a:lnTo>
                    <a:pt x="55" y="49"/>
                  </a:lnTo>
                  <a:lnTo>
                    <a:pt x="56" y="48"/>
                  </a:lnTo>
                  <a:lnTo>
                    <a:pt x="59" y="49"/>
                  </a:lnTo>
                  <a:lnTo>
                    <a:pt x="62" y="51"/>
                  </a:lnTo>
                  <a:lnTo>
                    <a:pt x="65" y="52"/>
                  </a:lnTo>
                  <a:lnTo>
                    <a:pt x="68" y="55"/>
                  </a:lnTo>
                  <a:lnTo>
                    <a:pt x="71" y="58"/>
                  </a:lnTo>
                  <a:lnTo>
                    <a:pt x="74" y="61"/>
                  </a:lnTo>
                  <a:lnTo>
                    <a:pt x="76" y="63"/>
                  </a:lnTo>
                  <a:lnTo>
                    <a:pt x="76" y="62"/>
                  </a:lnTo>
                  <a:lnTo>
                    <a:pt x="74" y="60"/>
                  </a:lnTo>
                  <a:lnTo>
                    <a:pt x="73" y="57"/>
                  </a:lnTo>
                  <a:lnTo>
                    <a:pt x="72" y="53"/>
                  </a:lnTo>
                  <a:lnTo>
                    <a:pt x="72" y="51"/>
                  </a:lnTo>
                  <a:lnTo>
                    <a:pt x="73" y="51"/>
                  </a:lnTo>
                  <a:lnTo>
                    <a:pt x="73" y="52"/>
                  </a:lnTo>
                  <a:lnTo>
                    <a:pt x="70" y="51"/>
                  </a:lnTo>
                  <a:lnTo>
                    <a:pt x="66" y="48"/>
                  </a:lnTo>
                  <a:lnTo>
                    <a:pt x="65" y="43"/>
                  </a:lnTo>
                  <a:lnTo>
                    <a:pt x="65" y="39"/>
                  </a:lnTo>
                  <a:lnTo>
                    <a:pt x="66" y="38"/>
                  </a:lnTo>
                  <a:lnTo>
                    <a:pt x="63" y="28"/>
                  </a:lnTo>
                  <a:lnTo>
                    <a:pt x="64" y="20"/>
                  </a:lnTo>
                  <a:lnTo>
                    <a:pt x="66" y="13"/>
                  </a:lnTo>
                  <a:lnTo>
                    <a:pt x="70" y="9"/>
                  </a:lnTo>
                  <a:lnTo>
                    <a:pt x="75" y="6"/>
                  </a:lnTo>
                  <a:lnTo>
                    <a:pt x="82" y="5"/>
                  </a:lnTo>
                  <a:lnTo>
                    <a:pt x="88" y="5"/>
                  </a:lnTo>
                  <a:lnTo>
                    <a:pt x="93" y="5"/>
                  </a:lnTo>
                  <a:lnTo>
                    <a:pt x="100" y="3"/>
                  </a:lnTo>
                  <a:lnTo>
                    <a:pt x="107" y="4"/>
                  </a:lnTo>
                  <a:lnTo>
                    <a:pt x="111" y="8"/>
                  </a:lnTo>
                  <a:lnTo>
                    <a:pt x="115" y="13"/>
                  </a:lnTo>
                  <a:lnTo>
                    <a:pt x="117" y="20"/>
                  </a:lnTo>
                  <a:lnTo>
                    <a:pt x="118" y="25"/>
                  </a:lnTo>
                  <a:lnTo>
                    <a:pt x="119" y="31"/>
                  </a:lnTo>
                  <a:lnTo>
                    <a:pt x="119" y="34"/>
                  </a:lnTo>
                  <a:lnTo>
                    <a:pt x="121" y="36"/>
                  </a:lnTo>
                  <a:lnTo>
                    <a:pt x="122" y="42"/>
                  </a:lnTo>
                  <a:lnTo>
                    <a:pt x="121" y="48"/>
                  </a:lnTo>
                  <a:lnTo>
                    <a:pt x="118" y="50"/>
                  </a:lnTo>
                  <a:lnTo>
                    <a:pt x="118" y="54"/>
                  </a:lnTo>
                  <a:lnTo>
                    <a:pt x="116" y="60"/>
                  </a:lnTo>
                  <a:lnTo>
                    <a:pt x="114" y="64"/>
                  </a:lnTo>
                  <a:lnTo>
                    <a:pt x="111" y="67"/>
                  </a:lnTo>
                  <a:close/>
                </a:path>
              </a:pathLst>
            </a:custGeom>
            <a:solidFill>
              <a:srgbClr val="000000"/>
            </a:solidFill>
            <a:ln w="9525">
              <a:noFill/>
              <a:round/>
              <a:headEnd/>
              <a:tailEnd/>
            </a:ln>
          </p:spPr>
          <p:txBody>
            <a:bodyPr/>
            <a:lstStyle/>
            <a:p>
              <a:endParaRPr lang="en-US"/>
            </a:p>
          </p:txBody>
        </p:sp>
        <p:sp>
          <p:nvSpPr>
            <p:cNvPr id="551944" name="Freeform 2056"/>
            <p:cNvSpPr>
              <a:spLocks/>
            </p:cNvSpPr>
            <p:nvPr/>
          </p:nvSpPr>
          <p:spPr bwMode="auto">
            <a:xfrm>
              <a:off x="3388" y="1597"/>
              <a:ext cx="303" cy="445"/>
            </a:xfrm>
            <a:custGeom>
              <a:avLst/>
              <a:gdLst/>
              <a:ahLst/>
              <a:cxnLst>
                <a:cxn ang="0">
                  <a:pos x="176" y="12"/>
                </a:cxn>
                <a:cxn ang="0">
                  <a:pos x="142" y="1"/>
                </a:cxn>
                <a:cxn ang="0">
                  <a:pos x="119" y="21"/>
                </a:cxn>
                <a:cxn ang="0">
                  <a:pos x="115" y="53"/>
                </a:cxn>
                <a:cxn ang="0">
                  <a:pos x="125" y="69"/>
                </a:cxn>
                <a:cxn ang="0">
                  <a:pos x="116" y="81"/>
                </a:cxn>
                <a:cxn ang="0">
                  <a:pos x="95" y="86"/>
                </a:cxn>
                <a:cxn ang="0">
                  <a:pos x="76" y="109"/>
                </a:cxn>
                <a:cxn ang="0">
                  <a:pos x="54" y="142"/>
                </a:cxn>
                <a:cxn ang="0">
                  <a:pos x="30" y="172"/>
                </a:cxn>
                <a:cxn ang="0">
                  <a:pos x="21" y="197"/>
                </a:cxn>
                <a:cxn ang="0">
                  <a:pos x="5" y="205"/>
                </a:cxn>
                <a:cxn ang="0">
                  <a:pos x="4" y="226"/>
                </a:cxn>
                <a:cxn ang="0">
                  <a:pos x="19" y="231"/>
                </a:cxn>
                <a:cxn ang="0">
                  <a:pos x="25" y="234"/>
                </a:cxn>
                <a:cxn ang="0">
                  <a:pos x="34" y="218"/>
                </a:cxn>
                <a:cxn ang="0">
                  <a:pos x="49" y="204"/>
                </a:cxn>
                <a:cxn ang="0">
                  <a:pos x="67" y="183"/>
                </a:cxn>
                <a:cxn ang="0">
                  <a:pos x="83" y="160"/>
                </a:cxn>
                <a:cxn ang="0">
                  <a:pos x="82" y="216"/>
                </a:cxn>
                <a:cxn ang="0">
                  <a:pos x="89" y="276"/>
                </a:cxn>
                <a:cxn ang="0">
                  <a:pos x="90" y="412"/>
                </a:cxn>
                <a:cxn ang="0">
                  <a:pos x="91" y="417"/>
                </a:cxn>
                <a:cxn ang="0">
                  <a:pos x="78" y="425"/>
                </a:cxn>
                <a:cxn ang="0">
                  <a:pos x="73" y="441"/>
                </a:cxn>
                <a:cxn ang="0">
                  <a:pos x="97" y="441"/>
                </a:cxn>
                <a:cxn ang="0">
                  <a:pos x="112" y="436"/>
                </a:cxn>
                <a:cxn ang="0">
                  <a:pos x="125" y="433"/>
                </a:cxn>
                <a:cxn ang="0">
                  <a:pos x="133" y="413"/>
                </a:cxn>
                <a:cxn ang="0">
                  <a:pos x="135" y="388"/>
                </a:cxn>
                <a:cxn ang="0">
                  <a:pos x="138" y="305"/>
                </a:cxn>
                <a:cxn ang="0">
                  <a:pos x="151" y="299"/>
                </a:cxn>
                <a:cxn ang="0">
                  <a:pos x="161" y="336"/>
                </a:cxn>
                <a:cxn ang="0">
                  <a:pos x="158" y="412"/>
                </a:cxn>
                <a:cxn ang="0">
                  <a:pos x="160" y="423"/>
                </a:cxn>
                <a:cxn ang="0">
                  <a:pos x="174" y="444"/>
                </a:cxn>
                <a:cxn ang="0">
                  <a:pos x="203" y="436"/>
                </a:cxn>
                <a:cxn ang="0">
                  <a:pos x="200" y="422"/>
                </a:cxn>
                <a:cxn ang="0">
                  <a:pos x="202" y="416"/>
                </a:cxn>
                <a:cxn ang="0">
                  <a:pos x="203" y="348"/>
                </a:cxn>
                <a:cxn ang="0">
                  <a:pos x="201" y="268"/>
                </a:cxn>
                <a:cxn ang="0">
                  <a:pos x="202" y="215"/>
                </a:cxn>
                <a:cxn ang="0">
                  <a:pos x="210" y="153"/>
                </a:cxn>
                <a:cxn ang="0">
                  <a:pos x="234" y="178"/>
                </a:cxn>
                <a:cxn ang="0">
                  <a:pos x="254" y="201"/>
                </a:cxn>
                <a:cxn ang="0">
                  <a:pos x="271" y="222"/>
                </a:cxn>
                <a:cxn ang="0">
                  <a:pos x="284" y="232"/>
                </a:cxn>
                <a:cxn ang="0">
                  <a:pos x="294" y="232"/>
                </a:cxn>
                <a:cxn ang="0">
                  <a:pos x="303" y="215"/>
                </a:cxn>
                <a:cxn ang="0">
                  <a:pos x="293" y="203"/>
                </a:cxn>
                <a:cxn ang="0">
                  <a:pos x="278" y="188"/>
                </a:cxn>
                <a:cxn ang="0">
                  <a:pos x="256" y="151"/>
                </a:cxn>
                <a:cxn ang="0">
                  <a:pos x="235" y="122"/>
                </a:cxn>
                <a:cxn ang="0">
                  <a:pos x="213" y="94"/>
                </a:cxn>
                <a:cxn ang="0">
                  <a:pos x="187" y="85"/>
                </a:cxn>
                <a:cxn ang="0">
                  <a:pos x="179" y="76"/>
                </a:cxn>
                <a:cxn ang="0">
                  <a:pos x="178" y="60"/>
                </a:cxn>
              </a:cxnLst>
              <a:rect l="0" t="0" r="r" b="b"/>
              <a:pathLst>
                <a:path w="303" h="445">
                  <a:moveTo>
                    <a:pt x="180" y="37"/>
                  </a:moveTo>
                  <a:lnTo>
                    <a:pt x="180" y="30"/>
                  </a:lnTo>
                  <a:lnTo>
                    <a:pt x="179" y="24"/>
                  </a:lnTo>
                  <a:lnTo>
                    <a:pt x="178" y="18"/>
                  </a:lnTo>
                  <a:lnTo>
                    <a:pt x="176" y="12"/>
                  </a:lnTo>
                  <a:lnTo>
                    <a:pt x="172" y="7"/>
                  </a:lnTo>
                  <a:lnTo>
                    <a:pt x="167" y="3"/>
                  </a:lnTo>
                  <a:lnTo>
                    <a:pt x="160" y="1"/>
                  </a:lnTo>
                  <a:lnTo>
                    <a:pt x="151" y="0"/>
                  </a:lnTo>
                  <a:lnTo>
                    <a:pt x="142" y="1"/>
                  </a:lnTo>
                  <a:lnTo>
                    <a:pt x="134" y="3"/>
                  </a:lnTo>
                  <a:lnTo>
                    <a:pt x="129" y="7"/>
                  </a:lnTo>
                  <a:lnTo>
                    <a:pt x="124" y="11"/>
                  </a:lnTo>
                  <a:lnTo>
                    <a:pt x="121" y="16"/>
                  </a:lnTo>
                  <a:lnTo>
                    <a:pt x="119" y="21"/>
                  </a:lnTo>
                  <a:lnTo>
                    <a:pt x="118" y="27"/>
                  </a:lnTo>
                  <a:lnTo>
                    <a:pt x="118" y="32"/>
                  </a:lnTo>
                  <a:lnTo>
                    <a:pt x="114" y="35"/>
                  </a:lnTo>
                  <a:lnTo>
                    <a:pt x="113" y="44"/>
                  </a:lnTo>
                  <a:lnTo>
                    <a:pt x="115" y="53"/>
                  </a:lnTo>
                  <a:lnTo>
                    <a:pt x="118" y="57"/>
                  </a:lnTo>
                  <a:lnTo>
                    <a:pt x="119" y="60"/>
                  </a:lnTo>
                  <a:lnTo>
                    <a:pt x="121" y="64"/>
                  </a:lnTo>
                  <a:lnTo>
                    <a:pt x="123" y="67"/>
                  </a:lnTo>
                  <a:lnTo>
                    <a:pt x="125" y="69"/>
                  </a:lnTo>
                  <a:lnTo>
                    <a:pt x="121" y="70"/>
                  </a:lnTo>
                  <a:lnTo>
                    <a:pt x="118" y="71"/>
                  </a:lnTo>
                  <a:lnTo>
                    <a:pt x="117" y="74"/>
                  </a:lnTo>
                  <a:lnTo>
                    <a:pt x="119" y="80"/>
                  </a:lnTo>
                  <a:lnTo>
                    <a:pt x="116" y="81"/>
                  </a:lnTo>
                  <a:lnTo>
                    <a:pt x="112" y="82"/>
                  </a:lnTo>
                  <a:lnTo>
                    <a:pt x="108" y="82"/>
                  </a:lnTo>
                  <a:lnTo>
                    <a:pt x="103" y="83"/>
                  </a:lnTo>
                  <a:lnTo>
                    <a:pt x="99" y="84"/>
                  </a:lnTo>
                  <a:lnTo>
                    <a:pt x="95" y="86"/>
                  </a:lnTo>
                  <a:lnTo>
                    <a:pt x="91" y="88"/>
                  </a:lnTo>
                  <a:lnTo>
                    <a:pt x="89" y="91"/>
                  </a:lnTo>
                  <a:lnTo>
                    <a:pt x="86" y="95"/>
                  </a:lnTo>
                  <a:lnTo>
                    <a:pt x="82" y="102"/>
                  </a:lnTo>
                  <a:lnTo>
                    <a:pt x="76" y="109"/>
                  </a:lnTo>
                  <a:lnTo>
                    <a:pt x="70" y="117"/>
                  </a:lnTo>
                  <a:lnTo>
                    <a:pt x="64" y="125"/>
                  </a:lnTo>
                  <a:lnTo>
                    <a:pt x="59" y="132"/>
                  </a:lnTo>
                  <a:lnTo>
                    <a:pt x="55" y="138"/>
                  </a:lnTo>
                  <a:lnTo>
                    <a:pt x="54" y="142"/>
                  </a:lnTo>
                  <a:lnTo>
                    <a:pt x="51" y="145"/>
                  </a:lnTo>
                  <a:lnTo>
                    <a:pt x="47" y="151"/>
                  </a:lnTo>
                  <a:lnTo>
                    <a:pt x="42" y="157"/>
                  </a:lnTo>
                  <a:lnTo>
                    <a:pt x="36" y="165"/>
                  </a:lnTo>
                  <a:lnTo>
                    <a:pt x="30" y="172"/>
                  </a:lnTo>
                  <a:lnTo>
                    <a:pt x="26" y="180"/>
                  </a:lnTo>
                  <a:lnTo>
                    <a:pt x="22" y="186"/>
                  </a:lnTo>
                  <a:lnTo>
                    <a:pt x="21" y="190"/>
                  </a:lnTo>
                  <a:lnTo>
                    <a:pt x="21" y="194"/>
                  </a:lnTo>
                  <a:lnTo>
                    <a:pt x="21" y="197"/>
                  </a:lnTo>
                  <a:lnTo>
                    <a:pt x="18" y="199"/>
                  </a:lnTo>
                  <a:lnTo>
                    <a:pt x="15" y="200"/>
                  </a:lnTo>
                  <a:lnTo>
                    <a:pt x="12" y="201"/>
                  </a:lnTo>
                  <a:lnTo>
                    <a:pt x="9" y="203"/>
                  </a:lnTo>
                  <a:lnTo>
                    <a:pt x="5" y="205"/>
                  </a:lnTo>
                  <a:lnTo>
                    <a:pt x="3" y="208"/>
                  </a:lnTo>
                  <a:lnTo>
                    <a:pt x="0" y="213"/>
                  </a:lnTo>
                  <a:lnTo>
                    <a:pt x="0" y="217"/>
                  </a:lnTo>
                  <a:lnTo>
                    <a:pt x="1" y="221"/>
                  </a:lnTo>
                  <a:lnTo>
                    <a:pt x="4" y="226"/>
                  </a:lnTo>
                  <a:lnTo>
                    <a:pt x="8" y="230"/>
                  </a:lnTo>
                  <a:lnTo>
                    <a:pt x="12" y="232"/>
                  </a:lnTo>
                  <a:lnTo>
                    <a:pt x="15" y="232"/>
                  </a:lnTo>
                  <a:lnTo>
                    <a:pt x="17" y="232"/>
                  </a:lnTo>
                  <a:lnTo>
                    <a:pt x="19" y="231"/>
                  </a:lnTo>
                  <a:lnTo>
                    <a:pt x="21" y="230"/>
                  </a:lnTo>
                  <a:lnTo>
                    <a:pt x="21" y="230"/>
                  </a:lnTo>
                  <a:lnTo>
                    <a:pt x="22" y="231"/>
                  </a:lnTo>
                  <a:lnTo>
                    <a:pt x="23" y="233"/>
                  </a:lnTo>
                  <a:lnTo>
                    <a:pt x="25" y="234"/>
                  </a:lnTo>
                  <a:lnTo>
                    <a:pt x="27" y="233"/>
                  </a:lnTo>
                  <a:lnTo>
                    <a:pt x="29" y="230"/>
                  </a:lnTo>
                  <a:lnTo>
                    <a:pt x="31" y="226"/>
                  </a:lnTo>
                  <a:lnTo>
                    <a:pt x="33" y="222"/>
                  </a:lnTo>
                  <a:lnTo>
                    <a:pt x="34" y="218"/>
                  </a:lnTo>
                  <a:lnTo>
                    <a:pt x="34" y="216"/>
                  </a:lnTo>
                  <a:lnTo>
                    <a:pt x="36" y="216"/>
                  </a:lnTo>
                  <a:lnTo>
                    <a:pt x="40" y="213"/>
                  </a:lnTo>
                  <a:lnTo>
                    <a:pt x="45" y="209"/>
                  </a:lnTo>
                  <a:lnTo>
                    <a:pt x="49" y="204"/>
                  </a:lnTo>
                  <a:lnTo>
                    <a:pt x="55" y="199"/>
                  </a:lnTo>
                  <a:lnTo>
                    <a:pt x="59" y="193"/>
                  </a:lnTo>
                  <a:lnTo>
                    <a:pt x="63" y="189"/>
                  </a:lnTo>
                  <a:lnTo>
                    <a:pt x="65" y="186"/>
                  </a:lnTo>
                  <a:lnTo>
                    <a:pt x="67" y="183"/>
                  </a:lnTo>
                  <a:lnTo>
                    <a:pt x="70" y="180"/>
                  </a:lnTo>
                  <a:lnTo>
                    <a:pt x="73" y="175"/>
                  </a:lnTo>
                  <a:lnTo>
                    <a:pt x="77" y="171"/>
                  </a:lnTo>
                  <a:lnTo>
                    <a:pt x="80" y="165"/>
                  </a:lnTo>
                  <a:lnTo>
                    <a:pt x="83" y="160"/>
                  </a:lnTo>
                  <a:lnTo>
                    <a:pt x="86" y="155"/>
                  </a:lnTo>
                  <a:lnTo>
                    <a:pt x="89" y="150"/>
                  </a:lnTo>
                  <a:lnTo>
                    <a:pt x="86" y="166"/>
                  </a:lnTo>
                  <a:lnTo>
                    <a:pt x="83" y="191"/>
                  </a:lnTo>
                  <a:lnTo>
                    <a:pt x="82" y="216"/>
                  </a:lnTo>
                  <a:lnTo>
                    <a:pt x="85" y="230"/>
                  </a:lnTo>
                  <a:lnTo>
                    <a:pt x="85" y="240"/>
                  </a:lnTo>
                  <a:lnTo>
                    <a:pt x="85" y="254"/>
                  </a:lnTo>
                  <a:lnTo>
                    <a:pt x="86" y="267"/>
                  </a:lnTo>
                  <a:lnTo>
                    <a:pt x="89" y="276"/>
                  </a:lnTo>
                  <a:lnTo>
                    <a:pt x="88" y="301"/>
                  </a:lnTo>
                  <a:lnTo>
                    <a:pt x="86" y="344"/>
                  </a:lnTo>
                  <a:lnTo>
                    <a:pt x="86" y="387"/>
                  </a:lnTo>
                  <a:lnTo>
                    <a:pt x="87" y="410"/>
                  </a:lnTo>
                  <a:lnTo>
                    <a:pt x="90" y="412"/>
                  </a:lnTo>
                  <a:lnTo>
                    <a:pt x="92" y="414"/>
                  </a:lnTo>
                  <a:lnTo>
                    <a:pt x="94" y="415"/>
                  </a:lnTo>
                  <a:lnTo>
                    <a:pt x="95" y="415"/>
                  </a:lnTo>
                  <a:lnTo>
                    <a:pt x="93" y="416"/>
                  </a:lnTo>
                  <a:lnTo>
                    <a:pt x="91" y="417"/>
                  </a:lnTo>
                  <a:lnTo>
                    <a:pt x="88" y="419"/>
                  </a:lnTo>
                  <a:lnTo>
                    <a:pt x="86" y="421"/>
                  </a:lnTo>
                  <a:lnTo>
                    <a:pt x="83" y="423"/>
                  </a:lnTo>
                  <a:lnTo>
                    <a:pt x="80" y="424"/>
                  </a:lnTo>
                  <a:lnTo>
                    <a:pt x="78" y="425"/>
                  </a:lnTo>
                  <a:lnTo>
                    <a:pt x="75" y="426"/>
                  </a:lnTo>
                  <a:lnTo>
                    <a:pt x="71" y="428"/>
                  </a:lnTo>
                  <a:lnTo>
                    <a:pt x="68" y="432"/>
                  </a:lnTo>
                  <a:lnTo>
                    <a:pt x="68" y="437"/>
                  </a:lnTo>
                  <a:lnTo>
                    <a:pt x="73" y="441"/>
                  </a:lnTo>
                  <a:lnTo>
                    <a:pt x="78" y="442"/>
                  </a:lnTo>
                  <a:lnTo>
                    <a:pt x="83" y="443"/>
                  </a:lnTo>
                  <a:lnTo>
                    <a:pt x="88" y="442"/>
                  </a:lnTo>
                  <a:lnTo>
                    <a:pt x="92" y="442"/>
                  </a:lnTo>
                  <a:lnTo>
                    <a:pt x="97" y="441"/>
                  </a:lnTo>
                  <a:lnTo>
                    <a:pt x="101" y="440"/>
                  </a:lnTo>
                  <a:lnTo>
                    <a:pt x="105" y="439"/>
                  </a:lnTo>
                  <a:lnTo>
                    <a:pt x="107" y="438"/>
                  </a:lnTo>
                  <a:lnTo>
                    <a:pt x="109" y="437"/>
                  </a:lnTo>
                  <a:lnTo>
                    <a:pt x="112" y="436"/>
                  </a:lnTo>
                  <a:lnTo>
                    <a:pt x="115" y="435"/>
                  </a:lnTo>
                  <a:lnTo>
                    <a:pt x="117" y="434"/>
                  </a:lnTo>
                  <a:lnTo>
                    <a:pt x="120" y="434"/>
                  </a:lnTo>
                  <a:lnTo>
                    <a:pt x="123" y="433"/>
                  </a:lnTo>
                  <a:lnTo>
                    <a:pt x="125" y="433"/>
                  </a:lnTo>
                  <a:lnTo>
                    <a:pt x="127" y="434"/>
                  </a:lnTo>
                  <a:lnTo>
                    <a:pt x="131" y="433"/>
                  </a:lnTo>
                  <a:lnTo>
                    <a:pt x="134" y="429"/>
                  </a:lnTo>
                  <a:lnTo>
                    <a:pt x="135" y="422"/>
                  </a:lnTo>
                  <a:lnTo>
                    <a:pt x="133" y="413"/>
                  </a:lnTo>
                  <a:lnTo>
                    <a:pt x="135" y="413"/>
                  </a:lnTo>
                  <a:lnTo>
                    <a:pt x="137" y="412"/>
                  </a:lnTo>
                  <a:lnTo>
                    <a:pt x="138" y="408"/>
                  </a:lnTo>
                  <a:lnTo>
                    <a:pt x="137" y="402"/>
                  </a:lnTo>
                  <a:lnTo>
                    <a:pt x="135" y="388"/>
                  </a:lnTo>
                  <a:lnTo>
                    <a:pt x="134" y="365"/>
                  </a:lnTo>
                  <a:lnTo>
                    <a:pt x="133" y="343"/>
                  </a:lnTo>
                  <a:lnTo>
                    <a:pt x="133" y="331"/>
                  </a:lnTo>
                  <a:lnTo>
                    <a:pt x="134" y="321"/>
                  </a:lnTo>
                  <a:lnTo>
                    <a:pt x="138" y="305"/>
                  </a:lnTo>
                  <a:lnTo>
                    <a:pt x="142" y="289"/>
                  </a:lnTo>
                  <a:lnTo>
                    <a:pt x="143" y="278"/>
                  </a:lnTo>
                  <a:lnTo>
                    <a:pt x="145" y="284"/>
                  </a:lnTo>
                  <a:lnTo>
                    <a:pt x="148" y="291"/>
                  </a:lnTo>
                  <a:lnTo>
                    <a:pt x="151" y="299"/>
                  </a:lnTo>
                  <a:lnTo>
                    <a:pt x="153" y="307"/>
                  </a:lnTo>
                  <a:lnTo>
                    <a:pt x="156" y="315"/>
                  </a:lnTo>
                  <a:lnTo>
                    <a:pt x="159" y="323"/>
                  </a:lnTo>
                  <a:lnTo>
                    <a:pt x="160" y="330"/>
                  </a:lnTo>
                  <a:lnTo>
                    <a:pt x="161" y="336"/>
                  </a:lnTo>
                  <a:lnTo>
                    <a:pt x="160" y="352"/>
                  </a:lnTo>
                  <a:lnTo>
                    <a:pt x="159" y="374"/>
                  </a:lnTo>
                  <a:lnTo>
                    <a:pt x="156" y="396"/>
                  </a:lnTo>
                  <a:lnTo>
                    <a:pt x="156" y="411"/>
                  </a:lnTo>
                  <a:lnTo>
                    <a:pt x="158" y="412"/>
                  </a:lnTo>
                  <a:lnTo>
                    <a:pt x="160" y="413"/>
                  </a:lnTo>
                  <a:lnTo>
                    <a:pt x="161" y="414"/>
                  </a:lnTo>
                  <a:lnTo>
                    <a:pt x="161" y="414"/>
                  </a:lnTo>
                  <a:lnTo>
                    <a:pt x="160" y="418"/>
                  </a:lnTo>
                  <a:lnTo>
                    <a:pt x="160" y="423"/>
                  </a:lnTo>
                  <a:lnTo>
                    <a:pt x="160" y="428"/>
                  </a:lnTo>
                  <a:lnTo>
                    <a:pt x="161" y="433"/>
                  </a:lnTo>
                  <a:lnTo>
                    <a:pt x="164" y="438"/>
                  </a:lnTo>
                  <a:lnTo>
                    <a:pt x="168" y="442"/>
                  </a:lnTo>
                  <a:lnTo>
                    <a:pt x="174" y="444"/>
                  </a:lnTo>
                  <a:lnTo>
                    <a:pt x="183" y="445"/>
                  </a:lnTo>
                  <a:lnTo>
                    <a:pt x="191" y="445"/>
                  </a:lnTo>
                  <a:lnTo>
                    <a:pt x="197" y="443"/>
                  </a:lnTo>
                  <a:lnTo>
                    <a:pt x="201" y="440"/>
                  </a:lnTo>
                  <a:lnTo>
                    <a:pt x="203" y="436"/>
                  </a:lnTo>
                  <a:lnTo>
                    <a:pt x="203" y="433"/>
                  </a:lnTo>
                  <a:lnTo>
                    <a:pt x="203" y="430"/>
                  </a:lnTo>
                  <a:lnTo>
                    <a:pt x="203" y="427"/>
                  </a:lnTo>
                  <a:lnTo>
                    <a:pt x="202" y="425"/>
                  </a:lnTo>
                  <a:lnTo>
                    <a:pt x="200" y="422"/>
                  </a:lnTo>
                  <a:lnTo>
                    <a:pt x="198" y="419"/>
                  </a:lnTo>
                  <a:lnTo>
                    <a:pt x="197" y="417"/>
                  </a:lnTo>
                  <a:lnTo>
                    <a:pt x="196" y="416"/>
                  </a:lnTo>
                  <a:lnTo>
                    <a:pt x="199" y="416"/>
                  </a:lnTo>
                  <a:lnTo>
                    <a:pt x="202" y="416"/>
                  </a:lnTo>
                  <a:lnTo>
                    <a:pt x="203" y="416"/>
                  </a:lnTo>
                  <a:lnTo>
                    <a:pt x="203" y="415"/>
                  </a:lnTo>
                  <a:lnTo>
                    <a:pt x="203" y="399"/>
                  </a:lnTo>
                  <a:lnTo>
                    <a:pt x="203" y="373"/>
                  </a:lnTo>
                  <a:lnTo>
                    <a:pt x="203" y="348"/>
                  </a:lnTo>
                  <a:lnTo>
                    <a:pt x="204" y="332"/>
                  </a:lnTo>
                  <a:lnTo>
                    <a:pt x="204" y="320"/>
                  </a:lnTo>
                  <a:lnTo>
                    <a:pt x="203" y="299"/>
                  </a:lnTo>
                  <a:lnTo>
                    <a:pt x="201" y="279"/>
                  </a:lnTo>
                  <a:lnTo>
                    <a:pt x="201" y="268"/>
                  </a:lnTo>
                  <a:lnTo>
                    <a:pt x="201" y="259"/>
                  </a:lnTo>
                  <a:lnTo>
                    <a:pt x="202" y="246"/>
                  </a:lnTo>
                  <a:lnTo>
                    <a:pt x="201" y="232"/>
                  </a:lnTo>
                  <a:lnTo>
                    <a:pt x="200" y="224"/>
                  </a:lnTo>
                  <a:lnTo>
                    <a:pt x="202" y="215"/>
                  </a:lnTo>
                  <a:lnTo>
                    <a:pt x="204" y="197"/>
                  </a:lnTo>
                  <a:lnTo>
                    <a:pt x="204" y="172"/>
                  </a:lnTo>
                  <a:lnTo>
                    <a:pt x="202" y="145"/>
                  </a:lnTo>
                  <a:lnTo>
                    <a:pt x="205" y="149"/>
                  </a:lnTo>
                  <a:lnTo>
                    <a:pt x="210" y="153"/>
                  </a:lnTo>
                  <a:lnTo>
                    <a:pt x="214" y="159"/>
                  </a:lnTo>
                  <a:lnTo>
                    <a:pt x="220" y="164"/>
                  </a:lnTo>
                  <a:lnTo>
                    <a:pt x="225" y="169"/>
                  </a:lnTo>
                  <a:lnTo>
                    <a:pt x="230" y="174"/>
                  </a:lnTo>
                  <a:lnTo>
                    <a:pt x="234" y="178"/>
                  </a:lnTo>
                  <a:lnTo>
                    <a:pt x="238" y="180"/>
                  </a:lnTo>
                  <a:lnTo>
                    <a:pt x="240" y="184"/>
                  </a:lnTo>
                  <a:lnTo>
                    <a:pt x="244" y="189"/>
                  </a:lnTo>
                  <a:lnTo>
                    <a:pt x="249" y="195"/>
                  </a:lnTo>
                  <a:lnTo>
                    <a:pt x="254" y="201"/>
                  </a:lnTo>
                  <a:lnTo>
                    <a:pt x="258" y="208"/>
                  </a:lnTo>
                  <a:lnTo>
                    <a:pt x="263" y="213"/>
                  </a:lnTo>
                  <a:lnTo>
                    <a:pt x="266" y="217"/>
                  </a:lnTo>
                  <a:lnTo>
                    <a:pt x="268" y="218"/>
                  </a:lnTo>
                  <a:lnTo>
                    <a:pt x="271" y="222"/>
                  </a:lnTo>
                  <a:lnTo>
                    <a:pt x="274" y="227"/>
                  </a:lnTo>
                  <a:lnTo>
                    <a:pt x="277" y="231"/>
                  </a:lnTo>
                  <a:lnTo>
                    <a:pt x="279" y="233"/>
                  </a:lnTo>
                  <a:lnTo>
                    <a:pt x="282" y="232"/>
                  </a:lnTo>
                  <a:lnTo>
                    <a:pt x="284" y="232"/>
                  </a:lnTo>
                  <a:lnTo>
                    <a:pt x="286" y="232"/>
                  </a:lnTo>
                  <a:lnTo>
                    <a:pt x="288" y="232"/>
                  </a:lnTo>
                  <a:lnTo>
                    <a:pt x="290" y="233"/>
                  </a:lnTo>
                  <a:lnTo>
                    <a:pt x="292" y="233"/>
                  </a:lnTo>
                  <a:lnTo>
                    <a:pt x="294" y="232"/>
                  </a:lnTo>
                  <a:lnTo>
                    <a:pt x="297" y="230"/>
                  </a:lnTo>
                  <a:lnTo>
                    <a:pt x="299" y="228"/>
                  </a:lnTo>
                  <a:lnTo>
                    <a:pt x="301" y="225"/>
                  </a:lnTo>
                  <a:lnTo>
                    <a:pt x="303" y="220"/>
                  </a:lnTo>
                  <a:lnTo>
                    <a:pt x="303" y="215"/>
                  </a:lnTo>
                  <a:lnTo>
                    <a:pt x="303" y="210"/>
                  </a:lnTo>
                  <a:lnTo>
                    <a:pt x="301" y="207"/>
                  </a:lnTo>
                  <a:lnTo>
                    <a:pt x="299" y="205"/>
                  </a:lnTo>
                  <a:lnTo>
                    <a:pt x="296" y="204"/>
                  </a:lnTo>
                  <a:lnTo>
                    <a:pt x="293" y="203"/>
                  </a:lnTo>
                  <a:lnTo>
                    <a:pt x="290" y="202"/>
                  </a:lnTo>
                  <a:lnTo>
                    <a:pt x="286" y="200"/>
                  </a:lnTo>
                  <a:lnTo>
                    <a:pt x="284" y="198"/>
                  </a:lnTo>
                  <a:lnTo>
                    <a:pt x="282" y="194"/>
                  </a:lnTo>
                  <a:lnTo>
                    <a:pt x="278" y="188"/>
                  </a:lnTo>
                  <a:lnTo>
                    <a:pt x="274" y="180"/>
                  </a:lnTo>
                  <a:lnTo>
                    <a:pt x="269" y="172"/>
                  </a:lnTo>
                  <a:lnTo>
                    <a:pt x="264" y="164"/>
                  </a:lnTo>
                  <a:lnTo>
                    <a:pt x="260" y="157"/>
                  </a:lnTo>
                  <a:lnTo>
                    <a:pt x="256" y="151"/>
                  </a:lnTo>
                  <a:lnTo>
                    <a:pt x="253" y="147"/>
                  </a:lnTo>
                  <a:lnTo>
                    <a:pt x="250" y="143"/>
                  </a:lnTo>
                  <a:lnTo>
                    <a:pt x="246" y="137"/>
                  </a:lnTo>
                  <a:lnTo>
                    <a:pt x="241" y="129"/>
                  </a:lnTo>
                  <a:lnTo>
                    <a:pt x="235" y="122"/>
                  </a:lnTo>
                  <a:lnTo>
                    <a:pt x="229" y="114"/>
                  </a:lnTo>
                  <a:lnTo>
                    <a:pt x="223" y="106"/>
                  </a:lnTo>
                  <a:lnTo>
                    <a:pt x="219" y="101"/>
                  </a:lnTo>
                  <a:lnTo>
                    <a:pt x="216" y="96"/>
                  </a:lnTo>
                  <a:lnTo>
                    <a:pt x="213" y="94"/>
                  </a:lnTo>
                  <a:lnTo>
                    <a:pt x="209" y="91"/>
                  </a:lnTo>
                  <a:lnTo>
                    <a:pt x="204" y="89"/>
                  </a:lnTo>
                  <a:lnTo>
                    <a:pt x="199" y="87"/>
                  </a:lnTo>
                  <a:lnTo>
                    <a:pt x="193" y="86"/>
                  </a:lnTo>
                  <a:lnTo>
                    <a:pt x="187" y="85"/>
                  </a:lnTo>
                  <a:lnTo>
                    <a:pt x="183" y="84"/>
                  </a:lnTo>
                  <a:lnTo>
                    <a:pt x="178" y="85"/>
                  </a:lnTo>
                  <a:lnTo>
                    <a:pt x="180" y="81"/>
                  </a:lnTo>
                  <a:lnTo>
                    <a:pt x="181" y="78"/>
                  </a:lnTo>
                  <a:lnTo>
                    <a:pt x="179" y="76"/>
                  </a:lnTo>
                  <a:lnTo>
                    <a:pt x="173" y="73"/>
                  </a:lnTo>
                  <a:lnTo>
                    <a:pt x="176" y="70"/>
                  </a:lnTo>
                  <a:lnTo>
                    <a:pt x="177" y="67"/>
                  </a:lnTo>
                  <a:lnTo>
                    <a:pt x="178" y="63"/>
                  </a:lnTo>
                  <a:lnTo>
                    <a:pt x="178" y="60"/>
                  </a:lnTo>
                  <a:lnTo>
                    <a:pt x="183" y="57"/>
                  </a:lnTo>
                  <a:lnTo>
                    <a:pt x="186" y="48"/>
                  </a:lnTo>
                  <a:lnTo>
                    <a:pt x="185" y="39"/>
                  </a:lnTo>
                  <a:lnTo>
                    <a:pt x="180" y="37"/>
                  </a:lnTo>
                  <a:close/>
                </a:path>
              </a:pathLst>
            </a:custGeom>
            <a:solidFill>
              <a:srgbClr val="000000"/>
            </a:solidFill>
            <a:ln w="9525">
              <a:noFill/>
              <a:round/>
              <a:headEnd/>
              <a:tailEnd/>
            </a:ln>
          </p:spPr>
          <p:txBody>
            <a:bodyPr/>
            <a:lstStyle/>
            <a:p>
              <a:endParaRPr lang="en-US"/>
            </a:p>
          </p:txBody>
        </p:sp>
        <p:sp>
          <p:nvSpPr>
            <p:cNvPr id="551945" name="Freeform 2057"/>
            <p:cNvSpPr>
              <a:spLocks/>
            </p:cNvSpPr>
            <p:nvPr/>
          </p:nvSpPr>
          <p:spPr bwMode="auto">
            <a:xfrm>
              <a:off x="3665" y="1793"/>
              <a:ext cx="168" cy="247"/>
            </a:xfrm>
            <a:custGeom>
              <a:avLst/>
              <a:gdLst/>
              <a:ahLst/>
              <a:cxnLst>
                <a:cxn ang="0">
                  <a:pos x="161" y="78"/>
                </a:cxn>
                <a:cxn ang="0">
                  <a:pos x="161" y="38"/>
                </a:cxn>
                <a:cxn ang="0">
                  <a:pos x="165" y="28"/>
                </a:cxn>
                <a:cxn ang="0">
                  <a:pos x="167" y="16"/>
                </a:cxn>
                <a:cxn ang="0">
                  <a:pos x="154" y="9"/>
                </a:cxn>
                <a:cxn ang="0">
                  <a:pos x="147" y="12"/>
                </a:cxn>
                <a:cxn ang="0">
                  <a:pos x="147" y="26"/>
                </a:cxn>
                <a:cxn ang="0">
                  <a:pos x="148" y="40"/>
                </a:cxn>
                <a:cxn ang="0">
                  <a:pos x="144" y="64"/>
                </a:cxn>
                <a:cxn ang="0">
                  <a:pos x="137" y="66"/>
                </a:cxn>
                <a:cxn ang="0">
                  <a:pos x="118" y="67"/>
                </a:cxn>
                <a:cxn ang="0">
                  <a:pos x="118" y="33"/>
                </a:cxn>
                <a:cxn ang="0">
                  <a:pos x="99" y="5"/>
                </a:cxn>
                <a:cxn ang="0">
                  <a:pos x="82" y="2"/>
                </a:cxn>
                <a:cxn ang="0">
                  <a:pos x="70" y="4"/>
                </a:cxn>
                <a:cxn ang="0">
                  <a:pos x="62" y="14"/>
                </a:cxn>
                <a:cxn ang="0">
                  <a:pos x="57" y="40"/>
                </a:cxn>
                <a:cxn ang="0">
                  <a:pos x="55" y="63"/>
                </a:cxn>
                <a:cxn ang="0">
                  <a:pos x="45" y="67"/>
                </a:cxn>
                <a:cxn ang="0">
                  <a:pos x="29" y="70"/>
                </a:cxn>
                <a:cxn ang="0">
                  <a:pos x="22" y="41"/>
                </a:cxn>
                <a:cxn ang="0">
                  <a:pos x="22" y="22"/>
                </a:cxn>
                <a:cxn ang="0">
                  <a:pos x="15" y="10"/>
                </a:cxn>
                <a:cxn ang="0">
                  <a:pos x="0" y="18"/>
                </a:cxn>
                <a:cxn ang="0">
                  <a:pos x="8" y="32"/>
                </a:cxn>
                <a:cxn ang="0">
                  <a:pos x="12" y="74"/>
                </a:cxn>
                <a:cxn ang="0">
                  <a:pos x="27" y="87"/>
                </a:cxn>
                <a:cxn ang="0">
                  <a:pos x="28" y="93"/>
                </a:cxn>
                <a:cxn ang="0">
                  <a:pos x="39" y="94"/>
                </a:cxn>
                <a:cxn ang="0">
                  <a:pos x="58" y="92"/>
                </a:cxn>
                <a:cxn ang="0">
                  <a:pos x="53" y="164"/>
                </a:cxn>
                <a:cxn ang="0">
                  <a:pos x="59" y="185"/>
                </a:cxn>
                <a:cxn ang="0">
                  <a:pos x="69" y="184"/>
                </a:cxn>
                <a:cxn ang="0">
                  <a:pos x="79" y="223"/>
                </a:cxn>
                <a:cxn ang="0">
                  <a:pos x="72" y="233"/>
                </a:cxn>
                <a:cxn ang="0">
                  <a:pos x="60" y="238"/>
                </a:cxn>
                <a:cxn ang="0">
                  <a:pos x="57" y="245"/>
                </a:cxn>
                <a:cxn ang="0">
                  <a:pos x="75" y="246"/>
                </a:cxn>
                <a:cxn ang="0">
                  <a:pos x="96" y="246"/>
                </a:cxn>
                <a:cxn ang="0">
                  <a:pos x="91" y="209"/>
                </a:cxn>
                <a:cxn ang="0">
                  <a:pos x="98" y="185"/>
                </a:cxn>
                <a:cxn ang="0">
                  <a:pos x="103" y="185"/>
                </a:cxn>
                <a:cxn ang="0">
                  <a:pos x="105" y="225"/>
                </a:cxn>
                <a:cxn ang="0">
                  <a:pos x="108" y="246"/>
                </a:cxn>
                <a:cxn ang="0">
                  <a:pos x="131" y="247"/>
                </a:cxn>
                <a:cxn ang="0">
                  <a:pos x="146" y="242"/>
                </a:cxn>
                <a:cxn ang="0">
                  <a:pos x="138" y="237"/>
                </a:cxn>
                <a:cxn ang="0">
                  <a:pos x="126" y="232"/>
                </a:cxn>
                <a:cxn ang="0">
                  <a:pos x="122" y="210"/>
                </a:cxn>
                <a:cxn ang="0">
                  <a:pos x="132" y="185"/>
                </a:cxn>
                <a:cxn ang="0">
                  <a:pos x="143" y="184"/>
                </a:cxn>
                <a:cxn ang="0">
                  <a:pos x="140" y="167"/>
                </a:cxn>
                <a:cxn ang="0">
                  <a:pos x="124" y="109"/>
                </a:cxn>
                <a:cxn ang="0">
                  <a:pos x="125" y="93"/>
                </a:cxn>
                <a:cxn ang="0">
                  <a:pos x="145" y="95"/>
                </a:cxn>
                <a:cxn ang="0">
                  <a:pos x="149" y="91"/>
                </a:cxn>
              </a:cxnLst>
              <a:rect l="0" t="0" r="r" b="b"/>
              <a:pathLst>
                <a:path w="168" h="247">
                  <a:moveTo>
                    <a:pt x="149" y="86"/>
                  </a:moveTo>
                  <a:lnTo>
                    <a:pt x="153" y="86"/>
                  </a:lnTo>
                  <a:lnTo>
                    <a:pt x="158" y="83"/>
                  </a:lnTo>
                  <a:lnTo>
                    <a:pt x="161" y="78"/>
                  </a:lnTo>
                  <a:lnTo>
                    <a:pt x="163" y="68"/>
                  </a:lnTo>
                  <a:lnTo>
                    <a:pt x="163" y="53"/>
                  </a:lnTo>
                  <a:lnTo>
                    <a:pt x="162" y="43"/>
                  </a:lnTo>
                  <a:lnTo>
                    <a:pt x="161" y="38"/>
                  </a:lnTo>
                  <a:lnTo>
                    <a:pt x="160" y="34"/>
                  </a:lnTo>
                  <a:lnTo>
                    <a:pt x="161" y="32"/>
                  </a:lnTo>
                  <a:lnTo>
                    <a:pt x="163" y="30"/>
                  </a:lnTo>
                  <a:lnTo>
                    <a:pt x="165" y="28"/>
                  </a:lnTo>
                  <a:lnTo>
                    <a:pt x="167" y="25"/>
                  </a:lnTo>
                  <a:lnTo>
                    <a:pt x="168" y="22"/>
                  </a:lnTo>
                  <a:lnTo>
                    <a:pt x="168" y="19"/>
                  </a:lnTo>
                  <a:lnTo>
                    <a:pt x="167" y="16"/>
                  </a:lnTo>
                  <a:lnTo>
                    <a:pt x="164" y="13"/>
                  </a:lnTo>
                  <a:lnTo>
                    <a:pt x="160" y="11"/>
                  </a:lnTo>
                  <a:lnTo>
                    <a:pt x="157" y="10"/>
                  </a:lnTo>
                  <a:lnTo>
                    <a:pt x="154" y="9"/>
                  </a:lnTo>
                  <a:lnTo>
                    <a:pt x="152" y="9"/>
                  </a:lnTo>
                  <a:lnTo>
                    <a:pt x="150" y="10"/>
                  </a:lnTo>
                  <a:lnTo>
                    <a:pt x="148" y="11"/>
                  </a:lnTo>
                  <a:lnTo>
                    <a:pt x="147" y="12"/>
                  </a:lnTo>
                  <a:lnTo>
                    <a:pt x="147" y="14"/>
                  </a:lnTo>
                  <a:lnTo>
                    <a:pt x="147" y="18"/>
                  </a:lnTo>
                  <a:lnTo>
                    <a:pt x="147" y="22"/>
                  </a:lnTo>
                  <a:lnTo>
                    <a:pt x="147" y="26"/>
                  </a:lnTo>
                  <a:lnTo>
                    <a:pt x="147" y="31"/>
                  </a:lnTo>
                  <a:lnTo>
                    <a:pt x="148" y="33"/>
                  </a:lnTo>
                  <a:lnTo>
                    <a:pt x="149" y="36"/>
                  </a:lnTo>
                  <a:lnTo>
                    <a:pt x="148" y="40"/>
                  </a:lnTo>
                  <a:lnTo>
                    <a:pt x="147" y="46"/>
                  </a:lnTo>
                  <a:lnTo>
                    <a:pt x="145" y="51"/>
                  </a:lnTo>
                  <a:lnTo>
                    <a:pt x="144" y="58"/>
                  </a:lnTo>
                  <a:lnTo>
                    <a:pt x="144" y="64"/>
                  </a:lnTo>
                  <a:lnTo>
                    <a:pt x="144" y="69"/>
                  </a:lnTo>
                  <a:lnTo>
                    <a:pt x="143" y="67"/>
                  </a:lnTo>
                  <a:lnTo>
                    <a:pt x="140" y="67"/>
                  </a:lnTo>
                  <a:lnTo>
                    <a:pt x="137" y="66"/>
                  </a:lnTo>
                  <a:lnTo>
                    <a:pt x="132" y="66"/>
                  </a:lnTo>
                  <a:lnTo>
                    <a:pt x="127" y="66"/>
                  </a:lnTo>
                  <a:lnTo>
                    <a:pt x="123" y="66"/>
                  </a:lnTo>
                  <a:lnTo>
                    <a:pt x="118" y="67"/>
                  </a:lnTo>
                  <a:lnTo>
                    <a:pt x="114" y="68"/>
                  </a:lnTo>
                  <a:lnTo>
                    <a:pt x="118" y="59"/>
                  </a:lnTo>
                  <a:lnTo>
                    <a:pt x="120" y="46"/>
                  </a:lnTo>
                  <a:lnTo>
                    <a:pt x="118" y="33"/>
                  </a:lnTo>
                  <a:lnTo>
                    <a:pt x="112" y="20"/>
                  </a:lnTo>
                  <a:lnTo>
                    <a:pt x="107" y="14"/>
                  </a:lnTo>
                  <a:lnTo>
                    <a:pt x="103" y="10"/>
                  </a:lnTo>
                  <a:lnTo>
                    <a:pt x="99" y="5"/>
                  </a:lnTo>
                  <a:lnTo>
                    <a:pt x="94" y="2"/>
                  </a:lnTo>
                  <a:lnTo>
                    <a:pt x="91" y="0"/>
                  </a:lnTo>
                  <a:lnTo>
                    <a:pt x="86" y="0"/>
                  </a:lnTo>
                  <a:lnTo>
                    <a:pt x="82" y="2"/>
                  </a:lnTo>
                  <a:lnTo>
                    <a:pt x="76" y="6"/>
                  </a:lnTo>
                  <a:lnTo>
                    <a:pt x="74" y="5"/>
                  </a:lnTo>
                  <a:lnTo>
                    <a:pt x="72" y="4"/>
                  </a:lnTo>
                  <a:lnTo>
                    <a:pt x="70" y="4"/>
                  </a:lnTo>
                  <a:lnTo>
                    <a:pt x="67" y="5"/>
                  </a:lnTo>
                  <a:lnTo>
                    <a:pt x="65" y="7"/>
                  </a:lnTo>
                  <a:lnTo>
                    <a:pt x="63" y="10"/>
                  </a:lnTo>
                  <a:lnTo>
                    <a:pt x="62" y="14"/>
                  </a:lnTo>
                  <a:lnTo>
                    <a:pt x="61" y="20"/>
                  </a:lnTo>
                  <a:lnTo>
                    <a:pt x="60" y="27"/>
                  </a:lnTo>
                  <a:lnTo>
                    <a:pt x="58" y="34"/>
                  </a:lnTo>
                  <a:lnTo>
                    <a:pt x="57" y="40"/>
                  </a:lnTo>
                  <a:lnTo>
                    <a:pt x="55" y="46"/>
                  </a:lnTo>
                  <a:lnTo>
                    <a:pt x="54" y="52"/>
                  </a:lnTo>
                  <a:lnTo>
                    <a:pt x="54" y="58"/>
                  </a:lnTo>
                  <a:lnTo>
                    <a:pt x="55" y="63"/>
                  </a:lnTo>
                  <a:lnTo>
                    <a:pt x="58" y="69"/>
                  </a:lnTo>
                  <a:lnTo>
                    <a:pt x="54" y="68"/>
                  </a:lnTo>
                  <a:lnTo>
                    <a:pt x="49" y="67"/>
                  </a:lnTo>
                  <a:lnTo>
                    <a:pt x="45" y="67"/>
                  </a:lnTo>
                  <a:lnTo>
                    <a:pt x="39" y="68"/>
                  </a:lnTo>
                  <a:lnTo>
                    <a:pt x="35" y="69"/>
                  </a:lnTo>
                  <a:lnTo>
                    <a:pt x="31" y="69"/>
                  </a:lnTo>
                  <a:lnTo>
                    <a:pt x="29" y="70"/>
                  </a:lnTo>
                  <a:lnTo>
                    <a:pt x="28" y="70"/>
                  </a:lnTo>
                  <a:lnTo>
                    <a:pt x="26" y="61"/>
                  </a:lnTo>
                  <a:lnTo>
                    <a:pt x="24" y="51"/>
                  </a:lnTo>
                  <a:lnTo>
                    <a:pt x="22" y="41"/>
                  </a:lnTo>
                  <a:lnTo>
                    <a:pt x="20" y="34"/>
                  </a:lnTo>
                  <a:lnTo>
                    <a:pt x="20" y="30"/>
                  </a:lnTo>
                  <a:lnTo>
                    <a:pt x="21" y="26"/>
                  </a:lnTo>
                  <a:lnTo>
                    <a:pt x="22" y="22"/>
                  </a:lnTo>
                  <a:lnTo>
                    <a:pt x="22" y="18"/>
                  </a:lnTo>
                  <a:lnTo>
                    <a:pt x="21" y="14"/>
                  </a:lnTo>
                  <a:lnTo>
                    <a:pt x="19" y="12"/>
                  </a:lnTo>
                  <a:lnTo>
                    <a:pt x="15" y="10"/>
                  </a:lnTo>
                  <a:lnTo>
                    <a:pt x="10" y="10"/>
                  </a:lnTo>
                  <a:lnTo>
                    <a:pt x="3" y="11"/>
                  </a:lnTo>
                  <a:lnTo>
                    <a:pt x="1" y="14"/>
                  </a:lnTo>
                  <a:lnTo>
                    <a:pt x="0" y="18"/>
                  </a:lnTo>
                  <a:lnTo>
                    <a:pt x="0" y="20"/>
                  </a:lnTo>
                  <a:lnTo>
                    <a:pt x="1" y="24"/>
                  </a:lnTo>
                  <a:lnTo>
                    <a:pt x="5" y="28"/>
                  </a:lnTo>
                  <a:lnTo>
                    <a:pt x="8" y="32"/>
                  </a:lnTo>
                  <a:lnTo>
                    <a:pt x="9" y="35"/>
                  </a:lnTo>
                  <a:lnTo>
                    <a:pt x="8" y="43"/>
                  </a:lnTo>
                  <a:lnTo>
                    <a:pt x="9" y="58"/>
                  </a:lnTo>
                  <a:lnTo>
                    <a:pt x="12" y="74"/>
                  </a:lnTo>
                  <a:lnTo>
                    <a:pt x="18" y="84"/>
                  </a:lnTo>
                  <a:lnTo>
                    <a:pt x="22" y="86"/>
                  </a:lnTo>
                  <a:lnTo>
                    <a:pt x="25" y="87"/>
                  </a:lnTo>
                  <a:lnTo>
                    <a:pt x="27" y="87"/>
                  </a:lnTo>
                  <a:lnTo>
                    <a:pt x="28" y="87"/>
                  </a:lnTo>
                  <a:lnTo>
                    <a:pt x="28" y="88"/>
                  </a:lnTo>
                  <a:lnTo>
                    <a:pt x="28" y="91"/>
                  </a:lnTo>
                  <a:lnTo>
                    <a:pt x="28" y="93"/>
                  </a:lnTo>
                  <a:lnTo>
                    <a:pt x="28" y="94"/>
                  </a:lnTo>
                  <a:lnTo>
                    <a:pt x="31" y="94"/>
                  </a:lnTo>
                  <a:lnTo>
                    <a:pt x="34" y="94"/>
                  </a:lnTo>
                  <a:lnTo>
                    <a:pt x="39" y="94"/>
                  </a:lnTo>
                  <a:lnTo>
                    <a:pt x="44" y="94"/>
                  </a:lnTo>
                  <a:lnTo>
                    <a:pt x="49" y="94"/>
                  </a:lnTo>
                  <a:lnTo>
                    <a:pt x="54" y="93"/>
                  </a:lnTo>
                  <a:lnTo>
                    <a:pt x="58" y="92"/>
                  </a:lnTo>
                  <a:lnTo>
                    <a:pt x="61" y="91"/>
                  </a:lnTo>
                  <a:lnTo>
                    <a:pt x="59" y="107"/>
                  </a:lnTo>
                  <a:lnTo>
                    <a:pt x="56" y="135"/>
                  </a:lnTo>
                  <a:lnTo>
                    <a:pt x="53" y="164"/>
                  </a:lnTo>
                  <a:lnTo>
                    <a:pt x="52" y="184"/>
                  </a:lnTo>
                  <a:lnTo>
                    <a:pt x="54" y="185"/>
                  </a:lnTo>
                  <a:lnTo>
                    <a:pt x="57" y="185"/>
                  </a:lnTo>
                  <a:lnTo>
                    <a:pt x="59" y="185"/>
                  </a:lnTo>
                  <a:lnTo>
                    <a:pt x="62" y="185"/>
                  </a:lnTo>
                  <a:lnTo>
                    <a:pt x="65" y="185"/>
                  </a:lnTo>
                  <a:lnTo>
                    <a:pt x="67" y="184"/>
                  </a:lnTo>
                  <a:lnTo>
                    <a:pt x="69" y="184"/>
                  </a:lnTo>
                  <a:lnTo>
                    <a:pt x="69" y="184"/>
                  </a:lnTo>
                  <a:lnTo>
                    <a:pt x="73" y="196"/>
                  </a:lnTo>
                  <a:lnTo>
                    <a:pt x="76" y="210"/>
                  </a:lnTo>
                  <a:lnTo>
                    <a:pt x="79" y="223"/>
                  </a:lnTo>
                  <a:lnTo>
                    <a:pt x="80" y="230"/>
                  </a:lnTo>
                  <a:lnTo>
                    <a:pt x="78" y="231"/>
                  </a:lnTo>
                  <a:lnTo>
                    <a:pt x="75" y="232"/>
                  </a:lnTo>
                  <a:lnTo>
                    <a:pt x="72" y="233"/>
                  </a:lnTo>
                  <a:lnTo>
                    <a:pt x="69" y="235"/>
                  </a:lnTo>
                  <a:lnTo>
                    <a:pt x="66" y="236"/>
                  </a:lnTo>
                  <a:lnTo>
                    <a:pt x="63" y="237"/>
                  </a:lnTo>
                  <a:lnTo>
                    <a:pt x="60" y="238"/>
                  </a:lnTo>
                  <a:lnTo>
                    <a:pt x="58" y="238"/>
                  </a:lnTo>
                  <a:lnTo>
                    <a:pt x="56" y="239"/>
                  </a:lnTo>
                  <a:lnTo>
                    <a:pt x="56" y="242"/>
                  </a:lnTo>
                  <a:lnTo>
                    <a:pt x="57" y="245"/>
                  </a:lnTo>
                  <a:lnTo>
                    <a:pt x="61" y="247"/>
                  </a:lnTo>
                  <a:lnTo>
                    <a:pt x="65" y="247"/>
                  </a:lnTo>
                  <a:lnTo>
                    <a:pt x="70" y="247"/>
                  </a:lnTo>
                  <a:lnTo>
                    <a:pt x="75" y="246"/>
                  </a:lnTo>
                  <a:lnTo>
                    <a:pt x="82" y="246"/>
                  </a:lnTo>
                  <a:lnTo>
                    <a:pt x="88" y="246"/>
                  </a:lnTo>
                  <a:lnTo>
                    <a:pt x="93" y="246"/>
                  </a:lnTo>
                  <a:lnTo>
                    <a:pt x="96" y="246"/>
                  </a:lnTo>
                  <a:lnTo>
                    <a:pt x="98" y="246"/>
                  </a:lnTo>
                  <a:lnTo>
                    <a:pt x="96" y="236"/>
                  </a:lnTo>
                  <a:lnTo>
                    <a:pt x="93" y="224"/>
                  </a:lnTo>
                  <a:lnTo>
                    <a:pt x="91" y="209"/>
                  </a:lnTo>
                  <a:lnTo>
                    <a:pt x="88" y="186"/>
                  </a:lnTo>
                  <a:lnTo>
                    <a:pt x="92" y="186"/>
                  </a:lnTo>
                  <a:lnTo>
                    <a:pt x="95" y="186"/>
                  </a:lnTo>
                  <a:lnTo>
                    <a:pt x="98" y="185"/>
                  </a:lnTo>
                  <a:lnTo>
                    <a:pt x="100" y="185"/>
                  </a:lnTo>
                  <a:lnTo>
                    <a:pt x="101" y="185"/>
                  </a:lnTo>
                  <a:lnTo>
                    <a:pt x="102" y="185"/>
                  </a:lnTo>
                  <a:lnTo>
                    <a:pt x="103" y="185"/>
                  </a:lnTo>
                  <a:lnTo>
                    <a:pt x="103" y="185"/>
                  </a:lnTo>
                  <a:lnTo>
                    <a:pt x="107" y="188"/>
                  </a:lnTo>
                  <a:lnTo>
                    <a:pt x="106" y="210"/>
                  </a:lnTo>
                  <a:lnTo>
                    <a:pt x="105" y="225"/>
                  </a:lnTo>
                  <a:lnTo>
                    <a:pt x="104" y="236"/>
                  </a:lnTo>
                  <a:lnTo>
                    <a:pt x="103" y="246"/>
                  </a:lnTo>
                  <a:lnTo>
                    <a:pt x="105" y="246"/>
                  </a:lnTo>
                  <a:lnTo>
                    <a:pt x="108" y="246"/>
                  </a:lnTo>
                  <a:lnTo>
                    <a:pt x="113" y="246"/>
                  </a:lnTo>
                  <a:lnTo>
                    <a:pt x="119" y="246"/>
                  </a:lnTo>
                  <a:lnTo>
                    <a:pt x="126" y="246"/>
                  </a:lnTo>
                  <a:lnTo>
                    <a:pt x="131" y="247"/>
                  </a:lnTo>
                  <a:lnTo>
                    <a:pt x="136" y="247"/>
                  </a:lnTo>
                  <a:lnTo>
                    <a:pt x="140" y="247"/>
                  </a:lnTo>
                  <a:lnTo>
                    <a:pt x="144" y="245"/>
                  </a:lnTo>
                  <a:lnTo>
                    <a:pt x="146" y="242"/>
                  </a:lnTo>
                  <a:lnTo>
                    <a:pt x="145" y="239"/>
                  </a:lnTo>
                  <a:lnTo>
                    <a:pt x="143" y="238"/>
                  </a:lnTo>
                  <a:lnTo>
                    <a:pt x="141" y="238"/>
                  </a:lnTo>
                  <a:lnTo>
                    <a:pt x="138" y="237"/>
                  </a:lnTo>
                  <a:lnTo>
                    <a:pt x="135" y="236"/>
                  </a:lnTo>
                  <a:lnTo>
                    <a:pt x="132" y="235"/>
                  </a:lnTo>
                  <a:lnTo>
                    <a:pt x="129" y="233"/>
                  </a:lnTo>
                  <a:lnTo>
                    <a:pt x="126" y="232"/>
                  </a:lnTo>
                  <a:lnTo>
                    <a:pt x="123" y="231"/>
                  </a:lnTo>
                  <a:lnTo>
                    <a:pt x="121" y="230"/>
                  </a:lnTo>
                  <a:lnTo>
                    <a:pt x="121" y="223"/>
                  </a:lnTo>
                  <a:lnTo>
                    <a:pt x="122" y="210"/>
                  </a:lnTo>
                  <a:lnTo>
                    <a:pt x="123" y="196"/>
                  </a:lnTo>
                  <a:lnTo>
                    <a:pt x="126" y="184"/>
                  </a:lnTo>
                  <a:lnTo>
                    <a:pt x="128" y="185"/>
                  </a:lnTo>
                  <a:lnTo>
                    <a:pt x="132" y="185"/>
                  </a:lnTo>
                  <a:lnTo>
                    <a:pt x="135" y="185"/>
                  </a:lnTo>
                  <a:lnTo>
                    <a:pt x="138" y="185"/>
                  </a:lnTo>
                  <a:lnTo>
                    <a:pt x="141" y="185"/>
                  </a:lnTo>
                  <a:lnTo>
                    <a:pt x="143" y="184"/>
                  </a:lnTo>
                  <a:lnTo>
                    <a:pt x="144" y="184"/>
                  </a:lnTo>
                  <a:lnTo>
                    <a:pt x="145" y="184"/>
                  </a:lnTo>
                  <a:lnTo>
                    <a:pt x="143" y="178"/>
                  </a:lnTo>
                  <a:lnTo>
                    <a:pt x="140" y="167"/>
                  </a:lnTo>
                  <a:lnTo>
                    <a:pt x="136" y="153"/>
                  </a:lnTo>
                  <a:lnTo>
                    <a:pt x="132" y="138"/>
                  </a:lnTo>
                  <a:lnTo>
                    <a:pt x="128" y="123"/>
                  </a:lnTo>
                  <a:lnTo>
                    <a:pt x="124" y="109"/>
                  </a:lnTo>
                  <a:lnTo>
                    <a:pt x="120" y="98"/>
                  </a:lnTo>
                  <a:lnTo>
                    <a:pt x="117" y="91"/>
                  </a:lnTo>
                  <a:lnTo>
                    <a:pt x="120" y="92"/>
                  </a:lnTo>
                  <a:lnTo>
                    <a:pt x="125" y="93"/>
                  </a:lnTo>
                  <a:lnTo>
                    <a:pt x="130" y="93"/>
                  </a:lnTo>
                  <a:lnTo>
                    <a:pt x="135" y="94"/>
                  </a:lnTo>
                  <a:lnTo>
                    <a:pt x="141" y="95"/>
                  </a:lnTo>
                  <a:lnTo>
                    <a:pt x="145" y="95"/>
                  </a:lnTo>
                  <a:lnTo>
                    <a:pt x="148" y="95"/>
                  </a:lnTo>
                  <a:lnTo>
                    <a:pt x="149" y="95"/>
                  </a:lnTo>
                  <a:lnTo>
                    <a:pt x="149" y="94"/>
                  </a:lnTo>
                  <a:lnTo>
                    <a:pt x="149" y="91"/>
                  </a:lnTo>
                  <a:lnTo>
                    <a:pt x="149" y="88"/>
                  </a:lnTo>
                  <a:lnTo>
                    <a:pt x="149" y="86"/>
                  </a:lnTo>
                  <a:close/>
                </a:path>
              </a:pathLst>
            </a:custGeom>
            <a:solidFill>
              <a:srgbClr val="000000"/>
            </a:solidFill>
            <a:ln w="9525">
              <a:noFill/>
              <a:round/>
              <a:headEnd/>
              <a:tailEnd/>
            </a:ln>
          </p:spPr>
          <p:txBody>
            <a:bodyPr/>
            <a:lstStyle/>
            <a:p>
              <a:endParaRPr lang="en-US"/>
            </a:p>
          </p:txBody>
        </p:sp>
      </p:grpSp>
      <p:grpSp>
        <p:nvGrpSpPr>
          <p:cNvPr id="3" name="Group 2058"/>
          <p:cNvGrpSpPr>
            <a:grpSpLocks/>
          </p:cNvGrpSpPr>
          <p:nvPr/>
        </p:nvGrpSpPr>
        <p:grpSpPr bwMode="auto">
          <a:xfrm>
            <a:off x="6169025" y="3521075"/>
            <a:ext cx="1647825" cy="796925"/>
            <a:chOff x="3742" y="2218"/>
            <a:chExt cx="1038" cy="502"/>
          </a:xfrm>
        </p:grpSpPr>
        <p:sp>
          <p:nvSpPr>
            <p:cNvPr id="551947" name="Freeform 2059"/>
            <p:cNvSpPr>
              <a:spLocks/>
            </p:cNvSpPr>
            <p:nvPr/>
          </p:nvSpPr>
          <p:spPr bwMode="auto">
            <a:xfrm>
              <a:off x="4131" y="2295"/>
              <a:ext cx="233" cy="425"/>
            </a:xfrm>
            <a:custGeom>
              <a:avLst/>
              <a:gdLst/>
              <a:ahLst/>
              <a:cxnLst>
                <a:cxn ang="0">
                  <a:pos x="154" y="347"/>
                </a:cxn>
                <a:cxn ang="0">
                  <a:pos x="173" y="391"/>
                </a:cxn>
                <a:cxn ang="0">
                  <a:pos x="177" y="417"/>
                </a:cxn>
                <a:cxn ang="0">
                  <a:pos x="194" y="414"/>
                </a:cxn>
                <a:cxn ang="0">
                  <a:pos x="186" y="390"/>
                </a:cxn>
                <a:cxn ang="0">
                  <a:pos x="175" y="344"/>
                </a:cxn>
                <a:cxn ang="0">
                  <a:pos x="177" y="321"/>
                </a:cxn>
                <a:cxn ang="0">
                  <a:pos x="184" y="320"/>
                </a:cxn>
                <a:cxn ang="0">
                  <a:pos x="153" y="243"/>
                </a:cxn>
                <a:cxn ang="0">
                  <a:pos x="126" y="184"/>
                </a:cxn>
                <a:cxn ang="0">
                  <a:pos x="129" y="160"/>
                </a:cxn>
                <a:cxn ang="0">
                  <a:pos x="140" y="147"/>
                </a:cxn>
                <a:cxn ang="0">
                  <a:pos x="154" y="164"/>
                </a:cxn>
                <a:cxn ang="0">
                  <a:pos x="187" y="191"/>
                </a:cxn>
                <a:cxn ang="0">
                  <a:pos x="214" y="200"/>
                </a:cxn>
                <a:cxn ang="0">
                  <a:pos x="230" y="197"/>
                </a:cxn>
                <a:cxn ang="0">
                  <a:pos x="227" y="177"/>
                </a:cxn>
                <a:cxn ang="0">
                  <a:pos x="214" y="178"/>
                </a:cxn>
                <a:cxn ang="0">
                  <a:pos x="195" y="164"/>
                </a:cxn>
                <a:cxn ang="0">
                  <a:pos x="172" y="142"/>
                </a:cxn>
                <a:cxn ang="0">
                  <a:pos x="150" y="115"/>
                </a:cxn>
                <a:cxn ang="0">
                  <a:pos x="138" y="98"/>
                </a:cxn>
                <a:cxn ang="0">
                  <a:pos x="116" y="91"/>
                </a:cxn>
                <a:cxn ang="0">
                  <a:pos x="105" y="82"/>
                </a:cxn>
                <a:cxn ang="0">
                  <a:pos x="103" y="73"/>
                </a:cxn>
                <a:cxn ang="0">
                  <a:pos x="110" y="50"/>
                </a:cxn>
                <a:cxn ang="0">
                  <a:pos x="114" y="22"/>
                </a:cxn>
                <a:cxn ang="0">
                  <a:pos x="95" y="1"/>
                </a:cxn>
                <a:cxn ang="0">
                  <a:pos x="45" y="8"/>
                </a:cxn>
                <a:cxn ang="0">
                  <a:pos x="47" y="11"/>
                </a:cxn>
                <a:cxn ang="0">
                  <a:pos x="55" y="25"/>
                </a:cxn>
                <a:cxn ang="0">
                  <a:pos x="59" y="52"/>
                </a:cxn>
                <a:cxn ang="0">
                  <a:pos x="74" y="71"/>
                </a:cxn>
                <a:cxn ang="0">
                  <a:pos x="73" y="82"/>
                </a:cxn>
                <a:cxn ang="0">
                  <a:pos x="59" y="97"/>
                </a:cxn>
                <a:cxn ang="0">
                  <a:pos x="43" y="109"/>
                </a:cxn>
                <a:cxn ang="0">
                  <a:pos x="42" y="172"/>
                </a:cxn>
                <a:cxn ang="0">
                  <a:pos x="29" y="179"/>
                </a:cxn>
                <a:cxn ang="0">
                  <a:pos x="20" y="177"/>
                </a:cxn>
                <a:cxn ang="0">
                  <a:pos x="5" y="176"/>
                </a:cxn>
                <a:cxn ang="0">
                  <a:pos x="6" y="202"/>
                </a:cxn>
                <a:cxn ang="0">
                  <a:pos x="18" y="201"/>
                </a:cxn>
                <a:cxn ang="0">
                  <a:pos x="25" y="205"/>
                </a:cxn>
                <a:cxn ang="0">
                  <a:pos x="42" y="207"/>
                </a:cxn>
                <a:cxn ang="0">
                  <a:pos x="61" y="177"/>
                </a:cxn>
                <a:cxn ang="0">
                  <a:pos x="67" y="153"/>
                </a:cxn>
                <a:cxn ang="0">
                  <a:pos x="77" y="182"/>
                </a:cxn>
                <a:cxn ang="0">
                  <a:pos x="64" y="219"/>
                </a:cxn>
                <a:cxn ang="0">
                  <a:pos x="66" y="327"/>
                </a:cxn>
                <a:cxn ang="0">
                  <a:pos x="78" y="332"/>
                </a:cxn>
                <a:cxn ang="0">
                  <a:pos x="90" y="378"/>
                </a:cxn>
                <a:cxn ang="0">
                  <a:pos x="85" y="398"/>
                </a:cxn>
                <a:cxn ang="0">
                  <a:pos x="67" y="411"/>
                </a:cxn>
                <a:cxn ang="0">
                  <a:pos x="73" y="417"/>
                </a:cxn>
                <a:cxn ang="0">
                  <a:pos x="94" y="414"/>
                </a:cxn>
                <a:cxn ang="0">
                  <a:pos x="105" y="416"/>
                </a:cxn>
                <a:cxn ang="0">
                  <a:pos x="111" y="396"/>
                </a:cxn>
                <a:cxn ang="0">
                  <a:pos x="106" y="358"/>
                </a:cxn>
                <a:cxn ang="0">
                  <a:pos x="107" y="327"/>
                </a:cxn>
                <a:cxn ang="0">
                  <a:pos x="130" y="325"/>
                </a:cxn>
              </a:cxnLst>
              <a:rect l="0" t="0" r="r" b="b"/>
              <a:pathLst>
                <a:path w="233" h="425">
                  <a:moveTo>
                    <a:pt x="144" y="324"/>
                  </a:moveTo>
                  <a:lnTo>
                    <a:pt x="145" y="327"/>
                  </a:lnTo>
                  <a:lnTo>
                    <a:pt x="148" y="332"/>
                  </a:lnTo>
                  <a:lnTo>
                    <a:pt x="151" y="339"/>
                  </a:lnTo>
                  <a:lnTo>
                    <a:pt x="154" y="347"/>
                  </a:lnTo>
                  <a:lnTo>
                    <a:pt x="158" y="356"/>
                  </a:lnTo>
                  <a:lnTo>
                    <a:pt x="162" y="364"/>
                  </a:lnTo>
                  <a:lnTo>
                    <a:pt x="165" y="372"/>
                  </a:lnTo>
                  <a:lnTo>
                    <a:pt x="169" y="380"/>
                  </a:lnTo>
                  <a:lnTo>
                    <a:pt x="173" y="391"/>
                  </a:lnTo>
                  <a:lnTo>
                    <a:pt x="174" y="399"/>
                  </a:lnTo>
                  <a:lnTo>
                    <a:pt x="174" y="405"/>
                  </a:lnTo>
                  <a:lnTo>
                    <a:pt x="173" y="408"/>
                  </a:lnTo>
                  <a:lnTo>
                    <a:pt x="174" y="412"/>
                  </a:lnTo>
                  <a:lnTo>
                    <a:pt x="177" y="417"/>
                  </a:lnTo>
                  <a:lnTo>
                    <a:pt x="180" y="422"/>
                  </a:lnTo>
                  <a:lnTo>
                    <a:pt x="185" y="425"/>
                  </a:lnTo>
                  <a:lnTo>
                    <a:pt x="189" y="424"/>
                  </a:lnTo>
                  <a:lnTo>
                    <a:pt x="192" y="420"/>
                  </a:lnTo>
                  <a:lnTo>
                    <a:pt x="194" y="414"/>
                  </a:lnTo>
                  <a:lnTo>
                    <a:pt x="195" y="407"/>
                  </a:lnTo>
                  <a:lnTo>
                    <a:pt x="195" y="403"/>
                  </a:lnTo>
                  <a:lnTo>
                    <a:pt x="193" y="399"/>
                  </a:lnTo>
                  <a:lnTo>
                    <a:pt x="190" y="395"/>
                  </a:lnTo>
                  <a:lnTo>
                    <a:pt x="186" y="390"/>
                  </a:lnTo>
                  <a:lnTo>
                    <a:pt x="182" y="381"/>
                  </a:lnTo>
                  <a:lnTo>
                    <a:pt x="179" y="370"/>
                  </a:lnTo>
                  <a:lnTo>
                    <a:pt x="177" y="360"/>
                  </a:lnTo>
                  <a:lnTo>
                    <a:pt x="176" y="352"/>
                  </a:lnTo>
                  <a:lnTo>
                    <a:pt x="175" y="344"/>
                  </a:lnTo>
                  <a:lnTo>
                    <a:pt x="174" y="335"/>
                  </a:lnTo>
                  <a:lnTo>
                    <a:pt x="172" y="326"/>
                  </a:lnTo>
                  <a:lnTo>
                    <a:pt x="168" y="321"/>
                  </a:lnTo>
                  <a:lnTo>
                    <a:pt x="173" y="321"/>
                  </a:lnTo>
                  <a:lnTo>
                    <a:pt x="177" y="321"/>
                  </a:lnTo>
                  <a:lnTo>
                    <a:pt x="179" y="320"/>
                  </a:lnTo>
                  <a:lnTo>
                    <a:pt x="181" y="320"/>
                  </a:lnTo>
                  <a:lnTo>
                    <a:pt x="182" y="320"/>
                  </a:lnTo>
                  <a:lnTo>
                    <a:pt x="183" y="320"/>
                  </a:lnTo>
                  <a:lnTo>
                    <a:pt x="184" y="320"/>
                  </a:lnTo>
                  <a:lnTo>
                    <a:pt x="186" y="319"/>
                  </a:lnTo>
                  <a:lnTo>
                    <a:pt x="175" y="305"/>
                  </a:lnTo>
                  <a:lnTo>
                    <a:pt x="167" y="286"/>
                  </a:lnTo>
                  <a:lnTo>
                    <a:pt x="159" y="265"/>
                  </a:lnTo>
                  <a:lnTo>
                    <a:pt x="153" y="243"/>
                  </a:lnTo>
                  <a:lnTo>
                    <a:pt x="146" y="222"/>
                  </a:lnTo>
                  <a:lnTo>
                    <a:pt x="139" y="204"/>
                  </a:lnTo>
                  <a:lnTo>
                    <a:pt x="132" y="190"/>
                  </a:lnTo>
                  <a:lnTo>
                    <a:pt x="122" y="184"/>
                  </a:lnTo>
                  <a:lnTo>
                    <a:pt x="126" y="184"/>
                  </a:lnTo>
                  <a:lnTo>
                    <a:pt x="129" y="183"/>
                  </a:lnTo>
                  <a:lnTo>
                    <a:pt x="132" y="183"/>
                  </a:lnTo>
                  <a:lnTo>
                    <a:pt x="132" y="183"/>
                  </a:lnTo>
                  <a:lnTo>
                    <a:pt x="130" y="175"/>
                  </a:lnTo>
                  <a:lnTo>
                    <a:pt x="129" y="160"/>
                  </a:lnTo>
                  <a:lnTo>
                    <a:pt x="128" y="146"/>
                  </a:lnTo>
                  <a:lnTo>
                    <a:pt x="129" y="138"/>
                  </a:lnTo>
                  <a:lnTo>
                    <a:pt x="132" y="140"/>
                  </a:lnTo>
                  <a:lnTo>
                    <a:pt x="136" y="143"/>
                  </a:lnTo>
                  <a:lnTo>
                    <a:pt x="140" y="147"/>
                  </a:lnTo>
                  <a:lnTo>
                    <a:pt x="143" y="151"/>
                  </a:lnTo>
                  <a:lnTo>
                    <a:pt x="147" y="156"/>
                  </a:lnTo>
                  <a:lnTo>
                    <a:pt x="150" y="159"/>
                  </a:lnTo>
                  <a:lnTo>
                    <a:pt x="153" y="162"/>
                  </a:lnTo>
                  <a:lnTo>
                    <a:pt x="154" y="164"/>
                  </a:lnTo>
                  <a:lnTo>
                    <a:pt x="158" y="167"/>
                  </a:lnTo>
                  <a:lnTo>
                    <a:pt x="163" y="172"/>
                  </a:lnTo>
                  <a:lnTo>
                    <a:pt x="171" y="178"/>
                  </a:lnTo>
                  <a:lnTo>
                    <a:pt x="179" y="185"/>
                  </a:lnTo>
                  <a:lnTo>
                    <a:pt x="187" y="191"/>
                  </a:lnTo>
                  <a:lnTo>
                    <a:pt x="196" y="196"/>
                  </a:lnTo>
                  <a:lnTo>
                    <a:pt x="203" y="198"/>
                  </a:lnTo>
                  <a:lnTo>
                    <a:pt x="209" y="197"/>
                  </a:lnTo>
                  <a:lnTo>
                    <a:pt x="211" y="199"/>
                  </a:lnTo>
                  <a:lnTo>
                    <a:pt x="214" y="200"/>
                  </a:lnTo>
                  <a:lnTo>
                    <a:pt x="217" y="201"/>
                  </a:lnTo>
                  <a:lnTo>
                    <a:pt x="221" y="201"/>
                  </a:lnTo>
                  <a:lnTo>
                    <a:pt x="224" y="201"/>
                  </a:lnTo>
                  <a:lnTo>
                    <a:pt x="227" y="200"/>
                  </a:lnTo>
                  <a:lnTo>
                    <a:pt x="230" y="197"/>
                  </a:lnTo>
                  <a:lnTo>
                    <a:pt x="232" y="194"/>
                  </a:lnTo>
                  <a:lnTo>
                    <a:pt x="233" y="188"/>
                  </a:lnTo>
                  <a:lnTo>
                    <a:pt x="233" y="182"/>
                  </a:lnTo>
                  <a:lnTo>
                    <a:pt x="230" y="179"/>
                  </a:lnTo>
                  <a:lnTo>
                    <a:pt x="227" y="177"/>
                  </a:lnTo>
                  <a:lnTo>
                    <a:pt x="223" y="177"/>
                  </a:lnTo>
                  <a:lnTo>
                    <a:pt x="220" y="178"/>
                  </a:lnTo>
                  <a:lnTo>
                    <a:pt x="217" y="180"/>
                  </a:lnTo>
                  <a:lnTo>
                    <a:pt x="214" y="182"/>
                  </a:lnTo>
                  <a:lnTo>
                    <a:pt x="214" y="178"/>
                  </a:lnTo>
                  <a:lnTo>
                    <a:pt x="212" y="176"/>
                  </a:lnTo>
                  <a:lnTo>
                    <a:pt x="209" y="173"/>
                  </a:lnTo>
                  <a:lnTo>
                    <a:pt x="203" y="169"/>
                  </a:lnTo>
                  <a:lnTo>
                    <a:pt x="199" y="167"/>
                  </a:lnTo>
                  <a:lnTo>
                    <a:pt x="195" y="164"/>
                  </a:lnTo>
                  <a:lnTo>
                    <a:pt x="190" y="160"/>
                  </a:lnTo>
                  <a:lnTo>
                    <a:pt x="186" y="157"/>
                  </a:lnTo>
                  <a:lnTo>
                    <a:pt x="180" y="152"/>
                  </a:lnTo>
                  <a:lnTo>
                    <a:pt x="176" y="148"/>
                  </a:lnTo>
                  <a:lnTo>
                    <a:pt x="172" y="142"/>
                  </a:lnTo>
                  <a:lnTo>
                    <a:pt x="168" y="138"/>
                  </a:lnTo>
                  <a:lnTo>
                    <a:pt x="164" y="132"/>
                  </a:lnTo>
                  <a:lnTo>
                    <a:pt x="160" y="127"/>
                  </a:lnTo>
                  <a:lnTo>
                    <a:pt x="155" y="121"/>
                  </a:lnTo>
                  <a:lnTo>
                    <a:pt x="150" y="115"/>
                  </a:lnTo>
                  <a:lnTo>
                    <a:pt x="146" y="110"/>
                  </a:lnTo>
                  <a:lnTo>
                    <a:pt x="142" y="105"/>
                  </a:lnTo>
                  <a:lnTo>
                    <a:pt x="140" y="102"/>
                  </a:lnTo>
                  <a:lnTo>
                    <a:pt x="139" y="100"/>
                  </a:lnTo>
                  <a:lnTo>
                    <a:pt x="138" y="98"/>
                  </a:lnTo>
                  <a:lnTo>
                    <a:pt x="136" y="96"/>
                  </a:lnTo>
                  <a:lnTo>
                    <a:pt x="132" y="95"/>
                  </a:lnTo>
                  <a:lnTo>
                    <a:pt x="127" y="93"/>
                  </a:lnTo>
                  <a:lnTo>
                    <a:pt x="121" y="92"/>
                  </a:lnTo>
                  <a:lnTo>
                    <a:pt x="116" y="91"/>
                  </a:lnTo>
                  <a:lnTo>
                    <a:pt x="111" y="90"/>
                  </a:lnTo>
                  <a:lnTo>
                    <a:pt x="108" y="88"/>
                  </a:lnTo>
                  <a:lnTo>
                    <a:pt x="110" y="85"/>
                  </a:lnTo>
                  <a:lnTo>
                    <a:pt x="108" y="83"/>
                  </a:lnTo>
                  <a:lnTo>
                    <a:pt x="105" y="82"/>
                  </a:lnTo>
                  <a:lnTo>
                    <a:pt x="102" y="81"/>
                  </a:lnTo>
                  <a:lnTo>
                    <a:pt x="103" y="79"/>
                  </a:lnTo>
                  <a:lnTo>
                    <a:pt x="103" y="76"/>
                  </a:lnTo>
                  <a:lnTo>
                    <a:pt x="103" y="74"/>
                  </a:lnTo>
                  <a:lnTo>
                    <a:pt x="103" y="73"/>
                  </a:lnTo>
                  <a:lnTo>
                    <a:pt x="105" y="69"/>
                  </a:lnTo>
                  <a:lnTo>
                    <a:pt x="107" y="64"/>
                  </a:lnTo>
                  <a:lnTo>
                    <a:pt x="108" y="59"/>
                  </a:lnTo>
                  <a:lnTo>
                    <a:pt x="107" y="55"/>
                  </a:lnTo>
                  <a:lnTo>
                    <a:pt x="110" y="50"/>
                  </a:lnTo>
                  <a:lnTo>
                    <a:pt x="112" y="45"/>
                  </a:lnTo>
                  <a:lnTo>
                    <a:pt x="114" y="39"/>
                  </a:lnTo>
                  <a:lnTo>
                    <a:pt x="115" y="33"/>
                  </a:lnTo>
                  <a:lnTo>
                    <a:pt x="115" y="27"/>
                  </a:lnTo>
                  <a:lnTo>
                    <a:pt x="114" y="22"/>
                  </a:lnTo>
                  <a:lnTo>
                    <a:pt x="112" y="17"/>
                  </a:lnTo>
                  <a:lnTo>
                    <a:pt x="110" y="11"/>
                  </a:lnTo>
                  <a:lnTo>
                    <a:pt x="106" y="8"/>
                  </a:lnTo>
                  <a:lnTo>
                    <a:pt x="101" y="4"/>
                  </a:lnTo>
                  <a:lnTo>
                    <a:pt x="95" y="1"/>
                  </a:lnTo>
                  <a:lnTo>
                    <a:pt x="88" y="0"/>
                  </a:lnTo>
                  <a:lnTo>
                    <a:pt x="79" y="0"/>
                  </a:lnTo>
                  <a:lnTo>
                    <a:pt x="69" y="1"/>
                  </a:lnTo>
                  <a:lnTo>
                    <a:pt x="58" y="4"/>
                  </a:lnTo>
                  <a:lnTo>
                    <a:pt x="45" y="8"/>
                  </a:lnTo>
                  <a:lnTo>
                    <a:pt x="49" y="9"/>
                  </a:lnTo>
                  <a:lnTo>
                    <a:pt x="51" y="10"/>
                  </a:lnTo>
                  <a:lnTo>
                    <a:pt x="50" y="11"/>
                  </a:lnTo>
                  <a:lnTo>
                    <a:pt x="49" y="11"/>
                  </a:lnTo>
                  <a:lnTo>
                    <a:pt x="47" y="11"/>
                  </a:lnTo>
                  <a:lnTo>
                    <a:pt x="47" y="12"/>
                  </a:lnTo>
                  <a:lnTo>
                    <a:pt x="48" y="14"/>
                  </a:lnTo>
                  <a:lnTo>
                    <a:pt x="43" y="17"/>
                  </a:lnTo>
                  <a:lnTo>
                    <a:pt x="50" y="20"/>
                  </a:lnTo>
                  <a:lnTo>
                    <a:pt x="55" y="25"/>
                  </a:lnTo>
                  <a:lnTo>
                    <a:pt x="56" y="31"/>
                  </a:lnTo>
                  <a:lnTo>
                    <a:pt x="57" y="37"/>
                  </a:lnTo>
                  <a:lnTo>
                    <a:pt x="56" y="43"/>
                  </a:lnTo>
                  <a:lnTo>
                    <a:pt x="57" y="48"/>
                  </a:lnTo>
                  <a:lnTo>
                    <a:pt x="59" y="52"/>
                  </a:lnTo>
                  <a:lnTo>
                    <a:pt x="63" y="55"/>
                  </a:lnTo>
                  <a:lnTo>
                    <a:pt x="65" y="59"/>
                  </a:lnTo>
                  <a:lnTo>
                    <a:pt x="67" y="64"/>
                  </a:lnTo>
                  <a:lnTo>
                    <a:pt x="70" y="69"/>
                  </a:lnTo>
                  <a:lnTo>
                    <a:pt x="74" y="71"/>
                  </a:lnTo>
                  <a:lnTo>
                    <a:pt x="74" y="74"/>
                  </a:lnTo>
                  <a:lnTo>
                    <a:pt x="75" y="78"/>
                  </a:lnTo>
                  <a:lnTo>
                    <a:pt x="75" y="81"/>
                  </a:lnTo>
                  <a:lnTo>
                    <a:pt x="75" y="82"/>
                  </a:lnTo>
                  <a:lnTo>
                    <a:pt x="73" y="82"/>
                  </a:lnTo>
                  <a:lnTo>
                    <a:pt x="70" y="83"/>
                  </a:lnTo>
                  <a:lnTo>
                    <a:pt x="68" y="85"/>
                  </a:lnTo>
                  <a:lnTo>
                    <a:pt x="70" y="91"/>
                  </a:lnTo>
                  <a:lnTo>
                    <a:pt x="65" y="94"/>
                  </a:lnTo>
                  <a:lnTo>
                    <a:pt x="59" y="97"/>
                  </a:lnTo>
                  <a:lnTo>
                    <a:pt x="53" y="99"/>
                  </a:lnTo>
                  <a:lnTo>
                    <a:pt x="49" y="101"/>
                  </a:lnTo>
                  <a:lnTo>
                    <a:pt x="45" y="103"/>
                  </a:lnTo>
                  <a:lnTo>
                    <a:pt x="43" y="105"/>
                  </a:lnTo>
                  <a:lnTo>
                    <a:pt x="43" y="109"/>
                  </a:lnTo>
                  <a:lnTo>
                    <a:pt x="46" y="113"/>
                  </a:lnTo>
                  <a:lnTo>
                    <a:pt x="47" y="123"/>
                  </a:lnTo>
                  <a:lnTo>
                    <a:pt x="45" y="142"/>
                  </a:lnTo>
                  <a:lnTo>
                    <a:pt x="43" y="161"/>
                  </a:lnTo>
                  <a:lnTo>
                    <a:pt x="42" y="172"/>
                  </a:lnTo>
                  <a:lnTo>
                    <a:pt x="39" y="175"/>
                  </a:lnTo>
                  <a:lnTo>
                    <a:pt x="36" y="176"/>
                  </a:lnTo>
                  <a:lnTo>
                    <a:pt x="33" y="178"/>
                  </a:lnTo>
                  <a:lnTo>
                    <a:pt x="31" y="178"/>
                  </a:lnTo>
                  <a:lnTo>
                    <a:pt x="29" y="179"/>
                  </a:lnTo>
                  <a:lnTo>
                    <a:pt x="27" y="180"/>
                  </a:lnTo>
                  <a:lnTo>
                    <a:pt x="26" y="181"/>
                  </a:lnTo>
                  <a:lnTo>
                    <a:pt x="26" y="182"/>
                  </a:lnTo>
                  <a:lnTo>
                    <a:pt x="23" y="179"/>
                  </a:lnTo>
                  <a:lnTo>
                    <a:pt x="20" y="177"/>
                  </a:lnTo>
                  <a:lnTo>
                    <a:pt x="17" y="175"/>
                  </a:lnTo>
                  <a:lnTo>
                    <a:pt x="14" y="173"/>
                  </a:lnTo>
                  <a:lnTo>
                    <a:pt x="11" y="172"/>
                  </a:lnTo>
                  <a:lnTo>
                    <a:pt x="7" y="173"/>
                  </a:lnTo>
                  <a:lnTo>
                    <a:pt x="5" y="176"/>
                  </a:lnTo>
                  <a:lnTo>
                    <a:pt x="3" y="180"/>
                  </a:lnTo>
                  <a:lnTo>
                    <a:pt x="0" y="189"/>
                  </a:lnTo>
                  <a:lnTo>
                    <a:pt x="0" y="197"/>
                  </a:lnTo>
                  <a:lnTo>
                    <a:pt x="2" y="201"/>
                  </a:lnTo>
                  <a:lnTo>
                    <a:pt x="6" y="202"/>
                  </a:lnTo>
                  <a:lnTo>
                    <a:pt x="9" y="202"/>
                  </a:lnTo>
                  <a:lnTo>
                    <a:pt x="11" y="202"/>
                  </a:lnTo>
                  <a:lnTo>
                    <a:pt x="14" y="202"/>
                  </a:lnTo>
                  <a:lnTo>
                    <a:pt x="16" y="202"/>
                  </a:lnTo>
                  <a:lnTo>
                    <a:pt x="18" y="201"/>
                  </a:lnTo>
                  <a:lnTo>
                    <a:pt x="20" y="201"/>
                  </a:lnTo>
                  <a:lnTo>
                    <a:pt x="22" y="201"/>
                  </a:lnTo>
                  <a:lnTo>
                    <a:pt x="23" y="200"/>
                  </a:lnTo>
                  <a:lnTo>
                    <a:pt x="24" y="203"/>
                  </a:lnTo>
                  <a:lnTo>
                    <a:pt x="25" y="205"/>
                  </a:lnTo>
                  <a:lnTo>
                    <a:pt x="28" y="207"/>
                  </a:lnTo>
                  <a:lnTo>
                    <a:pt x="30" y="208"/>
                  </a:lnTo>
                  <a:lnTo>
                    <a:pt x="33" y="208"/>
                  </a:lnTo>
                  <a:lnTo>
                    <a:pt x="38" y="208"/>
                  </a:lnTo>
                  <a:lnTo>
                    <a:pt x="42" y="207"/>
                  </a:lnTo>
                  <a:lnTo>
                    <a:pt x="48" y="204"/>
                  </a:lnTo>
                  <a:lnTo>
                    <a:pt x="53" y="199"/>
                  </a:lnTo>
                  <a:lnTo>
                    <a:pt x="57" y="192"/>
                  </a:lnTo>
                  <a:lnTo>
                    <a:pt x="59" y="185"/>
                  </a:lnTo>
                  <a:lnTo>
                    <a:pt x="61" y="177"/>
                  </a:lnTo>
                  <a:lnTo>
                    <a:pt x="62" y="168"/>
                  </a:lnTo>
                  <a:lnTo>
                    <a:pt x="63" y="159"/>
                  </a:lnTo>
                  <a:lnTo>
                    <a:pt x="64" y="152"/>
                  </a:lnTo>
                  <a:lnTo>
                    <a:pt x="65" y="146"/>
                  </a:lnTo>
                  <a:lnTo>
                    <a:pt x="67" y="153"/>
                  </a:lnTo>
                  <a:lnTo>
                    <a:pt x="69" y="164"/>
                  </a:lnTo>
                  <a:lnTo>
                    <a:pt x="71" y="175"/>
                  </a:lnTo>
                  <a:lnTo>
                    <a:pt x="71" y="182"/>
                  </a:lnTo>
                  <a:lnTo>
                    <a:pt x="75" y="182"/>
                  </a:lnTo>
                  <a:lnTo>
                    <a:pt x="77" y="182"/>
                  </a:lnTo>
                  <a:lnTo>
                    <a:pt x="79" y="183"/>
                  </a:lnTo>
                  <a:lnTo>
                    <a:pt x="80" y="183"/>
                  </a:lnTo>
                  <a:lnTo>
                    <a:pt x="73" y="194"/>
                  </a:lnTo>
                  <a:lnTo>
                    <a:pt x="68" y="206"/>
                  </a:lnTo>
                  <a:lnTo>
                    <a:pt x="64" y="219"/>
                  </a:lnTo>
                  <a:lnTo>
                    <a:pt x="62" y="235"/>
                  </a:lnTo>
                  <a:lnTo>
                    <a:pt x="61" y="254"/>
                  </a:lnTo>
                  <a:lnTo>
                    <a:pt x="62" y="275"/>
                  </a:lnTo>
                  <a:lnTo>
                    <a:pt x="63" y="299"/>
                  </a:lnTo>
                  <a:lnTo>
                    <a:pt x="66" y="327"/>
                  </a:lnTo>
                  <a:lnTo>
                    <a:pt x="66" y="327"/>
                  </a:lnTo>
                  <a:lnTo>
                    <a:pt x="67" y="327"/>
                  </a:lnTo>
                  <a:lnTo>
                    <a:pt x="70" y="327"/>
                  </a:lnTo>
                  <a:lnTo>
                    <a:pt x="76" y="327"/>
                  </a:lnTo>
                  <a:lnTo>
                    <a:pt x="78" y="332"/>
                  </a:lnTo>
                  <a:lnTo>
                    <a:pt x="81" y="339"/>
                  </a:lnTo>
                  <a:lnTo>
                    <a:pt x="83" y="349"/>
                  </a:lnTo>
                  <a:lnTo>
                    <a:pt x="86" y="359"/>
                  </a:lnTo>
                  <a:lnTo>
                    <a:pt x="88" y="369"/>
                  </a:lnTo>
                  <a:lnTo>
                    <a:pt x="90" y="378"/>
                  </a:lnTo>
                  <a:lnTo>
                    <a:pt x="92" y="386"/>
                  </a:lnTo>
                  <a:lnTo>
                    <a:pt x="92" y="389"/>
                  </a:lnTo>
                  <a:lnTo>
                    <a:pt x="90" y="392"/>
                  </a:lnTo>
                  <a:lnTo>
                    <a:pt x="88" y="395"/>
                  </a:lnTo>
                  <a:lnTo>
                    <a:pt x="85" y="398"/>
                  </a:lnTo>
                  <a:lnTo>
                    <a:pt x="82" y="401"/>
                  </a:lnTo>
                  <a:lnTo>
                    <a:pt x="79" y="404"/>
                  </a:lnTo>
                  <a:lnTo>
                    <a:pt x="75" y="406"/>
                  </a:lnTo>
                  <a:lnTo>
                    <a:pt x="71" y="409"/>
                  </a:lnTo>
                  <a:lnTo>
                    <a:pt x="67" y="411"/>
                  </a:lnTo>
                  <a:lnTo>
                    <a:pt x="62" y="414"/>
                  </a:lnTo>
                  <a:lnTo>
                    <a:pt x="62" y="415"/>
                  </a:lnTo>
                  <a:lnTo>
                    <a:pt x="66" y="416"/>
                  </a:lnTo>
                  <a:lnTo>
                    <a:pt x="70" y="417"/>
                  </a:lnTo>
                  <a:lnTo>
                    <a:pt x="73" y="417"/>
                  </a:lnTo>
                  <a:lnTo>
                    <a:pt x="76" y="417"/>
                  </a:lnTo>
                  <a:lnTo>
                    <a:pt x="81" y="417"/>
                  </a:lnTo>
                  <a:lnTo>
                    <a:pt x="85" y="416"/>
                  </a:lnTo>
                  <a:lnTo>
                    <a:pt x="90" y="415"/>
                  </a:lnTo>
                  <a:lnTo>
                    <a:pt x="94" y="414"/>
                  </a:lnTo>
                  <a:lnTo>
                    <a:pt x="97" y="412"/>
                  </a:lnTo>
                  <a:lnTo>
                    <a:pt x="98" y="410"/>
                  </a:lnTo>
                  <a:lnTo>
                    <a:pt x="100" y="416"/>
                  </a:lnTo>
                  <a:lnTo>
                    <a:pt x="103" y="416"/>
                  </a:lnTo>
                  <a:lnTo>
                    <a:pt x="105" y="416"/>
                  </a:lnTo>
                  <a:lnTo>
                    <a:pt x="107" y="416"/>
                  </a:lnTo>
                  <a:lnTo>
                    <a:pt x="108" y="416"/>
                  </a:lnTo>
                  <a:lnTo>
                    <a:pt x="110" y="409"/>
                  </a:lnTo>
                  <a:lnTo>
                    <a:pt x="111" y="402"/>
                  </a:lnTo>
                  <a:lnTo>
                    <a:pt x="111" y="396"/>
                  </a:lnTo>
                  <a:lnTo>
                    <a:pt x="109" y="391"/>
                  </a:lnTo>
                  <a:lnTo>
                    <a:pt x="106" y="385"/>
                  </a:lnTo>
                  <a:lnTo>
                    <a:pt x="104" y="376"/>
                  </a:lnTo>
                  <a:lnTo>
                    <a:pt x="104" y="366"/>
                  </a:lnTo>
                  <a:lnTo>
                    <a:pt x="106" y="358"/>
                  </a:lnTo>
                  <a:lnTo>
                    <a:pt x="107" y="351"/>
                  </a:lnTo>
                  <a:lnTo>
                    <a:pt x="106" y="341"/>
                  </a:lnTo>
                  <a:lnTo>
                    <a:pt x="103" y="333"/>
                  </a:lnTo>
                  <a:lnTo>
                    <a:pt x="101" y="327"/>
                  </a:lnTo>
                  <a:lnTo>
                    <a:pt x="107" y="327"/>
                  </a:lnTo>
                  <a:lnTo>
                    <a:pt x="112" y="326"/>
                  </a:lnTo>
                  <a:lnTo>
                    <a:pt x="117" y="326"/>
                  </a:lnTo>
                  <a:lnTo>
                    <a:pt x="121" y="326"/>
                  </a:lnTo>
                  <a:lnTo>
                    <a:pt x="125" y="325"/>
                  </a:lnTo>
                  <a:lnTo>
                    <a:pt x="130" y="325"/>
                  </a:lnTo>
                  <a:lnTo>
                    <a:pt x="136" y="324"/>
                  </a:lnTo>
                  <a:lnTo>
                    <a:pt x="144" y="324"/>
                  </a:lnTo>
                  <a:close/>
                </a:path>
              </a:pathLst>
            </a:custGeom>
            <a:solidFill>
              <a:srgbClr val="000000"/>
            </a:solidFill>
            <a:ln w="9525">
              <a:noFill/>
              <a:round/>
              <a:headEnd/>
              <a:tailEnd/>
            </a:ln>
          </p:spPr>
          <p:txBody>
            <a:bodyPr/>
            <a:lstStyle/>
            <a:p>
              <a:endParaRPr lang="en-US"/>
            </a:p>
          </p:txBody>
        </p:sp>
        <p:sp>
          <p:nvSpPr>
            <p:cNvPr id="551948" name="Freeform 2060"/>
            <p:cNvSpPr>
              <a:spLocks/>
            </p:cNvSpPr>
            <p:nvPr/>
          </p:nvSpPr>
          <p:spPr bwMode="auto">
            <a:xfrm>
              <a:off x="3742" y="2218"/>
              <a:ext cx="254" cy="498"/>
            </a:xfrm>
            <a:custGeom>
              <a:avLst/>
              <a:gdLst/>
              <a:ahLst/>
              <a:cxnLst>
                <a:cxn ang="0">
                  <a:pos x="144" y="1"/>
                </a:cxn>
                <a:cxn ang="0">
                  <a:pos x="109" y="22"/>
                </a:cxn>
                <a:cxn ang="0">
                  <a:pos x="112" y="57"/>
                </a:cxn>
                <a:cxn ang="0">
                  <a:pos x="121" y="82"/>
                </a:cxn>
                <a:cxn ang="0">
                  <a:pos x="117" y="93"/>
                </a:cxn>
                <a:cxn ang="0">
                  <a:pos x="99" y="101"/>
                </a:cxn>
                <a:cxn ang="0">
                  <a:pos x="78" y="108"/>
                </a:cxn>
                <a:cxn ang="0">
                  <a:pos x="66" y="135"/>
                </a:cxn>
                <a:cxn ang="0">
                  <a:pos x="60" y="184"/>
                </a:cxn>
                <a:cxn ang="0">
                  <a:pos x="29" y="221"/>
                </a:cxn>
                <a:cxn ang="0">
                  <a:pos x="13" y="244"/>
                </a:cxn>
                <a:cxn ang="0">
                  <a:pos x="5" y="257"/>
                </a:cxn>
                <a:cxn ang="0">
                  <a:pos x="7" y="279"/>
                </a:cxn>
                <a:cxn ang="0">
                  <a:pos x="23" y="285"/>
                </a:cxn>
                <a:cxn ang="0">
                  <a:pos x="34" y="277"/>
                </a:cxn>
                <a:cxn ang="0">
                  <a:pos x="33" y="261"/>
                </a:cxn>
                <a:cxn ang="0">
                  <a:pos x="41" y="257"/>
                </a:cxn>
                <a:cxn ang="0">
                  <a:pos x="66" y="233"/>
                </a:cxn>
                <a:cxn ang="0">
                  <a:pos x="84" y="213"/>
                </a:cxn>
                <a:cxn ang="0">
                  <a:pos x="87" y="234"/>
                </a:cxn>
                <a:cxn ang="0">
                  <a:pos x="91" y="248"/>
                </a:cxn>
                <a:cxn ang="0">
                  <a:pos x="82" y="370"/>
                </a:cxn>
                <a:cxn ang="0">
                  <a:pos x="72" y="473"/>
                </a:cxn>
                <a:cxn ang="0">
                  <a:pos x="56" y="483"/>
                </a:cxn>
                <a:cxn ang="0">
                  <a:pos x="54" y="495"/>
                </a:cxn>
                <a:cxn ang="0">
                  <a:pos x="78" y="495"/>
                </a:cxn>
                <a:cxn ang="0">
                  <a:pos x="96" y="491"/>
                </a:cxn>
                <a:cxn ang="0">
                  <a:pos x="110" y="488"/>
                </a:cxn>
                <a:cxn ang="0">
                  <a:pos x="115" y="473"/>
                </a:cxn>
                <a:cxn ang="0">
                  <a:pos x="122" y="363"/>
                </a:cxn>
                <a:cxn ang="0">
                  <a:pos x="134" y="326"/>
                </a:cxn>
                <a:cxn ang="0">
                  <a:pos x="145" y="372"/>
                </a:cxn>
                <a:cxn ang="0">
                  <a:pos x="147" y="473"/>
                </a:cxn>
                <a:cxn ang="0">
                  <a:pos x="151" y="488"/>
                </a:cxn>
                <a:cxn ang="0">
                  <a:pos x="171" y="493"/>
                </a:cxn>
                <a:cxn ang="0">
                  <a:pos x="192" y="498"/>
                </a:cxn>
                <a:cxn ang="0">
                  <a:pos x="214" y="489"/>
                </a:cxn>
                <a:cxn ang="0">
                  <a:pos x="199" y="481"/>
                </a:cxn>
                <a:cxn ang="0">
                  <a:pos x="188" y="453"/>
                </a:cxn>
                <a:cxn ang="0">
                  <a:pos x="180" y="303"/>
                </a:cxn>
                <a:cxn ang="0">
                  <a:pos x="180" y="245"/>
                </a:cxn>
                <a:cxn ang="0">
                  <a:pos x="186" y="171"/>
                </a:cxn>
                <a:cxn ang="0">
                  <a:pos x="198" y="189"/>
                </a:cxn>
                <a:cxn ang="0">
                  <a:pos x="206" y="222"/>
                </a:cxn>
                <a:cxn ang="0">
                  <a:pos x="218" y="257"/>
                </a:cxn>
                <a:cxn ang="0">
                  <a:pos x="229" y="278"/>
                </a:cxn>
                <a:cxn ang="0">
                  <a:pos x="244" y="283"/>
                </a:cxn>
                <a:cxn ang="0">
                  <a:pos x="254" y="265"/>
                </a:cxn>
                <a:cxn ang="0">
                  <a:pos x="244" y="243"/>
                </a:cxn>
                <a:cxn ang="0">
                  <a:pos x="236" y="188"/>
                </a:cxn>
                <a:cxn ang="0">
                  <a:pos x="223" y="162"/>
                </a:cxn>
                <a:cxn ang="0">
                  <a:pos x="206" y="127"/>
                </a:cxn>
                <a:cxn ang="0">
                  <a:pos x="191" y="107"/>
                </a:cxn>
                <a:cxn ang="0">
                  <a:pos x="162" y="95"/>
                </a:cxn>
                <a:cxn ang="0">
                  <a:pos x="159" y="82"/>
                </a:cxn>
                <a:cxn ang="0">
                  <a:pos x="166" y="66"/>
                </a:cxn>
                <a:cxn ang="0">
                  <a:pos x="172" y="37"/>
                </a:cxn>
                <a:cxn ang="0">
                  <a:pos x="160" y="13"/>
                </a:cxn>
              </a:cxnLst>
              <a:rect l="0" t="0" r="r" b="b"/>
              <a:pathLst>
                <a:path w="254" h="498">
                  <a:moveTo>
                    <a:pt x="160" y="13"/>
                  </a:moveTo>
                  <a:lnTo>
                    <a:pt x="160" y="9"/>
                  </a:lnTo>
                  <a:lnTo>
                    <a:pt x="156" y="5"/>
                  </a:lnTo>
                  <a:lnTo>
                    <a:pt x="151" y="2"/>
                  </a:lnTo>
                  <a:lnTo>
                    <a:pt x="144" y="1"/>
                  </a:lnTo>
                  <a:lnTo>
                    <a:pt x="136" y="0"/>
                  </a:lnTo>
                  <a:lnTo>
                    <a:pt x="128" y="2"/>
                  </a:lnTo>
                  <a:lnTo>
                    <a:pt x="120" y="7"/>
                  </a:lnTo>
                  <a:lnTo>
                    <a:pt x="113" y="14"/>
                  </a:lnTo>
                  <a:lnTo>
                    <a:pt x="109" y="22"/>
                  </a:lnTo>
                  <a:lnTo>
                    <a:pt x="110" y="33"/>
                  </a:lnTo>
                  <a:lnTo>
                    <a:pt x="112" y="42"/>
                  </a:lnTo>
                  <a:lnTo>
                    <a:pt x="115" y="48"/>
                  </a:lnTo>
                  <a:lnTo>
                    <a:pt x="112" y="50"/>
                  </a:lnTo>
                  <a:lnTo>
                    <a:pt x="112" y="57"/>
                  </a:lnTo>
                  <a:lnTo>
                    <a:pt x="113" y="65"/>
                  </a:lnTo>
                  <a:lnTo>
                    <a:pt x="117" y="69"/>
                  </a:lnTo>
                  <a:lnTo>
                    <a:pt x="118" y="74"/>
                  </a:lnTo>
                  <a:lnTo>
                    <a:pt x="120" y="78"/>
                  </a:lnTo>
                  <a:lnTo>
                    <a:pt x="121" y="82"/>
                  </a:lnTo>
                  <a:lnTo>
                    <a:pt x="121" y="83"/>
                  </a:lnTo>
                  <a:lnTo>
                    <a:pt x="118" y="83"/>
                  </a:lnTo>
                  <a:lnTo>
                    <a:pt x="116" y="84"/>
                  </a:lnTo>
                  <a:lnTo>
                    <a:pt x="116" y="87"/>
                  </a:lnTo>
                  <a:lnTo>
                    <a:pt x="117" y="93"/>
                  </a:lnTo>
                  <a:lnTo>
                    <a:pt x="114" y="95"/>
                  </a:lnTo>
                  <a:lnTo>
                    <a:pt x="111" y="96"/>
                  </a:lnTo>
                  <a:lnTo>
                    <a:pt x="107" y="98"/>
                  </a:lnTo>
                  <a:lnTo>
                    <a:pt x="103" y="100"/>
                  </a:lnTo>
                  <a:lnTo>
                    <a:pt x="99" y="101"/>
                  </a:lnTo>
                  <a:lnTo>
                    <a:pt x="95" y="103"/>
                  </a:lnTo>
                  <a:lnTo>
                    <a:pt x="90" y="104"/>
                  </a:lnTo>
                  <a:lnTo>
                    <a:pt x="86" y="104"/>
                  </a:lnTo>
                  <a:lnTo>
                    <a:pt x="81" y="105"/>
                  </a:lnTo>
                  <a:lnTo>
                    <a:pt x="78" y="108"/>
                  </a:lnTo>
                  <a:lnTo>
                    <a:pt x="74" y="111"/>
                  </a:lnTo>
                  <a:lnTo>
                    <a:pt x="72" y="115"/>
                  </a:lnTo>
                  <a:lnTo>
                    <a:pt x="70" y="120"/>
                  </a:lnTo>
                  <a:lnTo>
                    <a:pt x="68" y="127"/>
                  </a:lnTo>
                  <a:lnTo>
                    <a:pt x="66" y="135"/>
                  </a:lnTo>
                  <a:lnTo>
                    <a:pt x="66" y="144"/>
                  </a:lnTo>
                  <a:lnTo>
                    <a:pt x="64" y="155"/>
                  </a:lnTo>
                  <a:lnTo>
                    <a:pt x="62" y="166"/>
                  </a:lnTo>
                  <a:lnTo>
                    <a:pt x="60" y="177"/>
                  </a:lnTo>
                  <a:lnTo>
                    <a:pt x="60" y="184"/>
                  </a:lnTo>
                  <a:lnTo>
                    <a:pt x="57" y="187"/>
                  </a:lnTo>
                  <a:lnTo>
                    <a:pt x="51" y="193"/>
                  </a:lnTo>
                  <a:lnTo>
                    <a:pt x="44" y="201"/>
                  </a:lnTo>
                  <a:lnTo>
                    <a:pt x="37" y="211"/>
                  </a:lnTo>
                  <a:lnTo>
                    <a:pt x="29" y="221"/>
                  </a:lnTo>
                  <a:lnTo>
                    <a:pt x="23" y="230"/>
                  </a:lnTo>
                  <a:lnTo>
                    <a:pt x="20" y="237"/>
                  </a:lnTo>
                  <a:lnTo>
                    <a:pt x="20" y="241"/>
                  </a:lnTo>
                  <a:lnTo>
                    <a:pt x="16" y="242"/>
                  </a:lnTo>
                  <a:lnTo>
                    <a:pt x="13" y="244"/>
                  </a:lnTo>
                  <a:lnTo>
                    <a:pt x="12" y="246"/>
                  </a:lnTo>
                  <a:lnTo>
                    <a:pt x="13" y="249"/>
                  </a:lnTo>
                  <a:lnTo>
                    <a:pt x="11" y="251"/>
                  </a:lnTo>
                  <a:lnTo>
                    <a:pt x="9" y="254"/>
                  </a:lnTo>
                  <a:lnTo>
                    <a:pt x="5" y="257"/>
                  </a:lnTo>
                  <a:lnTo>
                    <a:pt x="2" y="261"/>
                  </a:lnTo>
                  <a:lnTo>
                    <a:pt x="0" y="266"/>
                  </a:lnTo>
                  <a:lnTo>
                    <a:pt x="0" y="270"/>
                  </a:lnTo>
                  <a:lnTo>
                    <a:pt x="2" y="275"/>
                  </a:lnTo>
                  <a:lnTo>
                    <a:pt x="7" y="279"/>
                  </a:lnTo>
                  <a:lnTo>
                    <a:pt x="12" y="283"/>
                  </a:lnTo>
                  <a:lnTo>
                    <a:pt x="17" y="284"/>
                  </a:lnTo>
                  <a:lnTo>
                    <a:pt x="20" y="285"/>
                  </a:lnTo>
                  <a:lnTo>
                    <a:pt x="21" y="285"/>
                  </a:lnTo>
                  <a:lnTo>
                    <a:pt x="23" y="285"/>
                  </a:lnTo>
                  <a:lnTo>
                    <a:pt x="24" y="284"/>
                  </a:lnTo>
                  <a:lnTo>
                    <a:pt x="25" y="283"/>
                  </a:lnTo>
                  <a:lnTo>
                    <a:pt x="28" y="282"/>
                  </a:lnTo>
                  <a:lnTo>
                    <a:pt x="32" y="280"/>
                  </a:lnTo>
                  <a:lnTo>
                    <a:pt x="34" y="277"/>
                  </a:lnTo>
                  <a:lnTo>
                    <a:pt x="34" y="273"/>
                  </a:lnTo>
                  <a:lnTo>
                    <a:pt x="34" y="268"/>
                  </a:lnTo>
                  <a:lnTo>
                    <a:pt x="33" y="265"/>
                  </a:lnTo>
                  <a:lnTo>
                    <a:pt x="33" y="262"/>
                  </a:lnTo>
                  <a:lnTo>
                    <a:pt x="33" y="261"/>
                  </a:lnTo>
                  <a:lnTo>
                    <a:pt x="33" y="261"/>
                  </a:lnTo>
                  <a:lnTo>
                    <a:pt x="36" y="263"/>
                  </a:lnTo>
                  <a:lnTo>
                    <a:pt x="39" y="262"/>
                  </a:lnTo>
                  <a:lnTo>
                    <a:pt x="41" y="260"/>
                  </a:lnTo>
                  <a:lnTo>
                    <a:pt x="41" y="257"/>
                  </a:lnTo>
                  <a:lnTo>
                    <a:pt x="44" y="255"/>
                  </a:lnTo>
                  <a:lnTo>
                    <a:pt x="48" y="252"/>
                  </a:lnTo>
                  <a:lnTo>
                    <a:pt x="54" y="246"/>
                  </a:lnTo>
                  <a:lnTo>
                    <a:pt x="60" y="240"/>
                  </a:lnTo>
                  <a:lnTo>
                    <a:pt x="66" y="233"/>
                  </a:lnTo>
                  <a:lnTo>
                    <a:pt x="72" y="227"/>
                  </a:lnTo>
                  <a:lnTo>
                    <a:pt x="76" y="223"/>
                  </a:lnTo>
                  <a:lnTo>
                    <a:pt x="79" y="220"/>
                  </a:lnTo>
                  <a:lnTo>
                    <a:pt x="81" y="217"/>
                  </a:lnTo>
                  <a:lnTo>
                    <a:pt x="84" y="213"/>
                  </a:lnTo>
                  <a:lnTo>
                    <a:pt x="86" y="208"/>
                  </a:lnTo>
                  <a:lnTo>
                    <a:pt x="87" y="205"/>
                  </a:lnTo>
                  <a:lnTo>
                    <a:pt x="87" y="214"/>
                  </a:lnTo>
                  <a:lnTo>
                    <a:pt x="86" y="225"/>
                  </a:lnTo>
                  <a:lnTo>
                    <a:pt x="87" y="234"/>
                  </a:lnTo>
                  <a:lnTo>
                    <a:pt x="90" y="238"/>
                  </a:lnTo>
                  <a:lnTo>
                    <a:pt x="88" y="240"/>
                  </a:lnTo>
                  <a:lnTo>
                    <a:pt x="88" y="244"/>
                  </a:lnTo>
                  <a:lnTo>
                    <a:pt x="89" y="246"/>
                  </a:lnTo>
                  <a:lnTo>
                    <a:pt x="91" y="248"/>
                  </a:lnTo>
                  <a:lnTo>
                    <a:pt x="90" y="269"/>
                  </a:lnTo>
                  <a:lnTo>
                    <a:pt x="87" y="300"/>
                  </a:lnTo>
                  <a:lnTo>
                    <a:pt x="85" y="331"/>
                  </a:lnTo>
                  <a:lnTo>
                    <a:pt x="83" y="349"/>
                  </a:lnTo>
                  <a:lnTo>
                    <a:pt x="82" y="370"/>
                  </a:lnTo>
                  <a:lnTo>
                    <a:pt x="80" y="409"/>
                  </a:lnTo>
                  <a:lnTo>
                    <a:pt x="78" y="448"/>
                  </a:lnTo>
                  <a:lnTo>
                    <a:pt x="77" y="468"/>
                  </a:lnTo>
                  <a:lnTo>
                    <a:pt x="74" y="470"/>
                  </a:lnTo>
                  <a:lnTo>
                    <a:pt x="72" y="473"/>
                  </a:lnTo>
                  <a:lnTo>
                    <a:pt x="69" y="475"/>
                  </a:lnTo>
                  <a:lnTo>
                    <a:pt x="65" y="477"/>
                  </a:lnTo>
                  <a:lnTo>
                    <a:pt x="62" y="480"/>
                  </a:lnTo>
                  <a:lnTo>
                    <a:pt x="59" y="482"/>
                  </a:lnTo>
                  <a:lnTo>
                    <a:pt x="56" y="483"/>
                  </a:lnTo>
                  <a:lnTo>
                    <a:pt x="54" y="483"/>
                  </a:lnTo>
                  <a:lnTo>
                    <a:pt x="50" y="484"/>
                  </a:lnTo>
                  <a:lnTo>
                    <a:pt x="48" y="487"/>
                  </a:lnTo>
                  <a:lnTo>
                    <a:pt x="49" y="491"/>
                  </a:lnTo>
                  <a:lnTo>
                    <a:pt x="54" y="495"/>
                  </a:lnTo>
                  <a:lnTo>
                    <a:pt x="57" y="497"/>
                  </a:lnTo>
                  <a:lnTo>
                    <a:pt x="62" y="497"/>
                  </a:lnTo>
                  <a:lnTo>
                    <a:pt x="67" y="497"/>
                  </a:lnTo>
                  <a:lnTo>
                    <a:pt x="73" y="496"/>
                  </a:lnTo>
                  <a:lnTo>
                    <a:pt x="78" y="495"/>
                  </a:lnTo>
                  <a:lnTo>
                    <a:pt x="82" y="494"/>
                  </a:lnTo>
                  <a:lnTo>
                    <a:pt x="86" y="493"/>
                  </a:lnTo>
                  <a:lnTo>
                    <a:pt x="90" y="492"/>
                  </a:lnTo>
                  <a:lnTo>
                    <a:pt x="92" y="491"/>
                  </a:lnTo>
                  <a:lnTo>
                    <a:pt x="96" y="491"/>
                  </a:lnTo>
                  <a:lnTo>
                    <a:pt x="99" y="490"/>
                  </a:lnTo>
                  <a:lnTo>
                    <a:pt x="102" y="489"/>
                  </a:lnTo>
                  <a:lnTo>
                    <a:pt x="105" y="489"/>
                  </a:lnTo>
                  <a:lnTo>
                    <a:pt x="108" y="488"/>
                  </a:lnTo>
                  <a:lnTo>
                    <a:pt x="110" y="488"/>
                  </a:lnTo>
                  <a:lnTo>
                    <a:pt x="112" y="488"/>
                  </a:lnTo>
                  <a:lnTo>
                    <a:pt x="116" y="486"/>
                  </a:lnTo>
                  <a:lnTo>
                    <a:pt x="116" y="481"/>
                  </a:lnTo>
                  <a:lnTo>
                    <a:pt x="114" y="475"/>
                  </a:lnTo>
                  <a:lnTo>
                    <a:pt x="115" y="473"/>
                  </a:lnTo>
                  <a:lnTo>
                    <a:pt x="118" y="459"/>
                  </a:lnTo>
                  <a:lnTo>
                    <a:pt x="120" y="429"/>
                  </a:lnTo>
                  <a:lnTo>
                    <a:pt x="122" y="397"/>
                  </a:lnTo>
                  <a:lnTo>
                    <a:pt x="121" y="376"/>
                  </a:lnTo>
                  <a:lnTo>
                    <a:pt x="122" y="363"/>
                  </a:lnTo>
                  <a:lnTo>
                    <a:pt x="125" y="347"/>
                  </a:lnTo>
                  <a:lnTo>
                    <a:pt x="129" y="329"/>
                  </a:lnTo>
                  <a:lnTo>
                    <a:pt x="130" y="313"/>
                  </a:lnTo>
                  <a:lnTo>
                    <a:pt x="132" y="319"/>
                  </a:lnTo>
                  <a:lnTo>
                    <a:pt x="134" y="326"/>
                  </a:lnTo>
                  <a:lnTo>
                    <a:pt x="136" y="335"/>
                  </a:lnTo>
                  <a:lnTo>
                    <a:pt x="139" y="345"/>
                  </a:lnTo>
                  <a:lnTo>
                    <a:pt x="141" y="355"/>
                  </a:lnTo>
                  <a:lnTo>
                    <a:pt x="143" y="364"/>
                  </a:lnTo>
                  <a:lnTo>
                    <a:pt x="145" y="372"/>
                  </a:lnTo>
                  <a:lnTo>
                    <a:pt x="145" y="378"/>
                  </a:lnTo>
                  <a:lnTo>
                    <a:pt x="146" y="397"/>
                  </a:lnTo>
                  <a:lnTo>
                    <a:pt x="146" y="427"/>
                  </a:lnTo>
                  <a:lnTo>
                    <a:pt x="147" y="457"/>
                  </a:lnTo>
                  <a:lnTo>
                    <a:pt x="147" y="473"/>
                  </a:lnTo>
                  <a:lnTo>
                    <a:pt x="151" y="473"/>
                  </a:lnTo>
                  <a:lnTo>
                    <a:pt x="151" y="478"/>
                  </a:lnTo>
                  <a:lnTo>
                    <a:pt x="151" y="482"/>
                  </a:lnTo>
                  <a:lnTo>
                    <a:pt x="151" y="485"/>
                  </a:lnTo>
                  <a:lnTo>
                    <a:pt x="151" y="488"/>
                  </a:lnTo>
                  <a:lnTo>
                    <a:pt x="153" y="491"/>
                  </a:lnTo>
                  <a:lnTo>
                    <a:pt x="156" y="492"/>
                  </a:lnTo>
                  <a:lnTo>
                    <a:pt x="160" y="493"/>
                  </a:lnTo>
                  <a:lnTo>
                    <a:pt x="166" y="493"/>
                  </a:lnTo>
                  <a:lnTo>
                    <a:pt x="171" y="493"/>
                  </a:lnTo>
                  <a:lnTo>
                    <a:pt x="176" y="494"/>
                  </a:lnTo>
                  <a:lnTo>
                    <a:pt x="179" y="495"/>
                  </a:lnTo>
                  <a:lnTo>
                    <a:pt x="183" y="496"/>
                  </a:lnTo>
                  <a:lnTo>
                    <a:pt x="187" y="497"/>
                  </a:lnTo>
                  <a:lnTo>
                    <a:pt x="192" y="498"/>
                  </a:lnTo>
                  <a:lnTo>
                    <a:pt x="197" y="498"/>
                  </a:lnTo>
                  <a:lnTo>
                    <a:pt x="205" y="498"/>
                  </a:lnTo>
                  <a:lnTo>
                    <a:pt x="212" y="496"/>
                  </a:lnTo>
                  <a:lnTo>
                    <a:pt x="215" y="492"/>
                  </a:lnTo>
                  <a:lnTo>
                    <a:pt x="214" y="489"/>
                  </a:lnTo>
                  <a:lnTo>
                    <a:pt x="211" y="486"/>
                  </a:lnTo>
                  <a:lnTo>
                    <a:pt x="208" y="485"/>
                  </a:lnTo>
                  <a:lnTo>
                    <a:pt x="205" y="484"/>
                  </a:lnTo>
                  <a:lnTo>
                    <a:pt x="202" y="482"/>
                  </a:lnTo>
                  <a:lnTo>
                    <a:pt x="199" y="481"/>
                  </a:lnTo>
                  <a:lnTo>
                    <a:pt x="196" y="479"/>
                  </a:lnTo>
                  <a:lnTo>
                    <a:pt x="193" y="477"/>
                  </a:lnTo>
                  <a:lnTo>
                    <a:pt x="191" y="476"/>
                  </a:lnTo>
                  <a:lnTo>
                    <a:pt x="189" y="474"/>
                  </a:lnTo>
                  <a:lnTo>
                    <a:pt x="188" y="453"/>
                  </a:lnTo>
                  <a:lnTo>
                    <a:pt x="185" y="420"/>
                  </a:lnTo>
                  <a:lnTo>
                    <a:pt x="183" y="387"/>
                  </a:lnTo>
                  <a:lnTo>
                    <a:pt x="181" y="361"/>
                  </a:lnTo>
                  <a:lnTo>
                    <a:pt x="181" y="337"/>
                  </a:lnTo>
                  <a:lnTo>
                    <a:pt x="180" y="303"/>
                  </a:lnTo>
                  <a:lnTo>
                    <a:pt x="179" y="272"/>
                  </a:lnTo>
                  <a:lnTo>
                    <a:pt x="177" y="254"/>
                  </a:lnTo>
                  <a:lnTo>
                    <a:pt x="179" y="252"/>
                  </a:lnTo>
                  <a:lnTo>
                    <a:pt x="180" y="249"/>
                  </a:lnTo>
                  <a:lnTo>
                    <a:pt x="180" y="245"/>
                  </a:lnTo>
                  <a:lnTo>
                    <a:pt x="178" y="243"/>
                  </a:lnTo>
                  <a:lnTo>
                    <a:pt x="182" y="231"/>
                  </a:lnTo>
                  <a:lnTo>
                    <a:pt x="184" y="210"/>
                  </a:lnTo>
                  <a:lnTo>
                    <a:pt x="186" y="187"/>
                  </a:lnTo>
                  <a:lnTo>
                    <a:pt x="186" y="171"/>
                  </a:lnTo>
                  <a:lnTo>
                    <a:pt x="189" y="175"/>
                  </a:lnTo>
                  <a:lnTo>
                    <a:pt x="191" y="179"/>
                  </a:lnTo>
                  <a:lnTo>
                    <a:pt x="194" y="182"/>
                  </a:lnTo>
                  <a:lnTo>
                    <a:pt x="196" y="186"/>
                  </a:lnTo>
                  <a:lnTo>
                    <a:pt x="198" y="189"/>
                  </a:lnTo>
                  <a:lnTo>
                    <a:pt x="200" y="191"/>
                  </a:lnTo>
                  <a:lnTo>
                    <a:pt x="202" y="193"/>
                  </a:lnTo>
                  <a:lnTo>
                    <a:pt x="203" y="194"/>
                  </a:lnTo>
                  <a:lnTo>
                    <a:pt x="203" y="205"/>
                  </a:lnTo>
                  <a:lnTo>
                    <a:pt x="206" y="222"/>
                  </a:lnTo>
                  <a:lnTo>
                    <a:pt x="210" y="238"/>
                  </a:lnTo>
                  <a:lnTo>
                    <a:pt x="214" y="247"/>
                  </a:lnTo>
                  <a:lnTo>
                    <a:pt x="214" y="251"/>
                  </a:lnTo>
                  <a:lnTo>
                    <a:pt x="215" y="255"/>
                  </a:lnTo>
                  <a:lnTo>
                    <a:pt x="218" y="257"/>
                  </a:lnTo>
                  <a:lnTo>
                    <a:pt x="222" y="257"/>
                  </a:lnTo>
                  <a:lnTo>
                    <a:pt x="221" y="263"/>
                  </a:lnTo>
                  <a:lnTo>
                    <a:pt x="221" y="268"/>
                  </a:lnTo>
                  <a:lnTo>
                    <a:pt x="222" y="273"/>
                  </a:lnTo>
                  <a:lnTo>
                    <a:pt x="229" y="278"/>
                  </a:lnTo>
                  <a:lnTo>
                    <a:pt x="232" y="280"/>
                  </a:lnTo>
                  <a:lnTo>
                    <a:pt x="236" y="282"/>
                  </a:lnTo>
                  <a:lnTo>
                    <a:pt x="239" y="283"/>
                  </a:lnTo>
                  <a:lnTo>
                    <a:pt x="242" y="283"/>
                  </a:lnTo>
                  <a:lnTo>
                    <a:pt x="244" y="283"/>
                  </a:lnTo>
                  <a:lnTo>
                    <a:pt x="247" y="282"/>
                  </a:lnTo>
                  <a:lnTo>
                    <a:pt x="249" y="281"/>
                  </a:lnTo>
                  <a:lnTo>
                    <a:pt x="251" y="279"/>
                  </a:lnTo>
                  <a:lnTo>
                    <a:pt x="254" y="274"/>
                  </a:lnTo>
                  <a:lnTo>
                    <a:pt x="254" y="265"/>
                  </a:lnTo>
                  <a:lnTo>
                    <a:pt x="251" y="257"/>
                  </a:lnTo>
                  <a:lnTo>
                    <a:pt x="245" y="253"/>
                  </a:lnTo>
                  <a:lnTo>
                    <a:pt x="247" y="250"/>
                  </a:lnTo>
                  <a:lnTo>
                    <a:pt x="246" y="246"/>
                  </a:lnTo>
                  <a:lnTo>
                    <a:pt x="244" y="243"/>
                  </a:lnTo>
                  <a:lnTo>
                    <a:pt x="242" y="242"/>
                  </a:lnTo>
                  <a:lnTo>
                    <a:pt x="241" y="231"/>
                  </a:lnTo>
                  <a:lnTo>
                    <a:pt x="239" y="215"/>
                  </a:lnTo>
                  <a:lnTo>
                    <a:pt x="237" y="198"/>
                  </a:lnTo>
                  <a:lnTo>
                    <a:pt x="236" y="188"/>
                  </a:lnTo>
                  <a:lnTo>
                    <a:pt x="235" y="181"/>
                  </a:lnTo>
                  <a:lnTo>
                    <a:pt x="231" y="175"/>
                  </a:lnTo>
                  <a:lnTo>
                    <a:pt x="227" y="170"/>
                  </a:lnTo>
                  <a:lnTo>
                    <a:pt x="224" y="165"/>
                  </a:lnTo>
                  <a:lnTo>
                    <a:pt x="223" y="162"/>
                  </a:lnTo>
                  <a:lnTo>
                    <a:pt x="220" y="156"/>
                  </a:lnTo>
                  <a:lnTo>
                    <a:pt x="217" y="150"/>
                  </a:lnTo>
                  <a:lnTo>
                    <a:pt x="213" y="142"/>
                  </a:lnTo>
                  <a:lnTo>
                    <a:pt x="209" y="134"/>
                  </a:lnTo>
                  <a:lnTo>
                    <a:pt x="206" y="127"/>
                  </a:lnTo>
                  <a:lnTo>
                    <a:pt x="203" y="121"/>
                  </a:lnTo>
                  <a:lnTo>
                    <a:pt x="202" y="117"/>
                  </a:lnTo>
                  <a:lnTo>
                    <a:pt x="200" y="114"/>
                  </a:lnTo>
                  <a:lnTo>
                    <a:pt x="196" y="111"/>
                  </a:lnTo>
                  <a:lnTo>
                    <a:pt x="191" y="107"/>
                  </a:lnTo>
                  <a:lnTo>
                    <a:pt x="185" y="104"/>
                  </a:lnTo>
                  <a:lnTo>
                    <a:pt x="178" y="101"/>
                  </a:lnTo>
                  <a:lnTo>
                    <a:pt x="172" y="98"/>
                  </a:lnTo>
                  <a:lnTo>
                    <a:pt x="167" y="96"/>
                  </a:lnTo>
                  <a:lnTo>
                    <a:pt x="162" y="95"/>
                  </a:lnTo>
                  <a:lnTo>
                    <a:pt x="163" y="92"/>
                  </a:lnTo>
                  <a:lnTo>
                    <a:pt x="163" y="89"/>
                  </a:lnTo>
                  <a:lnTo>
                    <a:pt x="161" y="86"/>
                  </a:lnTo>
                  <a:lnTo>
                    <a:pt x="157" y="85"/>
                  </a:lnTo>
                  <a:lnTo>
                    <a:pt x="159" y="82"/>
                  </a:lnTo>
                  <a:lnTo>
                    <a:pt x="160" y="78"/>
                  </a:lnTo>
                  <a:lnTo>
                    <a:pt x="161" y="75"/>
                  </a:lnTo>
                  <a:lnTo>
                    <a:pt x="161" y="74"/>
                  </a:lnTo>
                  <a:lnTo>
                    <a:pt x="164" y="71"/>
                  </a:lnTo>
                  <a:lnTo>
                    <a:pt x="166" y="66"/>
                  </a:lnTo>
                  <a:lnTo>
                    <a:pt x="167" y="60"/>
                  </a:lnTo>
                  <a:lnTo>
                    <a:pt x="166" y="56"/>
                  </a:lnTo>
                  <a:lnTo>
                    <a:pt x="168" y="51"/>
                  </a:lnTo>
                  <a:lnTo>
                    <a:pt x="170" y="45"/>
                  </a:lnTo>
                  <a:lnTo>
                    <a:pt x="172" y="37"/>
                  </a:lnTo>
                  <a:lnTo>
                    <a:pt x="172" y="28"/>
                  </a:lnTo>
                  <a:lnTo>
                    <a:pt x="172" y="21"/>
                  </a:lnTo>
                  <a:lnTo>
                    <a:pt x="170" y="15"/>
                  </a:lnTo>
                  <a:lnTo>
                    <a:pt x="166" y="12"/>
                  </a:lnTo>
                  <a:lnTo>
                    <a:pt x="160" y="13"/>
                  </a:lnTo>
                  <a:close/>
                </a:path>
              </a:pathLst>
            </a:custGeom>
            <a:solidFill>
              <a:srgbClr val="000000"/>
            </a:solidFill>
            <a:ln w="9525">
              <a:noFill/>
              <a:round/>
              <a:headEnd/>
              <a:tailEnd/>
            </a:ln>
          </p:spPr>
          <p:txBody>
            <a:bodyPr/>
            <a:lstStyle/>
            <a:p>
              <a:endParaRPr lang="en-US"/>
            </a:p>
          </p:txBody>
        </p:sp>
        <p:sp>
          <p:nvSpPr>
            <p:cNvPr id="551949" name="Freeform 2061"/>
            <p:cNvSpPr>
              <a:spLocks/>
            </p:cNvSpPr>
            <p:nvPr/>
          </p:nvSpPr>
          <p:spPr bwMode="auto">
            <a:xfrm>
              <a:off x="3968" y="2473"/>
              <a:ext cx="189" cy="242"/>
            </a:xfrm>
            <a:custGeom>
              <a:avLst/>
              <a:gdLst/>
              <a:ahLst/>
              <a:cxnLst>
                <a:cxn ang="0">
                  <a:pos x="119" y="66"/>
                </a:cxn>
                <a:cxn ang="0">
                  <a:pos x="129" y="57"/>
                </a:cxn>
                <a:cxn ang="0">
                  <a:pos x="142" y="45"/>
                </a:cxn>
                <a:cxn ang="0">
                  <a:pos x="163" y="23"/>
                </a:cxn>
                <a:cxn ang="0">
                  <a:pos x="167" y="10"/>
                </a:cxn>
                <a:cxn ang="0">
                  <a:pos x="172" y="2"/>
                </a:cxn>
                <a:cxn ang="0">
                  <a:pos x="182" y="2"/>
                </a:cxn>
                <a:cxn ang="0">
                  <a:pos x="189" y="12"/>
                </a:cxn>
                <a:cxn ang="0">
                  <a:pos x="182" y="24"/>
                </a:cxn>
                <a:cxn ang="0">
                  <a:pos x="169" y="42"/>
                </a:cxn>
                <a:cxn ang="0">
                  <a:pos x="150" y="66"/>
                </a:cxn>
                <a:cxn ang="0">
                  <a:pos x="145" y="78"/>
                </a:cxn>
                <a:cxn ang="0">
                  <a:pos x="134" y="90"/>
                </a:cxn>
                <a:cxn ang="0">
                  <a:pos x="139" y="128"/>
                </a:cxn>
                <a:cxn ang="0">
                  <a:pos x="147" y="150"/>
                </a:cxn>
                <a:cxn ang="0">
                  <a:pos x="156" y="173"/>
                </a:cxn>
                <a:cxn ang="0">
                  <a:pos x="149" y="182"/>
                </a:cxn>
                <a:cxn ang="0">
                  <a:pos x="140" y="197"/>
                </a:cxn>
                <a:cxn ang="0">
                  <a:pos x="143" y="218"/>
                </a:cxn>
                <a:cxn ang="0">
                  <a:pos x="130" y="220"/>
                </a:cxn>
                <a:cxn ang="0">
                  <a:pos x="119" y="206"/>
                </a:cxn>
                <a:cxn ang="0">
                  <a:pos x="116" y="183"/>
                </a:cxn>
                <a:cxn ang="0">
                  <a:pos x="126" y="173"/>
                </a:cxn>
                <a:cxn ang="0">
                  <a:pos x="121" y="161"/>
                </a:cxn>
                <a:cxn ang="0">
                  <a:pos x="110" y="158"/>
                </a:cxn>
                <a:cxn ang="0">
                  <a:pos x="101" y="166"/>
                </a:cxn>
                <a:cxn ang="0">
                  <a:pos x="91" y="178"/>
                </a:cxn>
                <a:cxn ang="0">
                  <a:pos x="101" y="201"/>
                </a:cxn>
                <a:cxn ang="0">
                  <a:pos x="108" y="210"/>
                </a:cxn>
                <a:cxn ang="0">
                  <a:pos x="104" y="223"/>
                </a:cxn>
                <a:cxn ang="0">
                  <a:pos x="95" y="236"/>
                </a:cxn>
                <a:cxn ang="0">
                  <a:pos x="84" y="242"/>
                </a:cxn>
                <a:cxn ang="0">
                  <a:pos x="83" y="222"/>
                </a:cxn>
                <a:cxn ang="0">
                  <a:pos x="83" y="217"/>
                </a:cxn>
                <a:cxn ang="0">
                  <a:pos x="77" y="208"/>
                </a:cxn>
                <a:cxn ang="0">
                  <a:pos x="65" y="188"/>
                </a:cxn>
                <a:cxn ang="0">
                  <a:pos x="62" y="170"/>
                </a:cxn>
                <a:cxn ang="0">
                  <a:pos x="74" y="142"/>
                </a:cxn>
                <a:cxn ang="0">
                  <a:pos x="70" y="124"/>
                </a:cxn>
                <a:cxn ang="0">
                  <a:pos x="65" y="94"/>
                </a:cxn>
                <a:cxn ang="0">
                  <a:pos x="42" y="71"/>
                </a:cxn>
                <a:cxn ang="0">
                  <a:pos x="41" y="63"/>
                </a:cxn>
                <a:cxn ang="0">
                  <a:pos x="32" y="48"/>
                </a:cxn>
                <a:cxn ang="0">
                  <a:pos x="17" y="27"/>
                </a:cxn>
                <a:cxn ang="0">
                  <a:pos x="9" y="21"/>
                </a:cxn>
                <a:cxn ang="0">
                  <a:pos x="2" y="10"/>
                </a:cxn>
                <a:cxn ang="0">
                  <a:pos x="9" y="1"/>
                </a:cxn>
                <a:cxn ang="0">
                  <a:pos x="18" y="1"/>
                </a:cxn>
                <a:cxn ang="0">
                  <a:pos x="25" y="10"/>
                </a:cxn>
                <a:cxn ang="0">
                  <a:pos x="37" y="25"/>
                </a:cxn>
                <a:cxn ang="0">
                  <a:pos x="53" y="46"/>
                </a:cxn>
                <a:cxn ang="0">
                  <a:pos x="62" y="51"/>
                </a:cxn>
                <a:cxn ang="0">
                  <a:pos x="74" y="61"/>
                </a:cxn>
                <a:cxn ang="0">
                  <a:pos x="73" y="57"/>
                </a:cxn>
                <a:cxn ang="0">
                  <a:pos x="73" y="53"/>
                </a:cxn>
                <a:cxn ang="0">
                  <a:pos x="65" y="39"/>
                </a:cxn>
                <a:cxn ang="0">
                  <a:pos x="66" y="14"/>
                </a:cxn>
                <a:cxn ang="0">
                  <a:pos x="88" y="5"/>
                </a:cxn>
                <a:cxn ang="0">
                  <a:pos x="112" y="9"/>
                </a:cxn>
                <a:cxn ang="0">
                  <a:pos x="119" y="31"/>
                </a:cxn>
                <a:cxn ang="0">
                  <a:pos x="121" y="48"/>
                </a:cxn>
                <a:cxn ang="0">
                  <a:pos x="114" y="65"/>
                </a:cxn>
              </a:cxnLst>
              <a:rect l="0" t="0" r="r" b="b"/>
              <a:pathLst>
                <a:path w="189" h="242">
                  <a:moveTo>
                    <a:pt x="112" y="67"/>
                  </a:moveTo>
                  <a:lnTo>
                    <a:pt x="113" y="67"/>
                  </a:lnTo>
                  <a:lnTo>
                    <a:pt x="116" y="66"/>
                  </a:lnTo>
                  <a:lnTo>
                    <a:pt x="119" y="66"/>
                  </a:lnTo>
                  <a:lnTo>
                    <a:pt x="122" y="66"/>
                  </a:lnTo>
                  <a:lnTo>
                    <a:pt x="123" y="64"/>
                  </a:lnTo>
                  <a:lnTo>
                    <a:pt x="126" y="61"/>
                  </a:lnTo>
                  <a:lnTo>
                    <a:pt x="129" y="57"/>
                  </a:lnTo>
                  <a:lnTo>
                    <a:pt x="132" y="57"/>
                  </a:lnTo>
                  <a:lnTo>
                    <a:pt x="134" y="54"/>
                  </a:lnTo>
                  <a:lnTo>
                    <a:pt x="137" y="50"/>
                  </a:lnTo>
                  <a:lnTo>
                    <a:pt x="142" y="45"/>
                  </a:lnTo>
                  <a:lnTo>
                    <a:pt x="148" y="39"/>
                  </a:lnTo>
                  <a:lnTo>
                    <a:pt x="153" y="33"/>
                  </a:lnTo>
                  <a:lnTo>
                    <a:pt x="159" y="28"/>
                  </a:lnTo>
                  <a:lnTo>
                    <a:pt x="163" y="23"/>
                  </a:lnTo>
                  <a:lnTo>
                    <a:pt x="167" y="20"/>
                  </a:lnTo>
                  <a:lnTo>
                    <a:pt x="168" y="18"/>
                  </a:lnTo>
                  <a:lnTo>
                    <a:pt x="167" y="15"/>
                  </a:lnTo>
                  <a:lnTo>
                    <a:pt x="167" y="10"/>
                  </a:lnTo>
                  <a:lnTo>
                    <a:pt x="168" y="7"/>
                  </a:lnTo>
                  <a:lnTo>
                    <a:pt x="169" y="5"/>
                  </a:lnTo>
                  <a:lnTo>
                    <a:pt x="170" y="3"/>
                  </a:lnTo>
                  <a:lnTo>
                    <a:pt x="172" y="2"/>
                  </a:lnTo>
                  <a:lnTo>
                    <a:pt x="175" y="1"/>
                  </a:lnTo>
                  <a:lnTo>
                    <a:pt x="177" y="1"/>
                  </a:lnTo>
                  <a:lnTo>
                    <a:pt x="180" y="1"/>
                  </a:lnTo>
                  <a:lnTo>
                    <a:pt x="182" y="2"/>
                  </a:lnTo>
                  <a:lnTo>
                    <a:pt x="184" y="3"/>
                  </a:lnTo>
                  <a:lnTo>
                    <a:pt x="186" y="7"/>
                  </a:lnTo>
                  <a:lnTo>
                    <a:pt x="188" y="9"/>
                  </a:lnTo>
                  <a:lnTo>
                    <a:pt x="189" y="12"/>
                  </a:lnTo>
                  <a:lnTo>
                    <a:pt x="189" y="15"/>
                  </a:lnTo>
                  <a:lnTo>
                    <a:pt x="187" y="19"/>
                  </a:lnTo>
                  <a:lnTo>
                    <a:pt x="185" y="22"/>
                  </a:lnTo>
                  <a:lnTo>
                    <a:pt x="182" y="24"/>
                  </a:lnTo>
                  <a:lnTo>
                    <a:pt x="178" y="27"/>
                  </a:lnTo>
                  <a:lnTo>
                    <a:pt x="176" y="31"/>
                  </a:lnTo>
                  <a:lnTo>
                    <a:pt x="173" y="36"/>
                  </a:lnTo>
                  <a:lnTo>
                    <a:pt x="169" y="42"/>
                  </a:lnTo>
                  <a:lnTo>
                    <a:pt x="164" y="48"/>
                  </a:lnTo>
                  <a:lnTo>
                    <a:pt x="159" y="55"/>
                  </a:lnTo>
                  <a:lnTo>
                    <a:pt x="154" y="61"/>
                  </a:lnTo>
                  <a:lnTo>
                    <a:pt x="150" y="66"/>
                  </a:lnTo>
                  <a:lnTo>
                    <a:pt x="146" y="70"/>
                  </a:lnTo>
                  <a:lnTo>
                    <a:pt x="147" y="72"/>
                  </a:lnTo>
                  <a:lnTo>
                    <a:pt x="147" y="75"/>
                  </a:lnTo>
                  <a:lnTo>
                    <a:pt x="145" y="78"/>
                  </a:lnTo>
                  <a:lnTo>
                    <a:pt x="142" y="81"/>
                  </a:lnTo>
                  <a:lnTo>
                    <a:pt x="139" y="84"/>
                  </a:lnTo>
                  <a:lnTo>
                    <a:pt x="135" y="87"/>
                  </a:lnTo>
                  <a:lnTo>
                    <a:pt x="134" y="90"/>
                  </a:lnTo>
                  <a:lnTo>
                    <a:pt x="133" y="93"/>
                  </a:lnTo>
                  <a:lnTo>
                    <a:pt x="134" y="102"/>
                  </a:lnTo>
                  <a:lnTo>
                    <a:pt x="137" y="115"/>
                  </a:lnTo>
                  <a:lnTo>
                    <a:pt x="139" y="128"/>
                  </a:lnTo>
                  <a:lnTo>
                    <a:pt x="138" y="134"/>
                  </a:lnTo>
                  <a:lnTo>
                    <a:pt x="140" y="138"/>
                  </a:lnTo>
                  <a:lnTo>
                    <a:pt x="143" y="143"/>
                  </a:lnTo>
                  <a:lnTo>
                    <a:pt x="147" y="150"/>
                  </a:lnTo>
                  <a:lnTo>
                    <a:pt x="150" y="156"/>
                  </a:lnTo>
                  <a:lnTo>
                    <a:pt x="153" y="162"/>
                  </a:lnTo>
                  <a:lnTo>
                    <a:pt x="155" y="168"/>
                  </a:lnTo>
                  <a:lnTo>
                    <a:pt x="156" y="173"/>
                  </a:lnTo>
                  <a:lnTo>
                    <a:pt x="155" y="175"/>
                  </a:lnTo>
                  <a:lnTo>
                    <a:pt x="153" y="177"/>
                  </a:lnTo>
                  <a:lnTo>
                    <a:pt x="151" y="180"/>
                  </a:lnTo>
                  <a:lnTo>
                    <a:pt x="149" y="182"/>
                  </a:lnTo>
                  <a:lnTo>
                    <a:pt x="147" y="186"/>
                  </a:lnTo>
                  <a:lnTo>
                    <a:pt x="145" y="189"/>
                  </a:lnTo>
                  <a:lnTo>
                    <a:pt x="142" y="193"/>
                  </a:lnTo>
                  <a:lnTo>
                    <a:pt x="140" y="197"/>
                  </a:lnTo>
                  <a:lnTo>
                    <a:pt x="138" y="199"/>
                  </a:lnTo>
                  <a:lnTo>
                    <a:pt x="141" y="204"/>
                  </a:lnTo>
                  <a:lnTo>
                    <a:pt x="143" y="211"/>
                  </a:lnTo>
                  <a:lnTo>
                    <a:pt x="143" y="218"/>
                  </a:lnTo>
                  <a:lnTo>
                    <a:pt x="139" y="222"/>
                  </a:lnTo>
                  <a:lnTo>
                    <a:pt x="136" y="222"/>
                  </a:lnTo>
                  <a:lnTo>
                    <a:pt x="133" y="221"/>
                  </a:lnTo>
                  <a:lnTo>
                    <a:pt x="130" y="220"/>
                  </a:lnTo>
                  <a:lnTo>
                    <a:pt x="128" y="217"/>
                  </a:lnTo>
                  <a:lnTo>
                    <a:pt x="125" y="214"/>
                  </a:lnTo>
                  <a:lnTo>
                    <a:pt x="122" y="210"/>
                  </a:lnTo>
                  <a:lnTo>
                    <a:pt x="119" y="206"/>
                  </a:lnTo>
                  <a:lnTo>
                    <a:pt x="116" y="201"/>
                  </a:lnTo>
                  <a:lnTo>
                    <a:pt x="112" y="193"/>
                  </a:lnTo>
                  <a:lnTo>
                    <a:pt x="113" y="187"/>
                  </a:lnTo>
                  <a:lnTo>
                    <a:pt x="116" y="183"/>
                  </a:lnTo>
                  <a:lnTo>
                    <a:pt x="119" y="181"/>
                  </a:lnTo>
                  <a:lnTo>
                    <a:pt x="122" y="179"/>
                  </a:lnTo>
                  <a:lnTo>
                    <a:pt x="124" y="177"/>
                  </a:lnTo>
                  <a:lnTo>
                    <a:pt x="126" y="173"/>
                  </a:lnTo>
                  <a:lnTo>
                    <a:pt x="129" y="169"/>
                  </a:lnTo>
                  <a:lnTo>
                    <a:pt x="126" y="166"/>
                  </a:lnTo>
                  <a:lnTo>
                    <a:pt x="124" y="164"/>
                  </a:lnTo>
                  <a:lnTo>
                    <a:pt x="121" y="161"/>
                  </a:lnTo>
                  <a:lnTo>
                    <a:pt x="118" y="160"/>
                  </a:lnTo>
                  <a:lnTo>
                    <a:pt x="115" y="159"/>
                  </a:lnTo>
                  <a:lnTo>
                    <a:pt x="112" y="158"/>
                  </a:lnTo>
                  <a:lnTo>
                    <a:pt x="110" y="158"/>
                  </a:lnTo>
                  <a:lnTo>
                    <a:pt x="108" y="159"/>
                  </a:lnTo>
                  <a:lnTo>
                    <a:pt x="105" y="161"/>
                  </a:lnTo>
                  <a:lnTo>
                    <a:pt x="103" y="163"/>
                  </a:lnTo>
                  <a:lnTo>
                    <a:pt x="101" y="166"/>
                  </a:lnTo>
                  <a:lnTo>
                    <a:pt x="99" y="169"/>
                  </a:lnTo>
                  <a:lnTo>
                    <a:pt x="96" y="172"/>
                  </a:lnTo>
                  <a:lnTo>
                    <a:pt x="93" y="175"/>
                  </a:lnTo>
                  <a:lnTo>
                    <a:pt x="91" y="178"/>
                  </a:lnTo>
                  <a:lnTo>
                    <a:pt x="89" y="180"/>
                  </a:lnTo>
                  <a:lnTo>
                    <a:pt x="96" y="188"/>
                  </a:lnTo>
                  <a:lnTo>
                    <a:pt x="100" y="195"/>
                  </a:lnTo>
                  <a:lnTo>
                    <a:pt x="101" y="201"/>
                  </a:lnTo>
                  <a:lnTo>
                    <a:pt x="100" y="204"/>
                  </a:lnTo>
                  <a:lnTo>
                    <a:pt x="104" y="206"/>
                  </a:lnTo>
                  <a:lnTo>
                    <a:pt x="107" y="208"/>
                  </a:lnTo>
                  <a:lnTo>
                    <a:pt x="108" y="210"/>
                  </a:lnTo>
                  <a:lnTo>
                    <a:pt x="108" y="213"/>
                  </a:lnTo>
                  <a:lnTo>
                    <a:pt x="107" y="216"/>
                  </a:lnTo>
                  <a:lnTo>
                    <a:pt x="105" y="219"/>
                  </a:lnTo>
                  <a:lnTo>
                    <a:pt x="104" y="223"/>
                  </a:lnTo>
                  <a:lnTo>
                    <a:pt x="102" y="226"/>
                  </a:lnTo>
                  <a:lnTo>
                    <a:pt x="100" y="229"/>
                  </a:lnTo>
                  <a:lnTo>
                    <a:pt x="98" y="233"/>
                  </a:lnTo>
                  <a:lnTo>
                    <a:pt x="95" y="236"/>
                  </a:lnTo>
                  <a:lnTo>
                    <a:pt x="93" y="238"/>
                  </a:lnTo>
                  <a:lnTo>
                    <a:pt x="90" y="241"/>
                  </a:lnTo>
                  <a:lnTo>
                    <a:pt x="87" y="242"/>
                  </a:lnTo>
                  <a:lnTo>
                    <a:pt x="84" y="242"/>
                  </a:lnTo>
                  <a:lnTo>
                    <a:pt x="81" y="241"/>
                  </a:lnTo>
                  <a:lnTo>
                    <a:pt x="78" y="237"/>
                  </a:lnTo>
                  <a:lnTo>
                    <a:pt x="80" y="230"/>
                  </a:lnTo>
                  <a:lnTo>
                    <a:pt x="83" y="222"/>
                  </a:lnTo>
                  <a:lnTo>
                    <a:pt x="85" y="217"/>
                  </a:lnTo>
                  <a:lnTo>
                    <a:pt x="85" y="217"/>
                  </a:lnTo>
                  <a:lnTo>
                    <a:pt x="85" y="217"/>
                  </a:lnTo>
                  <a:lnTo>
                    <a:pt x="83" y="217"/>
                  </a:lnTo>
                  <a:lnTo>
                    <a:pt x="81" y="217"/>
                  </a:lnTo>
                  <a:lnTo>
                    <a:pt x="81" y="216"/>
                  </a:lnTo>
                  <a:lnTo>
                    <a:pt x="79" y="212"/>
                  </a:lnTo>
                  <a:lnTo>
                    <a:pt x="77" y="208"/>
                  </a:lnTo>
                  <a:lnTo>
                    <a:pt x="74" y="203"/>
                  </a:lnTo>
                  <a:lnTo>
                    <a:pt x="71" y="197"/>
                  </a:lnTo>
                  <a:lnTo>
                    <a:pt x="68" y="192"/>
                  </a:lnTo>
                  <a:lnTo>
                    <a:pt x="65" y="188"/>
                  </a:lnTo>
                  <a:lnTo>
                    <a:pt x="62" y="185"/>
                  </a:lnTo>
                  <a:lnTo>
                    <a:pt x="60" y="181"/>
                  </a:lnTo>
                  <a:lnTo>
                    <a:pt x="60" y="176"/>
                  </a:lnTo>
                  <a:lnTo>
                    <a:pt x="62" y="170"/>
                  </a:lnTo>
                  <a:lnTo>
                    <a:pt x="64" y="162"/>
                  </a:lnTo>
                  <a:lnTo>
                    <a:pt x="67" y="155"/>
                  </a:lnTo>
                  <a:lnTo>
                    <a:pt x="71" y="148"/>
                  </a:lnTo>
                  <a:lnTo>
                    <a:pt x="74" y="142"/>
                  </a:lnTo>
                  <a:lnTo>
                    <a:pt x="76" y="136"/>
                  </a:lnTo>
                  <a:lnTo>
                    <a:pt x="73" y="134"/>
                  </a:lnTo>
                  <a:lnTo>
                    <a:pt x="72" y="131"/>
                  </a:lnTo>
                  <a:lnTo>
                    <a:pt x="70" y="124"/>
                  </a:lnTo>
                  <a:lnTo>
                    <a:pt x="69" y="117"/>
                  </a:lnTo>
                  <a:lnTo>
                    <a:pt x="68" y="110"/>
                  </a:lnTo>
                  <a:lnTo>
                    <a:pt x="67" y="102"/>
                  </a:lnTo>
                  <a:lnTo>
                    <a:pt x="65" y="94"/>
                  </a:lnTo>
                  <a:lnTo>
                    <a:pt x="62" y="86"/>
                  </a:lnTo>
                  <a:lnTo>
                    <a:pt x="52" y="80"/>
                  </a:lnTo>
                  <a:lnTo>
                    <a:pt x="46" y="75"/>
                  </a:lnTo>
                  <a:lnTo>
                    <a:pt x="42" y="71"/>
                  </a:lnTo>
                  <a:lnTo>
                    <a:pt x="40" y="69"/>
                  </a:lnTo>
                  <a:lnTo>
                    <a:pt x="40" y="66"/>
                  </a:lnTo>
                  <a:lnTo>
                    <a:pt x="40" y="65"/>
                  </a:lnTo>
                  <a:lnTo>
                    <a:pt x="41" y="63"/>
                  </a:lnTo>
                  <a:lnTo>
                    <a:pt x="42" y="61"/>
                  </a:lnTo>
                  <a:lnTo>
                    <a:pt x="39" y="57"/>
                  </a:lnTo>
                  <a:lnTo>
                    <a:pt x="36" y="53"/>
                  </a:lnTo>
                  <a:lnTo>
                    <a:pt x="32" y="48"/>
                  </a:lnTo>
                  <a:lnTo>
                    <a:pt x="28" y="42"/>
                  </a:lnTo>
                  <a:lnTo>
                    <a:pt x="23" y="37"/>
                  </a:lnTo>
                  <a:lnTo>
                    <a:pt x="20" y="32"/>
                  </a:lnTo>
                  <a:lnTo>
                    <a:pt x="17" y="27"/>
                  </a:lnTo>
                  <a:lnTo>
                    <a:pt x="15" y="24"/>
                  </a:lnTo>
                  <a:lnTo>
                    <a:pt x="14" y="22"/>
                  </a:lnTo>
                  <a:lnTo>
                    <a:pt x="12" y="21"/>
                  </a:lnTo>
                  <a:lnTo>
                    <a:pt x="9" y="21"/>
                  </a:lnTo>
                  <a:lnTo>
                    <a:pt x="6" y="20"/>
                  </a:lnTo>
                  <a:lnTo>
                    <a:pt x="2" y="17"/>
                  </a:lnTo>
                  <a:lnTo>
                    <a:pt x="0" y="14"/>
                  </a:lnTo>
                  <a:lnTo>
                    <a:pt x="2" y="10"/>
                  </a:lnTo>
                  <a:lnTo>
                    <a:pt x="4" y="6"/>
                  </a:lnTo>
                  <a:lnTo>
                    <a:pt x="5" y="4"/>
                  </a:lnTo>
                  <a:lnTo>
                    <a:pt x="7" y="2"/>
                  </a:lnTo>
                  <a:lnTo>
                    <a:pt x="9" y="1"/>
                  </a:lnTo>
                  <a:lnTo>
                    <a:pt x="12" y="0"/>
                  </a:lnTo>
                  <a:lnTo>
                    <a:pt x="13" y="0"/>
                  </a:lnTo>
                  <a:lnTo>
                    <a:pt x="16" y="0"/>
                  </a:lnTo>
                  <a:lnTo>
                    <a:pt x="18" y="1"/>
                  </a:lnTo>
                  <a:lnTo>
                    <a:pt x="19" y="2"/>
                  </a:lnTo>
                  <a:lnTo>
                    <a:pt x="21" y="4"/>
                  </a:lnTo>
                  <a:lnTo>
                    <a:pt x="24" y="7"/>
                  </a:lnTo>
                  <a:lnTo>
                    <a:pt x="25" y="10"/>
                  </a:lnTo>
                  <a:lnTo>
                    <a:pt x="25" y="14"/>
                  </a:lnTo>
                  <a:lnTo>
                    <a:pt x="29" y="17"/>
                  </a:lnTo>
                  <a:lnTo>
                    <a:pt x="32" y="20"/>
                  </a:lnTo>
                  <a:lnTo>
                    <a:pt x="37" y="25"/>
                  </a:lnTo>
                  <a:lnTo>
                    <a:pt x="41" y="30"/>
                  </a:lnTo>
                  <a:lnTo>
                    <a:pt x="46" y="36"/>
                  </a:lnTo>
                  <a:lnTo>
                    <a:pt x="49" y="41"/>
                  </a:lnTo>
                  <a:lnTo>
                    <a:pt x="53" y="46"/>
                  </a:lnTo>
                  <a:lnTo>
                    <a:pt x="55" y="49"/>
                  </a:lnTo>
                  <a:lnTo>
                    <a:pt x="57" y="48"/>
                  </a:lnTo>
                  <a:lnTo>
                    <a:pt x="59" y="49"/>
                  </a:lnTo>
                  <a:lnTo>
                    <a:pt x="62" y="51"/>
                  </a:lnTo>
                  <a:lnTo>
                    <a:pt x="65" y="53"/>
                  </a:lnTo>
                  <a:lnTo>
                    <a:pt x="69" y="56"/>
                  </a:lnTo>
                  <a:lnTo>
                    <a:pt x="72" y="58"/>
                  </a:lnTo>
                  <a:lnTo>
                    <a:pt x="74" y="61"/>
                  </a:lnTo>
                  <a:lnTo>
                    <a:pt x="77" y="64"/>
                  </a:lnTo>
                  <a:lnTo>
                    <a:pt x="76" y="63"/>
                  </a:lnTo>
                  <a:lnTo>
                    <a:pt x="75" y="60"/>
                  </a:lnTo>
                  <a:lnTo>
                    <a:pt x="73" y="57"/>
                  </a:lnTo>
                  <a:lnTo>
                    <a:pt x="73" y="53"/>
                  </a:lnTo>
                  <a:lnTo>
                    <a:pt x="73" y="51"/>
                  </a:lnTo>
                  <a:lnTo>
                    <a:pt x="73" y="52"/>
                  </a:lnTo>
                  <a:lnTo>
                    <a:pt x="73" y="53"/>
                  </a:lnTo>
                  <a:lnTo>
                    <a:pt x="70" y="52"/>
                  </a:lnTo>
                  <a:lnTo>
                    <a:pt x="67" y="48"/>
                  </a:lnTo>
                  <a:lnTo>
                    <a:pt x="65" y="43"/>
                  </a:lnTo>
                  <a:lnTo>
                    <a:pt x="65" y="39"/>
                  </a:lnTo>
                  <a:lnTo>
                    <a:pt x="66" y="38"/>
                  </a:lnTo>
                  <a:lnTo>
                    <a:pt x="64" y="28"/>
                  </a:lnTo>
                  <a:lnTo>
                    <a:pt x="64" y="20"/>
                  </a:lnTo>
                  <a:lnTo>
                    <a:pt x="66" y="14"/>
                  </a:lnTo>
                  <a:lnTo>
                    <a:pt x="71" y="10"/>
                  </a:lnTo>
                  <a:lnTo>
                    <a:pt x="76" y="7"/>
                  </a:lnTo>
                  <a:lnTo>
                    <a:pt x="82" y="5"/>
                  </a:lnTo>
                  <a:lnTo>
                    <a:pt x="88" y="5"/>
                  </a:lnTo>
                  <a:lnTo>
                    <a:pt x="93" y="6"/>
                  </a:lnTo>
                  <a:lnTo>
                    <a:pt x="101" y="4"/>
                  </a:lnTo>
                  <a:lnTo>
                    <a:pt x="107" y="5"/>
                  </a:lnTo>
                  <a:lnTo>
                    <a:pt x="112" y="9"/>
                  </a:lnTo>
                  <a:lnTo>
                    <a:pt x="115" y="14"/>
                  </a:lnTo>
                  <a:lnTo>
                    <a:pt x="117" y="20"/>
                  </a:lnTo>
                  <a:lnTo>
                    <a:pt x="119" y="26"/>
                  </a:lnTo>
                  <a:lnTo>
                    <a:pt x="119" y="31"/>
                  </a:lnTo>
                  <a:lnTo>
                    <a:pt x="119" y="34"/>
                  </a:lnTo>
                  <a:lnTo>
                    <a:pt x="121" y="37"/>
                  </a:lnTo>
                  <a:lnTo>
                    <a:pt x="122" y="42"/>
                  </a:lnTo>
                  <a:lnTo>
                    <a:pt x="121" y="48"/>
                  </a:lnTo>
                  <a:lnTo>
                    <a:pt x="119" y="50"/>
                  </a:lnTo>
                  <a:lnTo>
                    <a:pt x="118" y="55"/>
                  </a:lnTo>
                  <a:lnTo>
                    <a:pt x="116" y="60"/>
                  </a:lnTo>
                  <a:lnTo>
                    <a:pt x="114" y="65"/>
                  </a:lnTo>
                  <a:lnTo>
                    <a:pt x="112" y="67"/>
                  </a:lnTo>
                  <a:close/>
                </a:path>
              </a:pathLst>
            </a:custGeom>
            <a:solidFill>
              <a:srgbClr val="000000"/>
            </a:solidFill>
            <a:ln w="9525">
              <a:noFill/>
              <a:round/>
              <a:headEnd/>
              <a:tailEnd/>
            </a:ln>
          </p:spPr>
          <p:txBody>
            <a:bodyPr/>
            <a:lstStyle/>
            <a:p>
              <a:endParaRPr lang="en-US"/>
            </a:p>
          </p:txBody>
        </p:sp>
        <p:sp>
          <p:nvSpPr>
            <p:cNvPr id="551950" name="Freeform 2062"/>
            <p:cNvSpPr>
              <a:spLocks/>
            </p:cNvSpPr>
            <p:nvPr/>
          </p:nvSpPr>
          <p:spPr bwMode="auto">
            <a:xfrm>
              <a:off x="4334" y="2268"/>
              <a:ext cx="304" cy="445"/>
            </a:xfrm>
            <a:custGeom>
              <a:avLst/>
              <a:gdLst/>
              <a:ahLst/>
              <a:cxnLst>
                <a:cxn ang="0">
                  <a:pos x="176" y="12"/>
                </a:cxn>
                <a:cxn ang="0">
                  <a:pos x="142" y="1"/>
                </a:cxn>
                <a:cxn ang="0">
                  <a:pos x="119" y="22"/>
                </a:cxn>
                <a:cxn ang="0">
                  <a:pos x="115" y="53"/>
                </a:cxn>
                <a:cxn ang="0">
                  <a:pos x="125" y="70"/>
                </a:cxn>
                <a:cxn ang="0">
                  <a:pos x="116" y="81"/>
                </a:cxn>
                <a:cxn ang="0">
                  <a:pos x="96" y="86"/>
                </a:cxn>
                <a:cxn ang="0">
                  <a:pos x="76" y="109"/>
                </a:cxn>
                <a:cxn ang="0">
                  <a:pos x="55" y="142"/>
                </a:cxn>
                <a:cxn ang="0">
                  <a:pos x="31" y="173"/>
                </a:cxn>
                <a:cxn ang="0">
                  <a:pos x="21" y="197"/>
                </a:cxn>
                <a:cxn ang="0">
                  <a:pos x="6" y="205"/>
                </a:cxn>
                <a:cxn ang="0">
                  <a:pos x="4" y="226"/>
                </a:cxn>
                <a:cxn ang="0">
                  <a:pos x="20" y="231"/>
                </a:cxn>
                <a:cxn ang="0">
                  <a:pos x="26" y="234"/>
                </a:cxn>
                <a:cxn ang="0">
                  <a:pos x="34" y="219"/>
                </a:cxn>
                <a:cxn ang="0">
                  <a:pos x="50" y="205"/>
                </a:cxn>
                <a:cxn ang="0">
                  <a:pos x="68" y="183"/>
                </a:cxn>
                <a:cxn ang="0">
                  <a:pos x="84" y="160"/>
                </a:cxn>
                <a:cxn ang="0">
                  <a:pos x="82" y="216"/>
                </a:cxn>
                <a:cxn ang="0">
                  <a:pos x="90" y="276"/>
                </a:cxn>
                <a:cxn ang="0">
                  <a:pos x="90" y="413"/>
                </a:cxn>
                <a:cxn ang="0">
                  <a:pos x="91" y="418"/>
                </a:cxn>
                <a:cxn ang="0">
                  <a:pos x="78" y="425"/>
                </a:cxn>
                <a:cxn ang="0">
                  <a:pos x="74" y="441"/>
                </a:cxn>
                <a:cxn ang="0">
                  <a:pos x="98" y="441"/>
                </a:cxn>
                <a:cxn ang="0">
                  <a:pos x="112" y="436"/>
                </a:cxn>
                <a:cxn ang="0">
                  <a:pos x="126" y="433"/>
                </a:cxn>
                <a:cxn ang="0">
                  <a:pos x="133" y="413"/>
                </a:cxn>
                <a:cxn ang="0">
                  <a:pos x="135" y="388"/>
                </a:cxn>
                <a:cxn ang="0">
                  <a:pos x="138" y="306"/>
                </a:cxn>
                <a:cxn ang="0">
                  <a:pos x="151" y="300"/>
                </a:cxn>
                <a:cxn ang="0">
                  <a:pos x="161" y="336"/>
                </a:cxn>
                <a:cxn ang="0">
                  <a:pos x="158" y="413"/>
                </a:cxn>
                <a:cxn ang="0">
                  <a:pos x="160" y="423"/>
                </a:cxn>
                <a:cxn ang="0">
                  <a:pos x="175" y="444"/>
                </a:cxn>
                <a:cxn ang="0">
                  <a:pos x="203" y="437"/>
                </a:cxn>
                <a:cxn ang="0">
                  <a:pos x="200" y="422"/>
                </a:cxn>
                <a:cxn ang="0">
                  <a:pos x="202" y="416"/>
                </a:cxn>
                <a:cxn ang="0">
                  <a:pos x="204" y="348"/>
                </a:cxn>
                <a:cxn ang="0">
                  <a:pos x="201" y="268"/>
                </a:cxn>
                <a:cxn ang="0">
                  <a:pos x="203" y="215"/>
                </a:cxn>
                <a:cxn ang="0">
                  <a:pos x="210" y="154"/>
                </a:cxn>
                <a:cxn ang="0">
                  <a:pos x="235" y="178"/>
                </a:cxn>
                <a:cxn ang="0">
                  <a:pos x="254" y="202"/>
                </a:cxn>
                <a:cxn ang="0">
                  <a:pos x="271" y="223"/>
                </a:cxn>
                <a:cxn ang="0">
                  <a:pos x="284" y="232"/>
                </a:cxn>
                <a:cxn ang="0">
                  <a:pos x="295" y="232"/>
                </a:cxn>
                <a:cxn ang="0">
                  <a:pos x="304" y="215"/>
                </a:cxn>
                <a:cxn ang="0">
                  <a:pos x="293" y="203"/>
                </a:cxn>
                <a:cxn ang="0">
                  <a:pos x="279" y="188"/>
                </a:cxn>
                <a:cxn ang="0">
                  <a:pos x="256" y="151"/>
                </a:cxn>
                <a:cxn ang="0">
                  <a:pos x="235" y="122"/>
                </a:cxn>
                <a:cxn ang="0">
                  <a:pos x="213" y="94"/>
                </a:cxn>
                <a:cxn ang="0">
                  <a:pos x="188" y="85"/>
                </a:cxn>
                <a:cxn ang="0">
                  <a:pos x="180" y="76"/>
                </a:cxn>
                <a:cxn ang="0">
                  <a:pos x="179" y="61"/>
                </a:cxn>
              </a:cxnLst>
              <a:rect l="0" t="0" r="r" b="b"/>
              <a:pathLst>
                <a:path w="304" h="445">
                  <a:moveTo>
                    <a:pt x="180" y="37"/>
                  </a:moveTo>
                  <a:lnTo>
                    <a:pt x="180" y="31"/>
                  </a:lnTo>
                  <a:lnTo>
                    <a:pt x="180" y="24"/>
                  </a:lnTo>
                  <a:lnTo>
                    <a:pt x="178" y="18"/>
                  </a:lnTo>
                  <a:lnTo>
                    <a:pt x="176" y="12"/>
                  </a:lnTo>
                  <a:lnTo>
                    <a:pt x="173" y="7"/>
                  </a:lnTo>
                  <a:lnTo>
                    <a:pt x="168" y="4"/>
                  </a:lnTo>
                  <a:lnTo>
                    <a:pt x="161" y="1"/>
                  </a:lnTo>
                  <a:lnTo>
                    <a:pt x="152" y="0"/>
                  </a:lnTo>
                  <a:lnTo>
                    <a:pt x="142" y="1"/>
                  </a:lnTo>
                  <a:lnTo>
                    <a:pt x="135" y="3"/>
                  </a:lnTo>
                  <a:lnTo>
                    <a:pt x="129" y="7"/>
                  </a:lnTo>
                  <a:lnTo>
                    <a:pt x="124" y="11"/>
                  </a:lnTo>
                  <a:lnTo>
                    <a:pt x="121" y="16"/>
                  </a:lnTo>
                  <a:lnTo>
                    <a:pt x="119" y="22"/>
                  </a:lnTo>
                  <a:lnTo>
                    <a:pt x="118" y="27"/>
                  </a:lnTo>
                  <a:lnTo>
                    <a:pt x="118" y="33"/>
                  </a:lnTo>
                  <a:lnTo>
                    <a:pt x="114" y="35"/>
                  </a:lnTo>
                  <a:lnTo>
                    <a:pt x="114" y="44"/>
                  </a:lnTo>
                  <a:lnTo>
                    <a:pt x="115" y="53"/>
                  </a:lnTo>
                  <a:lnTo>
                    <a:pt x="118" y="57"/>
                  </a:lnTo>
                  <a:lnTo>
                    <a:pt x="120" y="61"/>
                  </a:lnTo>
                  <a:lnTo>
                    <a:pt x="122" y="64"/>
                  </a:lnTo>
                  <a:lnTo>
                    <a:pt x="123" y="67"/>
                  </a:lnTo>
                  <a:lnTo>
                    <a:pt x="125" y="70"/>
                  </a:lnTo>
                  <a:lnTo>
                    <a:pt x="122" y="71"/>
                  </a:lnTo>
                  <a:lnTo>
                    <a:pt x="118" y="72"/>
                  </a:lnTo>
                  <a:lnTo>
                    <a:pt x="117" y="74"/>
                  </a:lnTo>
                  <a:lnTo>
                    <a:pt x="119" y="81"/>
                  </a:lnTo>
                  <a:lnTo>
                    <a:pt x="116" y="81"/>
                  </a:lnTo>
                  <a:lnTo>
                    <a:pt x="112" y="82"/>
                  </a:lnTo>
                  <a:lnTo>
                    <a:pt x="108" y="82"/>
                  </a:lnTo>
                  <a:lnTo>
                    <a:pt x="104" y="83"/>
                  </a:lnTo>
                  <a:lnTo>
                    <a:pt x="99" y="84"/>
                  </a:lnTo>
                  <a:lnTo>
                    <a:pt x="96" y="86"/>
                  </a:lnTo>
                  <a:lnTo>
                    <a:pt x="92" y="88"/>
                  </a:lnTo>
                  <a:lnTo>
                    <a:pt x="90" y="91"/>
                  </a:lnTo>
                  <a:lnTo>
                    <a:pt x="87" y="95"/>
                  </a:lnTo>
                  <a:lnTo>
                    <a:pt x="82" y="102"/>
                  </a:lnTo>
                  <a:lnTo>
                    <a:pt x="76" y="109"/>
                  </a:lnTo>
                  <a:lnTo>
                    <a:pt x="70" y="117"/>
                  </a:lnTo>
                  <a:lnTo>
                    <a:pt x="64" y="125"/>
                  </a:lnTo>
                  <a:lnTo>
                    <a:pt x="59" y="132"/>
                  </a:lnTo>
                  <a:lnTo>
                    <a:pt x="56" y="139"/>
                  </a:lnTo>
                  <a:lnTo>
                    <a:pt x="55" y="142"/>
                  </a:lnTo>
                  <a:lnTo>
                    <a:pt x="52" y="146"/>
                  </a:lnTo>
                  <a:lnTo>
                    <a:pt x="47" y="151"/>
                  </a:lnTo>
                  <a:lnTo>
                    <a:pt x="42" y="158"/>
                  </a:lnTo>
                  <a:lnTo>
                    <a:pt x="37" y="165"/>
                  </a:lnTo>
                  <a:lnTo>
                    <a:pt x="31" y="173"/>
                  </a:lnTo>
                  <a:lnTo>
                    <a:pt x="27" y="180"/>
                  </a:lnTo>
                  <a:lnTo>
                    <a:pt x="23" y="186"/>
                  </a:lnTo>
                  <a:lnTo>
                    <a:pt x="21" y="191"/>
                  </a:lnTo>
                  <a:lnTo>
                    <a:pt x="21" y="194"/>
                  </a:lnTo>
                  <a:lnTo>
                    <a:pt x="21" y="197"/>
                  </a:lnTo>
                  <a:lnTo>
                    <a:pt x="19" y="199"/>
                  </a:lnTo>
                  <a:lnTo>
                    <a:pt x="15" y="200"/>
                  </a:lnTo>
                  <a:lnTo>
                    <a:pt x="12" y="201"/>
                  </a:lnTo>
                  <a:lnTo>
                    <a:pt x="10" y="203"/>
                  </a:lnTo>
                  <a:lnTo>
                    <a:pt x="6" y="205"/>
                  </a:lnTo>
                  <a:lnTo>
                    <a:pt x="3" y="209"/>
                  </a:lnTo>
                  <a:lnTo>
                    <a:pt x="1" y="213"/>
                  </a:lnTo>
                  <a:lnTo>
                    <a:pt x="0" y="217"/>
                  </a:lnTo>
                  <a:lnTo>
                    <a:pt x="1" y="222"/>
                  </a:lnTo>
                  <a:lnTo>
                    <a:pt x="4" y="226"/>
                  </a:lnTo>
                  <a:lnTo>
                    <a:pt x="9" y="230"/>
                  </a:lnTo>
                  <a:lnTo>
                    <a:pt x="12" y="232"/>
                  </a:lnTo>
                  <a:lnTo>
                    <a:pt x="15" y="233"/>
                  </a:lnTo>
                  <a:lnTo>
                    <a:pt x="18" y="232"/>
                  </a:lnTo>
                  <a:lnTo>
                    <a:pt x="20" y="231"/>
                  </a:lnTo>
                  <a:lnTo>
                    <a:pt x="21" y="231"/>
                  </a:lnTo>
                  <a:lnTo>
                    <a:pt x="22" y="230"/>
                  </a:lnTo>
                  <a:lnTo>
                    <a:pt x="22" y="231"/>
                  </a:lnTo>
                  <a:lnTo>
                    <a:pt x="24" y="234"/>
                  </a:lnTo>
                  <a:lnTo>
                    <a:pt x="26" y="234"/>
                  </a:lnTo>
                  <a:lnTo>
                    <a:pt x="28" y="233"/>
                  </a:lnTo>
                  <a:lnTo>
                    <a:pt x="30" y="230"/>
                  </a:lnTo>
                  <a:lnTo>
                    <a:pt x="32" y="226"/>
                  </a:lnTo>
                  <a:lnTo>
                    <a:pt x="33" y="222"/>
                  </a:lnTo>
                  <a:lnTo>
                    <a:pt x="34" y="219"/>
                  </a:lnTo>
                  <a:lnTo>
                    <a:pt x="35" y="216"/>
                  </a:lnTo>
                  <a:lnTo>
                    <a:pt x="37" y="216"/>
                  </a:lnTo>
                  <a:lnTo>
                    <a:pt x="40" y="214"/>
                  </a:lnTo>
                  <a:lnTo>
                    <a:pt x="45" y="209"/>
                  </a:lnTo>
                  <a:lnTo>
                    <a:pt x="50" y="205"/>
                  </a:lnTo>
                  <a:lnTo>
                    <a:pt x="55" y="199"/>
                  </a:lnTo>
                  <a:lnTo>
                    <a:pt x="60" y="194"/>
                  </a:lnTo>
                  <a:lnTo>
                    <a:pt x="64" y="189"/>
                  </a:lnTo>
                  <a:lnTo>
                    <a:pt x="66" y="186"/>
                  </a:lnTo>
                  <a:lnTo>
                    <a:pt x="68" y="183"/>
                  </a:lnTo>
                  <a:lnTo>
                    <a:pt x="71" y="180"/>
                  </a:lnTo>
                  <a:lnTo>
                    <a:pt x="73" y="176"/>
                  </a:lnTo>
                  <a:lnTo>
                    <a:pt x="77" y="171"/>
                  </a:lnTo>
                  <a:lnTo>
                    <a:pt x="81" y="166"/>
                  </a:lnTo>
                  <a:lnTo>
                    <a:pt x="84" y="160"/>
                  </a:lnTo>
                  <a:lnTo>
                    <a:pt x="87" y="155"/>
                  </a:lnTo>
                  <a:lnTo>
                    <a:pt x="89" y="150"/>
                  </a:lnTo>
                  <a:lnTo>
                    <a:pt x="87" y="167"/>
                  </a:lnTo>
                  <a:lnTo>
                    <a:pt x="83" y="191"/>
                  </a:lnTo>
                  <a:lnTo>
                    <a:pt x="82" y="216"/>
                  </a:lnTo>
                  <a:lnTo>
                    <a:pt x="86" y="230"/>
                  </a:lnTo>
                  <a:lnTo>
                    <a:pt x="85" y="241"/>
                  </a:lnTo>
                  <a:lnTo>
                    <a:pt x="86" y="254"/>
                  </a:lnTo>
                  <a:lnTo>
                    <a:pt x="87" y="268"/>
                  </a:lnTo>
                  <a:lnTo>
                    <a:pt x="90" y="276"/>
                  </a:lnTo>
                  <a:lnTo>
                    <a:pt x="88" y="301"/>
                  </a:lnTo>
                  <a:lnTo>
                    <a:pt x="87" y="344"/>
                  </a:lnTo>
                  <a:lnTo>
                    <a:pt x="86" y="387"/>
                  </a:lnTo>
                  <a:lnTo>
                    <a:pt x="88" y="411"/>
                  </a:lnTo>
                  <a:lnTo>
                    <a:pt x="90" y="413"/>
                  </a:lnTo>
                  <a:lnTo>
                    <a:pt x="93" y="414"/>
                  </a:lnTo>
                  <a:lnTo>
                    <a:pt x="95" y="415"/>
                  </a:lnTo>
                  <a:lnTo>
                    <a:pt x="96" y="415"/>
                  </a:lnTo>
                  <a:lnTo>
                    <a:pt x="94" y="416"/>
                  </a:lnTo>
                  <a:lnTo>
                    <a:pt x="91" y="418"/>
                  </a:lnTo>
                  <a:lnTo>
                    <a:pt x="89" y="420"/>
                  </a:lnTo>
                  <a:lnTo>
                    <a:pt x="86" y="421"/>
                  </a:lnTo>
                  <a:lnTo>
                    <a:pt x="83" y="423"/>
                  </a:lnTo>
                  <a:lnTo>
                    <a:pt x="81" y="424"/>
                  </a:lnTo>
                  <a:lnTo>
                    <a:pt x="78" y="425"/>
                  </a:lnTo>
                  <a:lnTo>
                    <a:pt x="76" y="426"/>
                  </a:lnTo>
                  <a:lnTo>
                    <a:pt x="72" y="428"/>
                  </a:lnTo>
                  <a:lnTo>
                    <a:pt x="69" y="432"/>
                  </a:lnTo>
                  <a:lnTo>
                    <a:pt x="69" y="437"/>
                  </a:lnTo>
                  <a:lnTo>
                    <a:pt x="74" y="441"/>
                  </a:lnTo>
                  <a:lnTo>
                    <a:pt x="78" y="442"/>
                  </a:lnTo>
                  <a:lnTo>
                    <a:pt x="83" y="443"/>
                  </a:lnTo>
                  <a:lnTo>
                    <a:pt x="88" y="442"/>
                  </a:lnTo>
                  <a:lnTo>
                    <a:pt x="93" y="442"/>
                  </a:lnTo>
                  <a:lnTo>
                    <a:pt x="98" y="441"/>
                  </a:lnTo>
                  <a:lnTo>
                    <a:pt x="102" y="440"/>
                  </a:lnTo>
                  <a:lnTo>
                    <a:pt x="105" y="439"/>
                  </a:lnTo>
                  <a:lnTo>
                    <a:pt x="107" y="438"/>
                  </a:lnTo>
                  <a:lnTo>
                    <a:pt x="110" y="437"/>
                  </a:lnTo>
                  <a:lnTo>
                    <a:pt x="112" y="436"/>
                  </a:lnTo>
                  <a:lnTo>
                    <a:pt x="115" y="435"/>
                  </a:lnTo>
                  <a:lnTo>
                    <a:pt x="118" y="434"/>
                  </a:lnTo>
                  <a:lnTo>
                    <a:pt x="121" y="434"/>
                  </a:lnTo>
                  <a:lnTo>
                    <a:pt x="124" y="433"/>
                  </a:lnTo>
                  <a:lnTo>
                    <a:pt x="126" y="433"/>
                  </a:lnTo>
                  <a:lnTo>
                    <a:pt x="128" y="434"/>
                  </a:lnTo>
                  <a:lnTo>
                    <a:pt x="132" y="433"/>
                  </a:lnTo>
                  <a:lnTo>
                    <a:pt x="134" y="429"/>
                  </a:lnTo>
                  <a:lnTo>
                    <a:pt x="135" y="422"/>
                  </a:lnTo>
                  <a:lnTo>
                    <a:pt x="133" y="413"/>
                  </a:lnTo>
                  <a:lnTo>
                    <a:pt x="135" y="413"/>
                  </a:lnTo>
                  <a:lnTo>
                    <a:pt x="138" y="412"/>
                  </a:lnTo>
                  <a:lnTo>
                    <a:pt x="139" y="409"/>
                  </a:lnTo>
                  <a:lnTo>
                    <a:pt x="137" y="403"/>
                  </a:lnTo>
                  <a:lnTo>
                    <a:pt x="135" y="388"/>
                  </a:lnTo>
                  <a:lnTo>
                    <a:pt x="134" y="366"/>
                  </a:lnTo>
                  <a:lnTo>
                    <a:pt x="133" y="344"/>
                  </a:lnTo>
                  <a:lnTo>
                    <a:pt x="133" y="331"/>
                  </a:lnTo>
                  <a:lnTo>
                    <a:pt x="134" y="321"/>
                  </a:lnTo>
                  <a:lnTo>
                    <a:pt x="138" y="306"/>
                  </a:lnTo>
                  <a:lnTo>
                    <a:pt x="142" y="290"/>
                  </a:lnTo>
                  <a:lnTo>
                    <a:pt x="144" y="279"/>
                  </a:lnTo>
                  <a:lnTo>
                    <a:pt x="146" y="285"/>
                  </a:lnTo>
                  <a:lnTo>
                    <a:pt x="148" y="291"/>
                  </a:lnTo>
                  <a:lnTo>
                    <a:pt x="151" y="300"/>
                  </a:lnTo>
                  <a:lnTo>
                    <a:pt x="154" y="307"/>
                  </a:lnTo>
                  <a:lnTo>
                    <a:pt x="157" y="315"/>
                  </a:lnTo>
                  <a:lnTo>
                    <a:pt x="159" y="323"/>
                  </a:lnTo>
                  <a:lnTo>
                    <a:pt x="160" y="330"/>
                  </a:lnTo>
                  <a:lnTo>
                    <a:pt x="161" y="336"/>
                  </a:lnTo>
                  <a:lnTo>
                    <a:pt x="161" y="352"/>
                  </a:lnTo>
                  <a:lnTo>
                    <a:pt x="159" y="375"/>
                  </a:lnTo>
                  <a:lnTo>
                    <a:pt x="157" y="396"/>
                  </a:lnTo>
                  <a:lnTo>
                    <a:pt x="156" y="412"/>
                  </a:lnTo>
                  <a:lnTo>
                    <a:pt x="158" y="413"/>
                  </a:lnTo>
                  <a:lnTo>
                    <a:pt x="160" y="413"/>
                  </a:lnTo>
                  <a:lnTo>
                    <a:pt x="161" y="414"/>
                  </a:lnTo>
                  <a:lnTo>
                    <a:pt x="162" y="414"/>
                  </a:lnTo>
                  <a:lnTo>
                    <a:pt x="161" y="418"/>
                  </a:lnTo>
                  <a:lnTo>
                    <a:pt x="160" y="423"/>
                  </a:lnTo>
                  <a:lnTo>
                    <a:pt x="161" y="429"/>
                  </a:lnTo>
                  <a:lnTo>
                    <a:pt x="162" y="433"/>
                  </a:lnTo>
                  <a:lnTo>
                    <a:pt x="164" y="438"/>
                  </a:lnTo>
                  <a:lnTo>
                    <a:pt x="168" y="442"/>
                  </a:lnTo>
                  <a:lnTo>
                    <a:pt x="175" y="444"/>
                  </a:lnTo>
                  <a:lnTo>
                    <a:pt x="183" y="445"/>
                  </a:lnTo>
                  <a:lnTo>
                    <a:pt x="192" y="445"/>
                  </a:lnTo>
                  <a:lnTo>
                    <a:pt x="198" y="443"/>
                  </a:lnTo>
                  <a:lnTo>
                    <a:pt x="202" y="440"/>
                  </a:lnTo>
                  <a:lnTo>
                    <a:pt x="203" y="437"/>
                  </a:lnTo>
                  <a:lnTo>
                    <a:pt x="204" y="433"/>
                  </a:lnTo>
                  <a:lnTo>
                    <a:pt x="204" y="430"/>
                  </a:lnTo>
                  <a:lnTo>
                    <a:pt x="203" y="427"/>
                  </a:lnTo>
                  <a:lnTo>
                    <a:pt x="202" y="425"/>
                  </a:lnTo>
                  <a:lnTo>
                    <a:pt x="200" y="422"/>
                  </a:lnTo>
                  <a:lnTo>
                    <a:pt x="199" y="419"/>
                  </a:lnTo>
                  <a:lnTo>
                    <a:pt x="197" y="417"/>
                  </a:lnTo>
                  <a:lnTo>
                    <a:pt x="197" y="416"/>
                  </a:lnTo>
                  <a:lnTo>
                    <a:pt x="200" y="417"/>
                  </a:lnTo>
                  <a:lnTo>
                    <a:pt x="202" y="416"/>
                  </a:lnTo>
                  <a:lnTo>
                    <a:pt x="203" y="416"/>
                  </a:lnTo>
                  <a:lnTo>
                    <a:pt x="204" y="415"/>
                  </a:lnTo>
                  <a:lnTo>
                    <a:pt x="204" y="400"/>
                  </a:lnTo>
                  <a:lnTo>
                    <a:pt x="204" y="374"/>
                  </a:lnTo>
                  <a:lnTo>
                    <a:pt x="204" y="348"/>
                  </a:lnTo>
                  <a:lnTo>
                    <a:pt x="204" y="333"/>
                  </a:lnTo>
                  <a:lnTo>
                    <a:pt x="204" y="320"/>
                  </a:lnTo>
                  <a:lnTo>
                    <a:pt x="203" y="300"/>
                  </a:lnTo>
                  <a:lnTo>
                    <a:pt x="202" y="280"/>
                  </a:lnTo>
                  <a:lnTo>
                    <a:pt x="201" y="268"/>
                  </a:lnTo>
                  <a:lnTo>
                    <a:pt x="202" y="259"/>
                  </a:lnTo>
                  <a:lnTo>
                    <a:pt x="202" y="246"/>
                  </a:lnTo>
                  <a:lnTo>
                    <a:pt x="202" y="233"/>
                  </a:lnTo>
                  <a:lnTo>
                    <a:pt x="200" y="224"/>
                  </a:lnTo>
                  <a:lnTo>
                    <a:pt x="203" y="215"/>
                  </a:lnTo>
                  <a:lnTo>
                    <a:pt x="204" y="197"/>
                  </a:lnTo>
                  <a:lnTo>
                    <a:pt x="205" y="172"/>
                  </a:lnTo>
                  <a:lnTo>
                    <a:pt x="203" y="145"/>
                  </a:lnTo>
                  <a:lnTo>
                    <a:pt x="206" y="149"/>
                  </a:lnTo>
                  <a:lnTo>
                    <a:pt x="210" y="154"/>
                  </a:lnTo>
                  <a:lnTo>
                    <a:pt x="215" y="159"/>
                  </a:lnTo>
                  <a:lnTo>
                    <a:pt x="220" y="164"/>
                  </a:lnTo>
                  <a:lnTo>
                    <a:pt x="226" y="169"/>
                  </a:lnTo>
                  <a:lnTo>
                    <a:pt x="230" y="174"/>
                  </a:lnTo>
                  <a:lnTo>
                    <a:pt x="235" y="178"/>
                  </a:lnTo>
                  <a:lnTo>
                    <a:pt x="238" y="180"/>
                  </a:lnTo>
                  <a:lnTo>
                    <a:pt x="241" y="184"/>
                  </a:lnTo>
                  <a:lnTo>
                    <a:pt x="245" y="189"/>
                  </a:lnTo>
                  <a:lnTo>
                    <a:pt x="249" y="195"/>
                  </a:lnTo>
                  <a:lnTo>
                    <a:pt x="254" y="202"/>
                  </a:lnTo>
                  <a:lnTo>
                    <a:pt x="259" y="208"/>
                  </a:lnTo>
                  <a:lnTo>
                    <a:pt x="263" y="213"/>
                  </a:lnTo>
                  <a:lnTo>
                    <a:pt x="267" y="217"/>
                  </a:lnTo>
                  <a:lnTo>
                    <a:pt x="269" y="218"/>
                  </a:lnTo>
                  <a:lnTo>
                    <a:pt x="271" y="223"/>
                  </a:lnTo>
                  <a:lnTo>
                    <a:pt x="274" y="227"/>
                  </a:lnTo>
                  <a:lnTo>
                    <a:pt x="277" y="231"/>
                  </a:lnTo>
                  <a:lnTo>
                    <a:pt x="280" y="234"/>
                  </a:lnTo>
                  <a:lnTo>
                    <a:pt x="282" y="233"/>
                  </a:lnTo>
                  <a:lnTo>
                    <a:pt x="284" y="232"/>
                  </a:lnTo>
                  <a:lnTo>
                    <a:pt x="286" y="232"/>
                  </a:lnTo>
                  <a:lnTo>
                    <a:pt x="289" y="233"/>
                  </a:lnTo>
                  <a:lnTo>
                    <a:pt x="290" y="233"/>
                  </a:lnTo>
                  <a:lnTo>
                    <a:pt x="292" y="233"/>
                  </a:lnTo>
                  <a:lnTo>
                    <a:pt x="295" y="232"/>
                  </a:lnTo>
                  <a:lnTo>
                    <a:pt x="298" y="231"/>
                  </a:lnTo>
                  <a:lnTo>
                    <a:pt x="300" y="228"/>
                  </a:lnTo>
                  <a:lnTo>
                    <a:pt x="302" y="225"/>
                  </a:lnTo>
                  <a:lnTo>
                    <a:pt x="303" y="221"/>
                  </a:lnTo>
                  <a:lnTo>
                    <a:pt x="304" y="215"/>
                  </a:lnTo>
                  <a:lnTo>
                    <a:pt x="303" y="210"/>
                  </a:lnTo>
                  <a:lnTo>
                    <a:pt x="301" y="207"/>
                  </a:lnTo>
                  <a:lnTo>
                    <a:pt x="299" y="205"/>
                  </a:lnTo>
                  <a:lnTo>
                    <a:pt x="296" y="204"/>
                  </a:lnTo>
                  <a:lnTo>
                    <a:pt x="293" y="203"/>
                  </a:lnTo>
                  <a:lnTo>
                    <a:pt x="290" y="202"/>
                  </a:lnTo>
                  <a:lnTo>
                    <a:pt x="287" y="201"/>
                  </a:lnTo>
                  <a:lnTo>
                    <a:pt x="284" y="198"/>
                  </a:lnTo>
                  <a:lnTo>
                    <a:pt x="282" y="194"/>
                  </a:lnTo>
                  <a:lnTo>
                    <a:pt x="279" y="188"/>
                  </a:lnTo>
                  <a:lnTo>
                    <a:pt x="274" y="181"/>
                  </a:lnTo>
                  <a:lnTo>
                    <a:pt x="270" y="173"/>
                  </a:lnTo>
                  <a:lnTo>
                    <a:pt x="265" y="165"/>
                  </a:lnTo>
                  <a:lnTo>
                    <a:pt x="260" y="157"/>
                  </a:lnTo>
                  <a:lnTo>
                    <a:pt x="256" y="151"/>
                  </a:lnTo>
                  <a:lnTo>
                    <a:pt x="254" y="148"/>
                  </a:lnTo>
                  <a:lnTo>
                    <a:pt x="251" y="143"/>
                  </a:lnTo>
                  <a:lnTo>
                    <a:pt x="246" y="137"/>
                  </a:lnTo>
                  <a:lnTo>
                    <a:pt x="241" y="130"/>
                  </a:lnTo>
                  <a:lnTo>
                    <a:pt x="235" y="122"/>
                  </a:lnTo>
                  <a:lnTo>
                    <a:pt x="229" y="114"/>
                  </a:lnTo>
                  <a:lnTo>
                    <a:pt x="224" y="107"/>
                  </a:lnTo>
                  <a:lnTo>
                    <a:pt x="219" y="101"/>
                  </a:lnTo>
                  <a:lnTo>
                    <a:pt x="216" y="97"/>
                  </a:lnTo>
                  <a:lnTo>
                    <a:pt x="213" y="94"/>
                  </a:lnTo>
                  <a:lnTo>
                    <a:pt x="209" y="91"/>
                  </a:lnTo>
                  <a:lnTo>
                    <a:pt x="204" y="89"/>
                  </a:lnTo>
                  <a:lnTo>
                    <a:pt x="199" y="87"/>
                  </a:lnTo>
                  <a:lnTo>
                    <a:pt x="194" y="86"/>
                  </a:lnTo>
                  <a:lnTo>
                    <a:pt x="188" y="85"/>
                  </a:lnTo>
                  <a:lnTo>
                    <a:pt x="183" y="84"/>
                  </a:lnTo>
                  <a:lnTo>
                    <a:pt x="179" y="85"/>
                  </a:lnTo>
                  <a:lnTo>
                    <a:pt x="180" y="81"/>
                  </a:lnTo>
                  <a:lnTo>
                    <a:pt x="181" y="78"/>
                  </a:lnTo>
                  <a:lnTo>
                    <a:pt x="180" y="76"/>
                  </a:lnTo>
                  <a:lnTo>
                    <a:pt x="174" y="73"/>
                  </a:lnTo>
                  <a:lnTo>
                    <a:pt x="176" y="71"/>
                  </a:lnTo>
                  <a:lnTo>
                    <a:pt x="177" y="67"/>
                  </a:lnTo>
                  <a:lnTo>
                    <a:pt x="178" y="63"/>
                  </a:lnTo>
                  <a:lnTo>
                    <a:pt x="179" y="61"/>
                  </a:lnTo>
                  <a:lnTo>
                    <a:pt x="183" y="58"/>
                  </a:lnTo>
                  <a:lnTo>
                    <a:pt x="186" y="48"/>
                  </a:lnTo>
                  <a:lnTo>
                    <a:pt x="185" y="39"/>
                  </a:lnTo>
                  <a:lnTo>
                    <a:pt x="180" y="37"/>
                  </a:lnTo>
                  <a:close/>
                </a:path>
              </a:pathLst>
            </a:custGeom>
            <a:solidFill>
              <a:srgbClr val="000000"/>
            </a:solidFill>
            <a:ln w="9525">
              <a:noFill/>
              <a:round/>
              <a:headEnd/>
              <a:tailEnd/>
            </a:ln>
          </p:spPr>
          <p:txBody>
            <a:bodyPr/>
            <a:lstStyle/>
            <a:p>
              <a:endParaRPr lang="en-US"/>
            </a:p>
          </p:txBody>
        </p:sp>
        <p:sp>
          <p:nvSpPr>
            <p:cNvPr id="551951" name="Freeform 2063"/>
            <p:cNvSpPr>
              <a:spLocks/>
            </p:cNvSpPr>
            <p:nvPr/>
          </p:nvSpPr>
          <p:spPr bwMode="auto">
            <a:xfrm>
              <a:off x="4612" y="2464"/>
              <a:ext cx="168" cy="247"/>
            </a:xfrm>
            <a:custGeom>
              <a:avLst/>
              <a:gdLst/>
              <a:ahLst/>
              <a:cxnLst>
                <a:cxn ang="0">
                  <a:pos x="160" y="78"/>
                </a:cxn>
                <a:cxn ang="0">
                  <a:pos x="160" y="38"/>
                </a:cxn>
                <a:cxn ang="0">
                  <a:pos x="165" y="28"/>
                </a:cxn>
                <a:cxn ang="0">
                  <a:pos x="166" y="17"/>
                </a:cxn>
                <a:cxn ang="0">
                  <a:pos x="153" y="9"/>
                </a:cxn>
                <a:cxn ang="0">
                  <a:pos x="147" y="13"/>
                </a:cxn>
                <a:cxn ang="0">
                  <a:pos x="146" y="27"/>
                </a:cxn>
                <a:cxn ang="0">
                  <a:pos x="148" y="40"/>
                </a:cxn>
                <a:cxn ang="0">
                  <a:pos x="143" y="64"/>
                </a:cxn>
                <a:cxn ang="0">
                  <a:pos x="136" y="66"/>
                </a:cxn>
                <a:cxn ang="0">
                  <a:pos x="118" y="67"/>
                </a:cxn>
                <a:cxn ang="0">
                  <a:pos x="118" y="33"/>
                </a:cxn>
                <a:cxn ang="0">
                  <a:pos x="98" y="6"/>
                </a:cxn>
                <a:cxn ang="0">
                  <a:pos x="81" y="2"/>
                </a:cxn>
                <a:cxn ang="0">
                  <a:pos x="69" y="4"/>
                </a:cxn>
                <a:cxn ang="0">
                  <a:pos x="61" y="15"/>
                </a:cxn>
                <a:cxn ang="0">
                  <a:pos x="56" y="40"/>
                </a:cxn>
                <a:cxn ang="0">
                  <a:pos x="55" y="64"/>
                </a:cxn>
                <a:cxn ang="0">
                  <a:pos x="44" y="67"/>
                </a:cxn>
                <a:cxn ang="0">
                  <a:pos x="28" y="70"/>
                </a:cxn>
                <a:cxn ang="0">
                  <a:pos x="21" y="41"/>
                </a:cxn>
                <a:cxn ang="0">
                  <a:pos x="21" y="22"/>
                </a:cxn>
                <a:cxn ang="0">
                  <a:pos x="15" y="10"/>
                </a:cxn>
                <a:cxn ang="0">
                  <a:pos x="0" y="18"/>
                </a:cxn>
                <a:cxn ang="0">
                  <a:pos x="7" y="32"/>
                </a:cxn>
                <a:cxn ang="0">
                  <a:pos x="11" y="75"/>
                </a:cxn>
                <a:cxn ang="0">
                  <a:pos x="27" y="87"/>
                </a:cxn>
                <a:cxn ang="0">
                  <a:pos x="28" y="93"/>
                </a:cxn>
                <a:cxn ang="0">
                  <a:pos x="38" y="94"/>
                </a:cxn>
                <a:cxn ang="0">
                  <a:pos x="57" y="93"/>
                </a:cxn>
                <a:cxn ang="0">
                  <a:pos x="53" y="164"/>
                </a:cxn>
                <a:cxn ang="0">
                  <a:pos x="59" y="185"/>
                </a:cxn>
                <a:cxn ang="0">
                  <a:pos x="68" y="185"/>
                </a:cxn>
                <a:cxn ang="0">
                  <a:pos x="78" y="223"/>
                </a:cxn>
                <a:cxn ang="0">
                  <a:pos x="72" y="234"/>
                </a:cxn>
                <a:cxn ang="0">
                  <a:pos x="60" y="238"/>
                </a:cxn>
                <a:cxn ang="0">
                  <a:pos x="56" y="245"/>
                </a:cxn>
                <a:cxn ang="0">
                  <a:pos x="75" y="246"/>
                </a:cxn>
                <a:cxn ang="0">
                  <a:pos x="96" y="246"/>
                </a:cxn>
                <a:cxn ang="0">
                  <a:pos x="90" y="209"/>
                </a:cxn>
                <a:cxn ang="0">
                  <a:pos x="97" y="186"/>
                </a:cxn>
                <a:cxn ang="0">
                  <a:pos x="103" y="186"/>
                </a:cxn>
                <a:cxn ang="0">
                  <a:pos x="104" y="226"/>
                </a:cxn>
                <a:cxn ang="0">
                  <a:pos x="107" y="246"/>
                </a:cxn>
                <a:cxn ang="0">
                  <a:pos x="131" y="247"/>
                </a:cxn>
                <a:cxn ang="0">
                  <a:pos x="145" y="243"/>
                </a:cxn>
                <a:cxn ang="0">
                  <a:pos x="138" y="237"/>
                </a:cxn>
                <a:cxn ang="0">
                  <a:pos x="125" y="232"/>
                </a:cxn>
                <a:cxn ang="0">
                  <a:pos x="121" y="210"/>
                </a:cxn>
                <a:cxn ang="0">
                  <a:pos x="131" y="185"/>
                </a:cxn>
                <a:cxn ang="0">
                  <a:pos x="142" y="185"/>
                </a:cxn>
                <a:cxn ang="0">
                  <a:pos x="140" y="167"/>
                </a:cxn>
                <a:cxn ang="0">
                  <a:pos x="123" y="109"/>
                </a:cxn>
                <a:cxn ang="0">
                  <a:pos x="124" y="93"/>
                </a:cxn>
                <a:cxn ang="0">
                  <a:pos x="144" y="95"/>
                </a:cxn>
                <a:cxn ang="0">
                  <a:pos x="149" y="92"/>
                </a:cxn>
              </a:cxnLst>
              <a:rect l="0" t="0" r="r" b="b"/>
              <a:pathLst>
                <a:path w="168" h="247">
                  <a:moveTo>
                    <a:pt x="149" y="86"/>
                  </a:moveTo>
                  <a:lnTo>
                    <a:pt x="153" y="86"/>
                  </a:lnTo>
                  <a:lnTo>
                    <a:pt x="157" y="84"/>
                  </a:lnTo>
                  <a:lnTo>
                    <a:pt x="160" y="78"/>
                  </a:lnTo>
                  <a:lnTo>
                    <a:pt x="162" y="68"/>
                  </a:lnTo>
                  <a:lnTo>
                    <a:pt x="163" y="53"/>
                  </a:lnTo>
                  <a:lnTo>
                    <a:pt x="162" y="44"/>
                  </a:lnTo>
                  <a:lnTo>
                    <a:pt x="160" y="38"/>
                  </a:lnTo>
                  <a:lnTo>
                    <a:pt x="160" y="35"/>
                  </a:lnTo>
                  <a:lnTo>
                    <a:pt x="161" y="33"/>
                  </a:lnTo>
                  <a:lnTo>
                    <a:pt x="163" y="30"/>
                  </a:lnTo>
                  <a:lnTo>
                    <a:pt x="165" y="28"/>
                  </a:lnTo>
                  <a:lnTo>
                    <a:pt x="167" y="25"/>
                  </a:lnTo>
                  <a:lnTo>
                    <a:pt x="168" y="22"/>
                  </a:lnTo>
                  <a:lnTo>
                    <a:pt x="168" y="19"/>
                  </a:lnTo>
                  <a:lnTo>
                    <a:pt x="166" y="17"/>
                  </a:lnTo>
                  <a:lnTo>
                    <a:pt x="163" y="14"/>
                  </a:lnTo>
                  <a:lnTo>
                    <a:pt x="160" y="11"/>
                  </a:lnTo>
                  <a:lnTo>
                    <a:pt x="157" y="10"/>
                  </a:lnTo>
                  <a:lnTo>
                    <a:pt x="153" y="9"/>
                  </a:lnTo>
                  <a:lnTo>
                    <a:pt x="151" y="9"/>
                  </a:lnTo>
                  <a:lnTo>
                    <a:pt x="149" y="10"/>
                  </a:lnTo>
                  <a:lnTo>
                    <a:pt x="148" y="11"/>
                  </a:lnTo>
                  <a:lnTo>
                    <a:pt x="147" y="13"/>
                  </a:lnTo>
                  <a:lnTo>
                    <a:pt x="147" y="15"/>
                  </a:lnTo>
                  <a:lnTo>
                    <a:pt x="147" y="19"/>
                  </a:lnTo>
                  <a:lnTo>
                    <a:pt x="147" y="22"/>
                  </a:lnTo>
                  <a:lnTo>
                    <a:pt x="146" y="27"/>
                  </a:lnTo>
                  <a:lnTo>
                    <a:pt x="147" y="31"/>
                  </a:lnTo>
                  <a:lnTo>
                    <a:pt x="148" y="33"/>
                  </a:lnTo>
                  <a:lnTo>
                    <a:pt x="148" y="37"/>
                  </a:lnTo>
                  <a:lnTo>
                    <a:pt x="148" y="40"/>
                  </a:lnTo>
                  <a:lnTo>
                    <a:pt x="146" y="47"/>
                  </a:lnTo>
                  <a:lnTo>
                    <a:pt x="145" y="52"/>
                  </a:lnTo>
                  <a:lnTo>
                    <a:pt x="144" y="58"/>
                  </a:lnTo>
                  <a:lnTo>
                    <a:pt x="143" y="64"/>
                  </a:lnTo>
                  <a:lnTo>
                    <a:pt x="144" y="69"/>
                  </a:lnTo>
                  <a:lnTo>
                    <a:pt x="142" y="67"/>
                  </a:lnTo>
                  <a:lnTo>
                    <a:pt x="140" y="67"/>
                  </a:lnTo>
                  <a:lnTo>
                    <a:pt x="136" y="66"/>
                  </a:lnTo>
                  <a:lnTo>
                    <a:pt x="132" y="66"/>
                  </a:lnTo>
                  <a:lnTo>
                    <a:pt x="127" y="66"/>
                  </a:lnTo>
                  <a:lnTo>
                    <a:pt x="122" y="66"/>
                  </a:lnTo>
                  <a:lnTo>
                    <a:pt x="118" y="67"/>
                  </a:lnTo>
                  <a:lnTo>
                    <a:pt x="114" y="68"/>
                  </a:lnTo>
                  <a:lnTo>
                    <a:pt x="117" y="59"/>
                  </a:lnTo>
                  <a:lnTo>
                    <a:pt x="119" y="47"/>
                  </a:lnTo>
                  <a:lnTo>
                    <a:pt x="118" y="33"/>
                  </a:lnTo>
                  <a:lnTo>
                    <a:pt x="111" y="20"/>
                  </a:lnTo>
                  <a:lnTo>
                    <a:pt x="107" y="15"/>
                  </a:lnTo>
                  <a:lnTo>
                    <a:pt x="102" y="10"/>
                  </a:lnTo>
                  <a:lnTo>
                    <a:pt x="98" y="6"/>
                  </a:lnTo>
                  <a:lnTo>
                    <a:pt x="94" y="2"/>
                  </a:lnTo>
                  <a:lnTo>
                    <a:pt x="90" y="0"/>
                  </a:lnTo>
                  <a:lnTo>
                    <a:pt x="85" y="0"/>
                  </a:lnTo>
                  <a:lnTo>
                    <a:pt x="81" y="2"/>
                  </a:lnTo>
                  <a:lnTo>
                    <a:pt x="76" y="7"/>
                  </a:lnTo>
                  <a:lnTo>
                    <a:pt x="74" y="5"/>
                  </a:lnTo>
                  <a:lnTo>
                    <a:pt x="72" y="4"/>
                  </a:lnTo>
                  <a:lnTo>
                    <a:pt x="69" y="4"/>
                  </a:lnTo>
                  <a:lnTo>
                    <a:pt x="67" y="5"/>
                  </a:lnTo>
                  <a:lnTo>
                    <a:pt x="64" y="7"/>
                  </a:lnTo>
                  <a:lnTo>
                    <a:pt x="63" y="10"/>
                  </a:lnTo>
                  <a:lnTo>
                    <a:pt x="61" y="15"/>
                  </a:lnTo>
                  <a:lnTo>
                    <a:pt x="60" y="20"/>
                  </a:lnTo>
                  <a:lnTo>
                    <a:pt x="59" y="27"/>
                  </a:lnTo>
                  <a:lnTo>
                    <a:pt x="58" y="34"/>
                  </a:lnTo>
                  <a:lnTo>
                    <a:pt x="56" y="40"/>
                  </a:lnTo>
                  <a:lnTo>
                    <a:pt x="54" y="47"/>
                  </a:lnTo>
                  <a:lnTo>
                    <a:pt x="53" y="53"/>
                  </a:lnTo>
                  <a:lnTo>
                    <a:pt x="53" y="58"/>
                  </a:lnTo>
                  <a:lnTo>
                    <a:pt x="55" y="64"/>
                  </a:lnTo>
                  <a:lnTo>
                    <a:pt x="58" y="69"/>
                  </a:lnTo>
                  <a:lnTo>
                    <a:pt x="54" y="68"/>
                  </a:lnTo>
                  <a:lnTo>
                    <a:pt x="49" y="67"/>
                  </a:lnTo>
                  <a:lnTo>
                    <a:pt x="44" y="67"/>
                  </a:lnTo>
                  <a:lnTo>
                    <a:pt x="39" y="68"/>
                  </a:lnTo>
                  <a:lnTo>
                    <a:pt x="34" y="69"/>
                  </a:lnTo>
                  <a:lnTo>
                    <a:pt x="30" y="69"/>
                  </a:lnTo>
                  <a:lnTo>
                    <a:pt x="28" y="70"/>
                  </a:lnTo>
                  <a:lnTo>
                    <a:pt x="27" y="70"/>
                  </a:lnTo>
                  <a:lnTo>
                    <a:pt x="26" y="62"/>
                  </a:lnTo>
                  <a:lnTo>
                    <a:pt x="24" y="51"/>
                  </a:lnTo>
                  <a:lnTo>
                    <a:pt x="21" y="41"/>
                  </a:lnTo>
                  <a:lnTo>
                    <a:pt x="19" y="34"/>
                  </a:lnTo>
                  <a:lnTo>
                    <a:pt x="20" y="30"/>
                  </a:lnTo>
                  <a:lnTo>
                    <a:pt x="20" y="26"/>
                  </a:lnTo>
                  <a:lnTo>
                    <a:pt x="21" y="22"/>
                  </a:lnTo>
                  <a:lnTo>
                    <a:pt x="21" y="18"/>
                  </a:lnTo>
                  <a:lnTo>
                    <a:pt x="20" y="15"/>
                  </a:lnTo>
                  <a:lnTo>
                    <a:pt x="19" y="12"/>
                  </a:lnTo>
                  <a:lnTo>
                    <a:pt x="15" y="10"/>
                  </a:lnTo>
                  <a:lnTo>
                    <a:pt x="9" y="10"/>
                  </a:lnTo>
                  <a:lnTo>
                    <a:pt x="3" y="11"/>
                  </a:lnTo>
                  <a:lnTo>
                    <a:pt x="0" y="14"/>
                  </a:lnTo>
                  <a:lnTo>
                    <a:pt x="0" y="18"/>
                  </a:lnTo>
                  <a:lnTo>
                    <a:pt x="0" y="20"/>
                  </a:lnTo>
                  <a:lnTo>
                    <a:pt x="1" y="24"/>
                  </a:lnTo>
                  <a:lnTo>
                    <a:pt x="4" y="28"/>
                  </a:lnTo>
                  <a:lnTo>
                    <a:pt x="7" y="32"/>
                  </a:lnTo>
                  <a:lnTo>
                    <a:pt x="8" y="36"/>
                  </a:lnTo>
                  <a:lnTo>
                    <a:pt x="8" y="44"/>
                  </a:lnTo>
                  <a:lnTo>
                    <a:pt x="8" y="58"/>
                  </a:lnTo>
                  <a:lnTo>
                    <a:pt x="11" y="75"/>
                  </a:lnTo>
                  <a:lnTo>
                    <a:pt x="18" y="85"/>
                  </a:lnTo>
                  <a:lnTo>
                    <a:pt x="22" y="86"/>
                  </a:lnTo>
                  <a:lnTo>
                    <a:pt x="25" y="87"/>
                  </a:lnTo>
                  <a:lnTo>
                    <a:pt x="27" y="87"/>
                  </a:lnTo>
                  <a:lnTo>
                    <a:pt x="27" y="87"/>
                  </a:lnTo>
                  <a:lnTo>
                    <a:pt x="27" y="89"/>
                  </a:lnTo>
                  <a:lnTo>
                    <a:pt x="28" y="91"/>
                  </a:lnTo>
                  <a:lnTo>
                    <a:pt x="28" y="93"/>
                  </a:lnTo>
                  <a:lnTo>
                    <a:pt x="28" y="94"/>
                  </a:lnTo>
                  <a:lnTo>
                    <a:pt x="30" y="94"/>
                  </a:lnTo>
                  <a:lnTo>
                    <a:pt x="33" y="94"/>
                  </a:lnTo>
                  <a:lnTo>
                    <a:pt x="38" y="94"/>
                  </a:lnTo>
                  <a:lnTo>
                    <a:pt x="43" y="94"/>
                  </a:lnTo>
                  <a:lnTo>
                    <a:pt x="48" y="94"/>
                  </a:lnTo>
                  <a:lnTo>
                    <a:pt x="54" y="94"/>
                  </a:lnTo>
                  <a:lnTo>
                    <a:pt x="57" y="93"/>
                  </a:lnTo>
                  <a:lnTo>
                    <a:pt x="60" y="91"/>
                  </a:lnTo>
                  <a:lnTo>
                    <a:pt x="58" y="107"/>
                  </a:lnTo>
                  <a:lnTo>
                    <a:pt x="55" y="135"/>
                  </a:lnTo>
                  <a:lnTo>
                    <a:pt x="53" y="164"/>
                  </a:lnTo>
                  <a:lnTo>
                    <a:pt x="52" y="185"/>
                  </a:lnTo>
                  <a:lnTo>
                    <a:pt x="54" y="185"/>
                  </a:lnTo>
                  <a:lnTo>
                    <a:pt x="56" y="185"/>
                  </a:lnTo>
                  <a:lnTo>
                    <a:pt x="59" y="185"/>
                  </a:lnTo>
                  <a:lnTo>
                    <a:pt x="62" y="185"/>
                  </a:lnTo>
                  <a:lnTo>
                    <a:pt x="64" y="185"/>
                  </a:lnTo>
                  <a:lnTo>
                    <a:pt x="67" y="185"/>
                  </a:lnTo>
                  <a:lnTo>
                    <a:pt x="68" y="185"/>
                  </a:lnTo>
                  <a:lnTo>
                    <a:pt x="69" y="185"/>
                  </a:lnTo>
                  <a:lnTo>
                    <a:pt x="73" y="196"/>
                  </a:lnTo>
                  <a:lnTo>
                    <a:pt x="76" y="210"/>
                  </a:lnTo>
                  <a:lnTo>
                    <a:pt x="78" y="223"/>
                  </a:lnTo>
                  <a:lnTo>
                    <a:pt x="79" y="230"/>
                  </a:lnTo>
                  <a:lnTo>
                    <a:pt x="77" y="231"/>
                  </a:lnTo>
                  <a:lnTo>
                    <a:pt x="75" y="232"/>
                  </a:lnTo>
                  <a:lnTo>
                    <a:pt x="72" y="234"/>
                  </a:lnTo>
                  <a:lnTo>
                    <a:pt x="69" y="235"/>
                  </a:lnTo>
                  <a:lnTo>
                    <a:pt x="65" y="236"/>
                  </a:lnTo>
                  <a:lnTo>
                    <a:pt x="62" y="237"/>
                  </a:lnTo>
                  <a:lnTo>
                    <a:pt x="60" y="238"/>
                  </a:lnTo>
                  <a:lnTo>
                    <a:pt x="58" y="238"/>
                  </a:lnTo>
                  <a:lnTo>
                    <a:pt x="55" y="240"/>
                  </a:lnTo>
                  <a:lnTo>
                    <a:pt x="55" y="243"/>
                  </a:lnTo>
                  <a:lnTo>
                    <a:pt x="56" y="245"/>
                  </a:lnTo>
                  <a:lnTo>
                    <a:pt x="60" y="247"/>
                  </a:lnTo>
                  <a:lnTo>
                    <a:pt x="64" y="247"/>
                  </a:lnTo>
                  <a:lnTo>
                    <a:pt x="69" y="247"/>
                  </a:lnTo>
                  <a:lnTo>
                    <a:pt x="75" y="246"/>
                  </a:lnTo>
                  <a:lnTo>
                    <a:pt x="81" y="246"/>
                  </a:lnTo>
                  <a:lnTo>
                    <a:pt x="87" y="246"/>
                  </a:lnTo>
                  <a:lnTo>
                    <a:pt x="92" y="246"/>
                  </a:lnTo>
                  <a:lnTo>
                    <a:pt x="96" y="246"/>
                  </a:lnTo>
                  <a:lnTo>
                    <a:pt x="97" y="246"/>
                  </a:lnTo>
                  <a:lnTo>
                    <a:pt x="96" y="236"/>
                  </a:lnTo>
                  <a:lnTo>
                    <a:pt x="93" y="225"/>
                  </a:lnTo>
                  <a:lnTo>
                    <a:pt x="90" y="209"/>
                  </a:lnTo>
                  <a:lnTo>
                    <a:pt x="88" y="187"/>
                  </a:lnTo>
                  <a:lnTo>
                    <a:pt x="91" y="186"/>
                  </a:lnTo>
                  <a:lnTo>
                    <a:pt x="94" y="186"/>
                  </a:lnTo>
                  <a:lnTo>
                    <a:pt x="97" y="186"/>
                  </a:lnTo>
                  <a:lnTo>
                    <a:pt x="99" y="186"/>
                  </a:lnTo>
                  <a:lnTo>
                    <a:pt x="101" y="186"/>
                  </a:lnTo>
                  <a:lnTo>
                    <a:pt x="102" y="186"/>
                  </a:lnTo>
                  <a:lnTo>
                    <a:pt x="103" y="186"/>
                  </a:lnTo>
                  <a:lnTo>
                    <a:pt x="103" y="186"/>
                  </a:lnTo>
                  <a:lnTo>
                    <a:pt x="106" y="188"/>
                  </a:lnTo>
                  <a:lnTo>
                    <a:pt x="105" y="210"/>
                  </a:lnTo>
                  <a:lnTo>
                    <a:pt x="104" y="226"/>
                  </a:lnTo>
                  <a:lnTo>
                    <a:pt x="103" y="236"/>
                  </a:lnTo>
                  <a:lnTo>
                    <a:pt x="103" y="246"/>
                  </a:lnTo>
                  <a:lnTo>
                    <a:pt x="104" y="246"/>
                  </a:lnTo>
                  <a:lnTo>
                    <a:pt x="107" y="246"/>
                  </a:lnTo>
                  <a:lnTo>
                    <a:pt x="113" y="246"/>
                  </a:lnTo>
                  <a:lnTo>
                    <a:pt x="118" y="246"/>
                  </a:lnTo>
                  <a:lnTo>
                    <a:pt x="125" y="246"/>
                  </a:lnTo>
                  <a:lnTo>
                    <a:pt x="131" y="247"/>
                  </a:lnTo>
                  <a:lnTo>
                    <a:pt x="136" y="247"/>
                  </a:lnTo>
                  <a:lnTo>
                    <a:pt x="140" y="247"/>
                  </a:lnTo>
                  <a:lnTo>
                    <a:pt x="143" y="245"/>
                  </a:lnTo>
                  <a:lnTo>
                    <a:pt x="145" y="243"/>
                  </a:lnTo>
                  <a:lnTo>
                    <a:pt x="144" y="240"/>
                  </a:lnTo>
                  <a:lnTo>
                    <a:pt x="142" y="238"/>
                  </a:lnTo>
                  <a:lnTo>
                    <a:pt x="140" y="238"/>
                  </a:lnTo>
                  <a:lnTo>
                    <a:pt x="138" y="237"/>
                  </a:lnTo>
                  <a:lnTo>
                    <a:pt x="135" y="236"/>
                  </a:lnTo>
                  <a:lnTo>
                    <a:pt x="132" y="235"/>
                  </a:lnTo>
                  <a:lnTo>
                    <a:pt x="128" y="234"/>
                  </a:lnTo>
                  <a:lnTo>
                    <a:pt x="125" y="232"/>
                  </a:lnTo>
                  <a:lnTo>
                    <a:pt x="123" y="231"/>
                  </a:lnTo>
                  <a:lnTo>
                    <a:pt x="121" y="230"/>
                  </a:lnTo>
                  <a:lnTo>
                    <a:pt x="121" y="223"/>
                  </a:lnTo>
                  <a:lnTo>
                    <a:pt x="121" y="210"/>
                  </a:lnTo>
                  <a:lnTo>
                    <a:pt x="122" y="196"/>
                  </a:lnTo>
                  <a:lnTo>
                    <a:pt x="125" y="185"/>
                  </a:lnTo>
                  <a:lnTo>
                    <a:pt x="128" y="185"/>
                  </a:lnTo>
                  <a:lnTo>
                    <a:pt x="131" y="185"/>
                  </a:lnTo>
                  <a:lnTo>
                    <a:pt x="134" y="185"/>
                  </a:lnTo>
                  <a:lnTo>
                    <a:pt x="137" y="185"/>
                  </a:lnTo>
                  <a:lnTo>
                    <a:pt x="140" y="185"/>
                  </a:lnTo>
                  <a:lnTo>
                    <a:pt x="142" y="185"/>
                  </a:lnTo>
                  <a:lnTo>
                    <a:pt x="144" y="185"/>
                  </a:lnTo>
                  <a:lnTo>
                    <a:pt x="144" y="185"/>
                  </a:lnTo>
                  <a:lnTo>
                    <a:pt x="142" y="178"/>
                  </a:lnTo>
                  <a:lnTo>
                    <a:pt x="140" y="167"/>
                  </a:lnTo>
                  <a:lnTo>
                    <a:pt x="136" y="153"/>
                  </a:lnTo>
                  <a:lnTo>
                    <a:pt x="132" y="138"/>
                  </a:lnTo>
                  <a:lnTo>
                    <a:pt x="127" y="123"/>
                  </a:lnTo>
                  <a:lnTo>
                    <a:pt x="123" y="109"/>
                  </a:lnTo>
                  <a:lnTo>
                    <a:pt x="120" y="98"/>
                  </a:lnTo>
                  <a:lnTo>
                    <a:pt x="116" y="91"/>
                  </a:lnTo>
                  <a:lnTo>
                    <a:pt x="120" y="92"/>
                  </a:lnTo>
                  <a:lnTo>
                    <a:pt x="124" y="93"/>
                  </a:lnTo>
                  <a:lnTo>
                    <a:pt x="129" y="94"/>
                  </a:lnTo>
                  <a:lnTo>
                    <a:pt x="135" y="94"/>
                  </a:lnTo>
                  <a:lnTo>
                    <a:pt x="140" y="95"/>
                  </a:lnTo>
                  <a:lnTo>
                    <a:pt x="144" y="95"/>
                  </a:lnTo>
                  <a:lnTo>
                    <a:pt x="148" y="95"/>
                  </a:lnTo>
                  <a:lnTo>
                    <a:pt x="149" y="95"/>
                  </a:lnTo>
                  <a:lnTo>
                    <a:pt x="149" y="94"/>
                  </a:lnTo>
                  <a:lnTo>
                    <a:pt x="149" y="92"/>
                  </a:lnTo>
                  <a:lnTo>
                    <a:pt x="149" y="88"/>
                  </a:lnTo>
                  <a:lnTo>
                    <a:pt x="149" y="86"/>
                  </a:lnTo>
                  <a:close/>
                </a:path>
              </a:pathLst>
            </a:custGeom>
            <a:solidFill>
              <a:srgbClr val="000000"/>
            </a:solidFill>
            <a:ln w="9525">
              <a:noFill/>
              <a:round/>
              <a:headEnd/>
              <a:tailEnd/>
            </a:ln>
          </p:spPr>
          <p:txBody>
            <a:bodyPr/>
            <a:lstStyle/>
            <a:p>
              <a:endParaRPr lang="en-US"/>
            </a:p>
          </p:txBody>
        </p:sp>
      </p:grpSp>
      <p:grpSp>
        <p:nvGrpSpPr>
          <p:cNvPr id="4" name="Group 2064"/>
          <p:cNvGrpSpPr>
            <a:grpSpLocks/>
          </p:cNvGrpSpPr>
          <p:nvPr/>
        </p:nvGrpSpPr>
        <p:grpSpPr bwMode="auto">
          <a:xfrm>
            <a:off x="6356350" y="2706688"/>
            <a:ext cx="1647825" cy="796925"/>
            <a:chOff x="3860" y="1705"/>
            <a:chExt cx="1038" cy="502"/>
          </a:xfrm>
        </p:grpSpPr>
        <p:sp>
          <p:nvSpPr>
            <p:cNvPr id="551953" name="Freeform 2065"/>
            <p:cNvSpPr>
              <a:spLocks/>
            </p:cNvSpPr>
            <p:nvPr/>
          </p:nvSpPr>
          <p:spPr bwMode="auto">
            <a:xfrm>
              <a:off x="4249" y="1782"/>
              <a:ext cx="234" cy="425"/>
            </a:xfrm>
            <a:custGeom>
              <a:avLst/>
              <a:gdLst/>
              <a:ahLst/>
              <a:cxnLst>
                <a:cxn ang="0">
                  <a:pos x="155" y="347"/>
                </a:cxn>
                <a:cxn ang="0">
                  <a:pos x="173" y="391"/>
                </a:cxn>
                <a:cxn ang="0">
                  <a:pos x="177" y="416"/>
                </a:cxn>
                <a:cxn ang="0">
                  <a:pos x="194" y="413"/>
                </a:cxn>
                <a:cxn ang="0">
                  <a:pos x="186" y="389"/>
                </a:cxn>
                <a:cxn ang="0">
                  <a:pos x="176" y="344"/>
                </a:cxn>
                <a:cxn ang="0">
                  <a:pos x="177" y="321"/>
                </a:cxn>
                <a:cxn ang="0">
                  <a:pos x="185" y="319"/>
                </a:cxn>
                <a:cxn ang="0">
                  <a:pos x="153" y="242"/>
                </a:cxn>
                <a:cxn ang="0">
                  <a:pos x="126" y="183"/>
                </a:cxn>
                <a:cxn ang="0">
                  <a:pos x="130" y="160"/>
                </a:cxn>
                <a:cxn ang="0">
                  <a:pos x="140" y="147"/>
                </a:cxn>
                <a:cxn ang="0">
                  <a:pos x="155" y="164"/>
                </a:cxn>
                <a:cxn ang="0">
                  <a:pos x="187" y="191"/>
                </a:cxn>
                <a:cxn ang="0">
                  <a:pos x="214" y="199"/>
                </a:cxn>
                <a:cxn ang="0">
                  <a:pos x="230" y="197"/>
                </a:cxn>
                <a:cxn ang="0">
                  <a:pos x="227" y="177"/>
                </a:cxn>
                <a:cxn ang="0">
                  <a:pos x="214" y="178"/>
                </a:cxn>
                <a:cxn ang="0">
                  <a:pos x="195" y="164"/>
                </a:cxn>
                <a:cxn ang="0">
                  <a:pos x="172" y="142"/>
                </a:cxn>
                <a:cxn ang="0">
                  <a:pos x="150" y="114"/>
                </a:cxn>
                <a:cxn ang="0">
                  <a:pos x="138" y="98"/>
                </a:cxn>
                <a:cxn ang="0">
                  <a:pos x="116" y="90"/>
                </a:cxn>
                <a:cxn ang="0">
                  <a:pos x="105" y="81"/>
                </a:cxn>
                <a:cxn ang="0">
                  <a:pos x="103" y="72"/>
                </a:cxn>
                <a:cxn ang="0">
                  <a:pos x="110" y="49"/>
                </a:cxn>
                <a:cxn ang="0">
                  <a:pos x="115" y="21"/>
                </a:cxn>
                <a:cxn ang="0">
                  <a:pos x="96" y="1"/>
                </a:cxn>
                <a:cxn ang="0">
                  <a:pos x="46" y="8"/>
                </a:cxn>
                <a:cxn ang="0">
                  <a:pos x="47" y="10"/>
                </a:cxn>
                <a:cxn ang="0">
                  <a:pos x="55" y="25"/>
                </a:cxn>
                <a:cxn ang="0">
                  <a:pos x="59" y="52"/>
                </a:cxn>
                <a:cxn ang="0">
                  <a:pos x="74" y="70"/>
                </a:cxn>
                <a:cxn ang="0">
                  <a:pos x="73" y="82"/>
                </a:cxn>
                <a:cxn ang="0">
                  <a:pos x="59" y="97"/>
                </a:cxn>
                <a:cxn ang="0">
                  <a:pos x="43" y="108"/>
                </a:cxn>
                <a:cxn ang="0">
                  <a:pos x="43" y="172"/>
                </a:cxn>
                <a:cxn ang="0">
                  <a:pos x="29" y="179"/>
                </a:cxn>
                <a:cxn ang="0">
                  <a:pos x="20" y="177"/>
                </a:cxn>
                <a:cxn ang="0">
                  <a:pos x="5" y="175"/>
                </a:cxn>
                <a:cxn ang="0">
                  <a:pos x="7" y="202"/>
                </a:cxn>
                <a:cxn ang="0">
                  <a:pos x="19" y="201"/>
                </a:cxn>
                <a:cxn ang="0">
                  <a:pos x="26" y="204"/>
                </a:cxn>
                <a:cxn ang="0">
                  <a:pos x="43" y="206"/>
                </a:cxn>
                <a:cxn ang="0">
                  <a:pos x="61" y="176"/>
                </a:cxn>
                <a:cxn ang="0">
                  <a:pos x="67" y="152"/>
                </a:cxn>
                <a:cxn ang="0">
                  <a:pos x="78" y="182"/>
                </a:cxn>
                <a:cxn ang="0">
                  <a:pos x="64" y="219"/>
                </a:cxn>
                <a:cxn ang="0">
                  <a:pos x="66" y="326"/>
                </a:cxn>
                <a:cxn ang="0">
                  <a:pos x="79" y="331"/>
                </a:cxn>
                <a:cxn ang="0">
                  <a:pos x="90" y="378"/>
                </a:cxn>
                <a:cxn ang="0">
                  <a:pos x="85" y="398"/>
                </a:cxn>
                <a:cxn ang="0">
                  <a:pos x="67" y="410"/>
                </a:cxn>
                <a:cxn ang="0">
                  <a:pos x="73" y="417"/>
                </a:cxn>
                <a:cxn ang="0">
                  <a:pos x="94" y="414"/>
                </a:cxn>
                <a:cxn ang="0">
                  <a:pos x="106" y="416"/>
                </a:cxn>
                <a:cxn ang="0">
                  <a:pos x="111" y="396"/>
                </a:cxn>
                <a:cxn ang="0">
                  <a:pos x="106" y="358"/>
                </a:cxn>
                <a:cxn ang="0">
                  <a:pos x="107" y="326"/>
                </a:cxn>
                <a:cxn ang="0">
                  <a:pos x="131" y="324"/>
                </a:cxn>
              </a:cxnLst>
              <a:rect l="0" t="0" r="r" b="b"/>
              <a:pathLst>
                <a:path w="234" h="425">
                  <a:moveTo>
                    <a:pt x="144" y="323"/>
                  </a:moveTo>
                  <a:lnTo>
                    <a:pt x="146" y="327"/>
                  </a:lnTo>
                  <a:lnTo>
                    <a:pt x="148" y="332"/>
                  </a:lnTo>
                  <a:lnTo>
                    <a:pt x="151" y="339"/>
                  </a:lnTo>
                  <a:lnTo>
                    <a:pt x="155" y="347"/>
                  </a:lnTo>
                  <a:lnTo>
                    <a:pt x="159" y="355"/>
                  </a:lnTo>
                  <a:lnTo>
                    <a:pt x="162" y="364"/>
                  </a:lnTo>
                  <a:lnTo>
                    <a:pt x="166" y="372"/>
                  </a:lnTo>
                  <a:lnTo>
                    <a:pt x="169" y="379"/>
                  </a:lnTo>
                  <a:lnTo>
                    <a:pt x="173" y="391"/>
                  </a:lnTo>
                  <a:lnTo>
                    <a:pt x="174" y="399"/>
                  </a:lnTo>
                  <a:lnTo>
                    <a:pt x="174" y="404"/>
                  </a:lnTo>
                  <a:lnTo>
                    <a:pt x="174" y="407"/>
                  </a:lnTo>
                  <a:lnTo>
                    <a:pt x="175" y="412"/>
                  </a:lnTo>
                  <a:lnTo>
                    <a:pt x="177" y="416"/>
                  </a:lnTo>
                  <a:lnTo>
                    <a:pt x="181" y="422"/>
                  </a:lnTo>
                  <a:lnTo>
                    <a:pt x="185" y="425"/>
                  </a:lnTo>
                  <a:lnTo>
                    <a:pt x="190" y="424"/>
                  </a:lnTo>
                  <a:lnTo>
                    <a:pt x="193" y="419"/>
                  </a:lnTo>
                  <a:lnTo>
                    <a:pt x="194" y="413"/>
                  </a:lnTo>
                  <a:lnTo>
                    <a:pt x="195" y="407"/>
                  </a:lnTo>
                  <a:lnTo>
                    <a:pt x="195" y="402"/>
                  </a:lnTo>
                  <a:lnTo>
                    <a:pt x="193" y="398"/>
                  </a:lnTo>
                  <a:lnTo>
                    <a:pt x="190" y="395"/>
                  </a:lnTo>
                  <a:lnTo>
                    <a:pt x="186" y="389"/>
                  </a:lnTo>
                  <a:lnTo>
                    <a:pt x="182" y="381"/>
                  </a:lnTo>
                  <a:lnTo>
                    <a:pt x="179" y="370"/>
                  </a:lnTo>
                  <a:lnTo>
                    <a:pt x="177" y="360"/>
                  </a:lnTo>
                  <a:lnTo>
                    <a:pt x="177" y="351"/>
                  </a:lnTo>
                  <a:lnTo>
                    <a:pt x="176" y="344"/>
                  </a:lnTo>
                  <a:lnTo>
                    <a:pt x="175" y="334"/>
                  </a:lnTo>
                  <a:lnTo>
                    <a:pt x="172" y="326"/>
                  </a:lnTo>
                  <a:lnTo>
                    <a:pt x="168" y="321"/>
                  </a:lnTo>
                  <a:lnTo>
                    <a:pt x="173" y="321"/>
                  </a:lnTo>
                  <a:lnTo>
                    <a:pt x="177" y="321"/>
                  </a:lnTo>
                  <a:lnTo>
                    <a:pt x="179" y="320"/>
                  </a:lnTo>
                  <a:lnTo>
                    <a:pt x="181" y="320"/>
                  </a:lnTo>
                  <a:lnTo>
                    <a:pt x="182" y="320"/>
                  </a:lnTo>
                  <a:lnTo>
                    <a:pt x="184" y="320"/>
                  </a:lnTo>
                  <a:lnTo>
                    <a:pt x="185" y="319"/>
                  </a:lnTo>
                  <a:lnTo>
                    <a:pt x="186" y="319"/>
                  </a:lnTo>
                  <a:lnTo>
                    <a:pt x="176" y="305"/>
                  </a:lnTo>
                  <a:lnTo>
                    <a:pt x="167" y="286"/>
                  </a:lnTo>
                  <a:lnTo>
                    <a:pt x="159" y="265"/>
                  </a:lnTo>
                  <a:lnTo>
                    <a:pt x="153" y="242"/>
                  </a:lnTo>
                  <a:lnTo>
                    <a:pt x="147" y="221"/>
                  </a:lnTo>
                  <a:lnTo>
                    <a:pt x="140" y="203"/>
                  </a:lnTo>
                  <a:lnTo>
                    <a:pt x="132" y="190"/>
                  </a:lnTo>
                  <a:lnTo>
                    <a:pt x="122" y="183"/>
                  </a:lnTo>
                  <a:lnTo>
                    <a:pt x="126" y="183"/>
                  </a:lnTo>
                  <a:lnTo>
                    <a:pt x="130" y="183"/>
                  </a:lnTo>
                  <a:lnTo>
                    <a:pt x="132" y="183"/>
                  </a:lnTo>
                  <a:lnTo>
                    <a:pt x="133" y="183"/>
                  </a:lnTo>
                  <a:lnTo>
                    <a:pt x="131" y="174"/>
                  </a:lnTo>
                  <a:lnTo>
                    <a:pt x="130" y="160"/>
                  </a:lnTo>
                  <a:lnTo>
                    <a:pt x="129" y="145"/>
                  </a:lnTo>
                  <a:lnTo>
                    <a:pt x="129" y="137"/>
                  </a:lnTo>
                  <a:lnTo>
                    <a:pt x="133" y="140"/>
                  </a:lnTo>
                  <a:lnTo>
                    <a:pt x="136" y="143"/>
                  </a:lnTo>
                  <a:lnTo>
                    <a:pt x="140" y="147"/>
                  </a:lnTo>
                  <a:lnTo>
                    <a:pt x="143" y="151"/>
                  </a:lnTo>
                  <a:lnTo>
                    <a:pt x="147" y="155"/>
                  </a:lnTo>
                  <a:lnTo>
                    <a:pt x="150" y="159"/>
                  </a:lnTo>
                  <a:lnTo>
                    <a:pt x="153" y="162"/>
                  </a:lnTo>
                  <a:lnTo>
                    <a:pt x="155" y="164"/>
                  </a:lnTo>
                  <a:lnTo>
                    <a:pt x="158" y="167"/>
                  </a:lnTo>
                  <a:lnTo>
                    <a:pt x="164" y="172"/>
                  </a:lnTo>
                  <a:lnTo>
                    <a:pt x="171" y="178"/>
                  </a:lnTo>
                  <a:lnTo>
                    <a:pt x="179" y="185"/>
                  </a:lnTo>
                  <a:lnTo>
                    <a:pt x="187" y="191"/>
                  </a:lnTo>
                  <a:lnTo>
                    <a:pt x="196" y="195"/>
                  </a:lnTo>
                  <a:lnTo>
                    <a:pt x="203" y="198"/>
                  </a:lnTo>
                  <a:lnTo>
                    <a:pt x="209" y="197"/>
                  </a:lnTo>
                  <a:lnTo>
                    <a:pt x="211" y="199"/>
                  </a:lnTo>
                  <a:lnTo>
                    <a:pt x="214" y="199"/>
                  </a:lnTo>
                  <a:lnTo>
                    <a:pt x="218" y="200"/>
                  </a:lnTo>
                  <a:lnTo>
                    <a:pt x="221" y="201"/>
                  </a:lnTo>
                  <a:lnTo>
                    <a:pt x="224" y="200"/>
                  </a:lnTo>
                  <a:lnTo>
                    <a:pt x="228" y="199"/>
                  </a:lnTo>
                  <a:lnTo>
                    <a:pt x="230" y="197"/>
                  </a:lnTo>
                  <a:lnTo>
                    <a:pt x="232" y="194"/>
                  </a:lnTo>
                  <a:lnTo>
                    <a:pt x="234" y="187"/>
                  </a:lnTo>
                  <a:lnTo>
                    <a:pt x="233" y="182"/>
                  </a:lnTo>
                  <a:lnTo>
                    <a:pt x="230" y="179"/>
                  </a:lnTo>
                  <a:lnTo>
                    <a:pt x="227" y="177"/>
                  </a:lnTo>
                  <a:lnTo>
                    <a:pt x="224" y="177"/>
                  </a:lnTo>
                  <a:lnTo>
                    <a:pt x="220" y="178"/>
                  </a:lnTo>
                  <a:lnTo>
                    <a:pt x="217" y="180"/>
                  </a:lnTo>
                  <a:lnTo>
                    <a:pt x="214" y="182"/>
                  </a:lnTo>
                  <a:lnTo>
                    <a:pt x="214" y="178"/>
                  </a:lnTo>
                  <a:lnTo>
                    <a:pt x="212" y="175"/>
                  </a:lnTo>
                  <a:lnTo>
                    <a:pt x="209" y="173"/>
                  </a:lnTo>
                  <a:lnTo>
                    <a:pt x="203" y="169"/>
                  </a:lnTo>
                  <a:lnTo>
                    <a:pt x="200" y="167"/>
                  </a:lnTo>
                  <a:lnTo>
                    <a:pt x="195" y="164"/>
                  </a:lnTo>
                  <a:lnTo>
                    <a:pt x="191" y="160"/>
                  </a:lnTo>
                  <a:lnTo>
                    <a:pt x="186" y="156"/>
                  </a:lnTo>
                  <a:lnTo>
                    <a:pt x="181" y="152"/>
                  </a:lnTo>
                  <a:lnTo>
                    <a:pt x="176" y="147"/>
                  </a:lnTo>
                  <a:lnTo>
                    <a:pt x="172" y="142"/>
                  </a:lnTo>
                  <a:lnTo>
                    <a:pt x="168" y="137"/>
                  </a:lnTo>
                  <a:lnTo>
                    <a:pt x="165" y="132"/>
                  </a:lnTo>
                  <a:lnTo>
                    <a:pt x="160" y="126"/>
                  </a:lnTo>
                  <a:lnTo>
                    <a:pt x="156" y="120"/>
                  </a:lnTo>
                  <a:lnTo>
                    <a:pt x="150" y="114"/>
                  </a:lnTo>
                  <a:lnTo>
                    <a:pt x="146" y="109"/>
                  </a:lnTo>
                  <a:lnTo>
                    <a:pt x="142" y="105"/>
                  </a:lnTo>
                  <a:lnTo>
                    <a:pt x="140" y="102"/>
                  </a:lnTo>
                  <a:lnTo>
                    <a:pt x="139" y="99"/>
                  </a:lnTo>
                  <a:lnTo>
                    <a:pt x="138" y="98"/>
                  </a:lnTo>
                  <a:lnTo>
                    <a:pt x="136" y="96"/>
                  </a:lnTo>
                  <a:lnTo>
                    <a:pt x="132" y="95"/>
                  </a:lnTo>
                  <a:lnTo>
                    <a:pt x="127" y="93"/>
                  </a:lnTo>
                  <a:lnTo>
                    <a:pt x="122" y="92"/>
                  </a:lnTo>
                  <a:lnTo>
                    <a:pt x="116" y="90"/>
                  </a:lnTo>
                  <a:lnTo>
                    <a:pt x="112" y="89"/>
                  </a:lnTo>
                  <a:lnTo>
                    <a:pt x="108" y="88"/>
                  </a:lnTo>
                  <a:lnTo>
                    <a:pt x="110" y="85"/>
                  </a:lnTo>
                  <a:lnTo>
                    <a:pt x="108" y="83"/>
                  </a:lnTo>
                  <a:lnTo>
                    <a:pt x="105" y="81"/>
                  </a:lnTo>
                  <a:lnTo>
                    <a:pt x="103" y="81"/>
                  </a:lnTo>
                  <a:lnTo>
                    <a:pt x="103" y="78"/>
                  </a:lnTo>
                  <a:lnTo>
                    <a:pt x="103" y="76"/>
                  </a:lnTo>
                  <a:lnTo>
                    <a:pt x="103" y="73"/>
                  </a:lnTo>
                  <a:lnTo>
                    <a:pt x="103" y="72"/>
                  </a:lnTo>
                  <a:lnTo>
                    <a:pt x="105" y="68"/>
                  </a:lnTo>
                  <a:lnTo>
                    <a:pt x="107" y="63"/>
                  </a:lnTo>
                  <a:lnTo>
                    <a:pt x="108" y="58"/>
                  </a:lnTo>
                  <a:lnTo>
                    <a:pt x="107" y="54"/>
                  </a:lnTo>
                  <a:lnTo>
                    <a:pt x="110" y="49"/>
                  </a:lnTo>
                  <a:lnTo>
                    <a:pt x="113" y="44"/>
                  </a:lnTo>
                  <a:lnTo>
                    <a:pt x="114" y="38"/>
                  </a:lnTo>
                  <a:lnTo>
                    <a:pt x="115" y="33"/>
                  </a:lnTo>
                  <a:lnTo>
                    <a:pt x="116" y="27"/>
                  </a:lnTo>
                  <a:lnTo>
                    <a:pt x="115" y="21"/>
                  </a:lnTo>
                  <a:lnTo>
                    <a:pt x="113" y="16"/>
                  </a:lnTo>
                  <a:lnTo>
                    <a:pt x="110" y="11"/>
                  </a:lnTo>
                  <a:lnTo>
                    <a:pt x="107" y="7"/>
                  </a:lnTo>
                  <a:lnTo>
                    <a:pt x="102" y="3"/>
                  </a:lnTo>
                  <a:lnTo>
                    <a:pt x="96" y="1"/>
                  </a:lnTo>
                  <a:lnTo>
                    <a:pt x="89" y="0"/>
                  </a:lnTo>
                  <a:lnTo>
                    <a:pt x="80" y="0"/>
                  </a:lnTo>
                  <a:lnTo>
                    <a:pt x="70" y="1"/>
                  </a:lnTo>
                  <a:lnTo>
                    <a:pt x="58" y="3"/>
                  </a:lnTo>
                  <a:lnTo>
                    <a:pt x="46" y="8"/>
                  </a:lnTo>
                  <a:lnTo>
                    <a:pt x="50" y="9"/>
                  </a:lnTo>
                  <a:lnTo>
                    <a:pt x="51" y="10"/>
                  </a:lnTo>
                  <a:lnTo>
                    <a:pt x="50" y="10"/>
                  </a:lnTo>
                  <a:lnTo>
                    <a:pt x="50" y="11"/>
                  </a:lnTo>
                  <a:lnTo>
                    <a:pt x="47" y="10"/>
                  </a:lnTo>
                  <a:lnTo>
                    <a:pt x="47" y="11"/>
                  </a:lnTo>
                  <a:lnTo>
                    <a:pt x="48" y="13"/>
                  </a:lnTo>
                  <a:lnTo>
                    <a:pt x="44" y="16"/>
                  </a:lnTo>
                  <a:lnTo>
                    <a:pt x="51" y="20"/>
                  </a:lnTo>
                  <a:lnTo>
                    <a:pt x="55" y="25"/>
                  </a:lnTo>
                  <a:lnTo>
                    <a:pt x="56" y="30"/>
                  </a:lnTo>
                  <a:lnTo>
                    <a:pt x="57" y="37"/>
                  </a:lnTo>
                  <a:lnTo>
                    <a:pt x="56" y="42"/>
                  </a:lnTo>
                  <a:lnTo>
                    <a:pt x="57" y="48"/>
                  </a:lnTo>
                  <a:lnTo>
                    <a:pt x="59" y="52"/>
                  </a:lnTo>
                  <a:lnTo>
                    <a:pt x="63" y="55"/>
                  </a:lnTo>
                  <a:lnTo>
                    <a:pt x="65" y="59"/>
                  </a:lnTo>
                  <a:lnTo>
                    <a:pt x="67" y="64"/>
                  </a:lnTo>
                  <a:lnTo>
                    <a:pt x="70" y="68"/>
                  </a:lnTo>
                  <a:lnTo>
                    <a:pt x="74" y="70"/>
                  </a:lnTo>
                  <a:lnTo>
                    <a:pt x="74" y="74"/>
                  </a:lnTo>
                  <a:lnTo>
                    <a:pt x="75" y="78"/>
                  </a:lnTo>
                  <a:lnTo>
                    <a:pt x="76" y="81"/>
                  </a:lnTo>
                  <a:lnTo>
                    <a:pt x="76" y="82"/>
                  </a:lnTo>
                  <a:lnTo>
                    <a:pt x="73" y="82"/>
                  </a:lnTo>
                  <a:lnTo>
                    <a:pt x="70" y="83"/>
                  </a:lnTo>
                  <a:lnTo>
                    <a:pt x="69" y="85"/>
                  </a:lnTo>
                  <a:lnTo>
                    <a:pt x="70" y="91"/>
                  </a:lnTo>
                  <a:lnTo>
                    <a:pt x="65" y="94"/>
                  </a:lnTo>
                  <a:lnTo>
                    <a:pt x="59" y="97"/>
                  </a:lnTo>
                  <a:lnTo>
                    <a:pt x="54" y="99"/>
                  </a:lnTo>
                  <a:lnTo>
                    <a:pt x="49" y="101"/>
                  </a:lnTo>
                  <a:lnTo>
                    <a:pt x="45" y="103"/>
                  </a:lnTo>
                  <a:lnTo>
                    <a:pt x="43" y="105"/>
                  </a:lnTo>
                  <a:lnTo>
                    <a:pt x="43" y="108"/>
                  </a:lnTo>
                  <a:lnTo>
                    <a:pt x="46" y="113"/>
                  </a:lnTo>
                  <a:lnTo>
                    <a:pt x="47" y="123"/>
                  </a:lnTo>
                  <a:lnTo>
                    <a:pt x="46" y="142"/>
                  </a:lnTo>
                  <a:lnTo>
                    <a:pt x="44" y="161"/>
                  </a:lnTo>
                  <a:lnTo>
                    <a:pt x="43" y="172"/>
                  </a:lnTo>
                  <a:lnTo>
                    <a:pt x="39" y="174"/>
                  </a:lnTo>
                  <a:lnTo>
                    <a:pt x="37" y="176"/>
                  </a:lnTo>
                  <a:lnTo>
                    <a:pt x="34" y="177"/>
                  </a:lnTo>
                  <a:lnTo>
                    <a:pt x="31" y="178"/>
                  </a:lnTo>
                  <a:lnTo>
                    <a:pt x="29" y="179"/>
                  </a:lnTo>
                  <a:lnTo>
                    <a:pt x="28" y="180"/>
                  </a:lnTo>
                  <a:lnTo>
                    <a:pt x="27" y="180"/>
                  </a:lnTo>
                  <a:lnTo>
                    <a:pt x="26" y="182"/>
                  </a:lnTo>
                  <a:lnTo>
                    <a:pt x="23" y="179"/>
                  </a:lnTo>
                  <a:lnTo>
                    <a:pt x="20" y="177"/>
                  </a:lnTo>
                  <a:lnTo>
                    <a:pt x="17" y="174"/>
                  </a:lnTo>
                  <a:lnTo>
                    <a:pt x="14" y="172"/>
                  </a:lnTo>
                  <a:lnTo>
                    <a:pt x="11" y="172"/>
                  </a:lnTo>
                  <a:lnTo>
                    <a:pt x="8" y="173"/>
                  </a:lnTo>
                  <a:lnTo>
                    <a:pt x="5" y="175"/>
                  </a:lnTo>
                  <a:lnTo>
                    <a:pt x="3" y="180"/>
                  </a:lnTo>
                  <a:lnTo>
                    <a:pt x="0" y="189"/>
                  </a:lnTo>
                  <a:lnTo>
                    <a:pt x="0" y="196"/>
                  </a:lnTo>
                  <a:lnTo>
                    <a:pt x="3" y="200"/>
                  </a:lnTo>
                  <a:lnTo>
                    <a:pt x="7" y="202"/>
                  </a:lnTo>
                  <a:lnTo>
                    <a:pt x="9" y="202"/>
                  </a:lnTo>
                  <a:lnTo>
                    <a:pt x="11" y="202"/>
                  </a:lnTo>
                  <a:lnTo>
                    <a:pt x="14" y="201"/>
                  </a:lnTo>
                  <a:lnTo>
                    <a:pt x="17" y="201"/>
                  </a:lnTo>
                  <a:lnTo>
                    <a:pt x="19" y="201"/>
                  </a:lnTo>
                  <a:lnTo>
                    <a:pt x="20" y="200"/>
                  </a:lnTo>
                  <a:lnTo>
                    <a:pt x="22" y="200"/>
                  </a:lnTo>
                  <a:lnTo>
                    <a:pt x="23" y="200"/>
                  </a:lnTo>
                  <a:lnTo>
                    <a:pt x="24" y="202"/>
                  </a:lnTo>
                  <a:lnTo>
                    <a:pt x="26" y="204"/>
                  </a:lnTo>
                  <a:lnTo>
                    <a:pt x="28" y="206"/>
                  </a:lnTo>
                  <a:lnTo>
                    <a:pt x="30" y="208"/>
                  </a:lnTo>
                  <a:lnTo>
                    <a:pt x="34" y="208"/>
                  </a:lnTo>
                  <a:lnTo>
                    <a:pt x="38" y="208"/>
                  </a:lnTo>
                  <a:lnTo>
                    <a:pt x="43" y="206"/>
                  </a:lnTo>
                  <a:lnTo>
                    <a:pt x="48" y="203"/>
                  </a:lnTo>
                  <a:lnTo>
                    <a:pt x="54" y="199"/>
                  </a:lnTo>
                  <a:lnTo>
                    <a:pt x="57" y="192"/>
                  </a:lnTo>
                  <a:lnTo>
                    <a:pt x="60" y="184"/>
                  </a:lnTo>
                  <a:lnTo>
                    <a:pt x="61" y="176"/>
                  </a:lnTo>
                  <a:lnTo>
                    <a:pt x="62" y="168"/>
                  </a:lnTo>
                  <a:lnTo>
                    <a:pt x="63" y="159"/>
                  </a:lnTo>
                  <a:lnTo>
                    <a:pt x="64" y="152"/>
                  </a:lnTo>
                  <a:lnTo>
                    <a:pt x="65" y="145"/>
                  </a:lnTo>
                  <a:lnTo>
                    <a:pt x="67" y="152"/>
                  </a:lnTo>
                  <a:lnTo>
                    <a:pt x="70" y="163"/>
                  </a:lnTo>
                  <a:lnTo>
                    <a:pt x="71" y="174"/>
                  </a:lnTo>
                  <a:lnTo>
                    <a:pt x="72" y="181"/>
                  </a:lnTo>
                  <a:lnTo>
                    <a:pt x="75" y="181"/>
                  </a:lnTo>
                  <a:lnTo>
                    <a:pt x="78" y="182"/>
                  </a:lnTo>
                  <a:lnTo>
                    <a:pt x="80" y="183"/>
                  </a:lnTo>
                  <a:lnTo>
                    <a:pt x="81" y="183"/>
                  </a:lnTo>
                  <a:lnTo>
                    <a:pt x="73" y="193"/>
                  </a:lnTo>
                  <a:lnTo>
                    <a:pt x="68" y="205"/>
                  </a:lnTo>
                  <a:lnTo>
                    <a:pt x="64" y="219"/>
                  </a:lnTo>
                  <a:lnTo>
                    <a:pt x="63" y="235"/>
                  </a:lnTo>
                  <a:lnTo>
                    <a:pt x="62" y="253"/>
                  </a:lnTo>
                  <a:lnTo>
                    <a:pt x="62" y="275"/>
                  </a:lnTo>
                  <a:lnTo>
                    <a:pt x="63" y="299"/>
                  </a:lnTo>
                  <a:lnTo>
                    <a:pt x="66" y="326"/>
                  </a:lnTo>
                  <a:lnTo>
                    <a:pt x="66" y="326"/>
                  </a:lnTo>
                  <a:lnTo>
                    <a:pt x="67" y="326"/>
                  </a:lnTo>
                  <a:lnTo>
                    <a:pt x="70" y="326"/>
                  </a:lnTo>
                  <a:lnTo>
                    <a:pt x="77" y="326"/>
                  </a:lnTo>
                  <a:lnTo>
                    <a:pt x="79" y="331"/>
                  </a:lnTo>
                  <a:lnTo>
                    <a:pt x="81" y="339"/>
                  </a:lnTo>
                  <a:lnTo>
                    <a:pt x="83" y="349"/>
                  </a:lnTo>
                  <a:lnTo>
                    <a:pt x="86" y="359"/>
                  </a:lnTo>
                  <a:lnTo>
                    <a:pt x="89" y="369"/>
                  </a:lnTo>
                  <a:lnTo>
                    <a:pt x="90" y="378"/>
                  </a:lnTo>
                  <a:lnTo>
                    <a:pt x="92" y="385"/>
                  </a:lnTo>
                  <a:lnTo>
                    <a:pt x="92" y="389"/>
                  </a:lnTo>
                  <a:lnTo>
                    <a:pt x="90" y="392"/>
                  </a:lnTo>
                  <a:lnTo>
                    <a:pt x="88" y="395"/>
                  </a:lnTo>
                  <a:lnTo>
                    <a:pt x="85" y="398"/>
                  </a:lnTo>
                  <a:lnTo>
                    <a:pt x="82" y="401"/>
                  </a:lnTo>
                  <a:lnTo>
                    <a:pt x="79" y="404"/>
                  </a:lnTo>
                  <a:lnTo>
                    <a:pt x="75" y="406"/>
                  </a:lnTo>
                  <a:lnTo>
                    <a:pt x="72" y="408"/>
                  </a:lnTo>
                  <a:lnTo>
                    <a:pt x="67" y="410"/>
                  </a:lnTo>
                  <a:lnTo>
                    <a:pt x="63" y="413"/>
                  </a:lnTo>
                  <a:lnTo>
                    <a:pt x="63" y="415"/>
                  </a:lnTo>
                  <a:lnTo>
                    <a:pt x="66" y="416"/>
                  </a:lnTo>
                  <a:lnTo>
                    <a:pt x="70" y="417"/>
                  </a:lnTo>
                  <a:lnTo>
                    <a:pt x="73" y="417"/>
                  </a:lnTo>
                  <a:lnTo>
                    <a:pt x="77" y="417"/>
                  </a:lnTo>
                  <a:lnTo>
                    <a:pt x="81" y="416"/>
                  </a:lnTo>
                  <a:lnTo>
                    <a:pt x="86" y="416"/>
                  </a:lnTo>
                  <a:lnTo>
                    <a:pt x="90" y="415"/>
                  </a:lnTo>
                  <a:lnTo>
                    <a:pt x="94" y="414"/>
                  </a:lnTo>
                  <a:lnTo>
                    <a:pt x="97" y="412"/>
                  </a:lnTo>
                  <a:lnTo>
                    <a:pt x="98" y="409"/>
                  </a:lnTo>
                  <a:lnTo>
                    <a:pt x="100" y="416"/>
                  </a:lnTo>
                  <a:lnTo>
                    <a:pt x="103" y="416"/>
                  </a:lnTo>
                  <a:lnTo>
                    <a:pt x="106" y="416"/>
                  </a:lnTo>
                  <a:lnTo>
                    <a:pt x="107" y="416"/>
                  </a:lnTo>
                  <a:lnTo>
                    <a:pt x="108" y="416"/>
                  </a:lnTo>
                  <a:lnTo>
                    <a:pt x="110" y="408"/>
                  </a:lnTo>
                  <a:lnTo>
                    <a:pt x="111" y="402"/>
                  </a:lnTo>
                  <a:lnTo>
                    <a:pt x="111" y="396"/>
                  </a:lnTo>
                  <a:lnTo>
                    <a:pt x="109" y="391"/>
                  </a:lnTo>
                  <a:lnTo>
                    <a:pt x="107" y="384"/>
                  </a:lnTo>
                  <a:lnTo>
                    <a:pt x="105" y="375"/>
                  </a:lnTo>
                  <a:lnTo>
                    <a:pt x="104" y="366"/>
                  </a:lnTo>
                  <a:lnTo>
                    <a:pt x="106" y="358"/>
                  </a:lnTo>
                  <a:lnTo>
                    <a:pt x="107" y="350"/>
                  </a:lnTo>
                  <a:lnTo>
                    <a:pt x="106" y="341"/>
                  </a:lnTo>
                  <a:lnTo>
                    <a:pt x="104" y="332"/>
                  </a:lnTo>
                  <a:lnTo>
                    <a:pt x="101" y="326"/>
                  </a:lnTo>
                  <a:lnTo>
                    <a:pt x="107" y="326"/>
                  </a:lnTo>
                  <a:lnTo>
                    <a:pt x="112" y="326"/>
                  </a:lnTo>
                  <a:lnTo>
                    <a:pt x="117" y="325"/>
                  </a:lnTo>
                  <a:lnTo>
                    <a:pt x="121" y="325"/>
                  </a:lnTo>
                  <a:lnTo>
                    <a:pt x="125" y="325"/>
                  </a:lnTo>
                  <a:lnTo>
                    <a:pt x="131" y="324"/>
                  </a:lnTo>
                  <a:lnTo>
                    <a:pt x="136" y="324"/>
                  </a:lnTo>
                  <a:lnTo>
                    <a:pt x="144" y="323"/>
                  </a:lnTo>
                  <a:close/>
                </a:path>
              </a:pathLst>
            </a:custGeom>
            <a:solidFill>
              <a:srgbClr val="000000"/>
            </a:solidFill>
            <a:ln w="9525">
              <a:noFill/>
              <a:round/>
              <a:headEnd/>
              <a:tailEnd/>
            </a:ln>
          </p:spPr>
          <p:txBody>
            <a:bodyPr/>
            <a:lstStyle/>
            <a:p>
              <a:endParaRPr lang="en-US"/>
            </a:p>
          </p:txBody>
        </p:sp>
        <p:sp>
          <p:nvSpPr>
            <p:cNvPr id="551954" name="Freeform 2066"/>
            <p:cNvSpPr>
              <a:spLocks/>
            </p:cNvSpPr>
            <p:nvPr/>
          </p:nvSpPr>
          <p:spPr bwMode="auto">
            <a:xfrm>
              <a:off x="3860" y="1705"/>
              <a:ext cx="254" cy="498"/>
            </a:xfrm>
            <a:custGeom>
              <a:avLst/>
              <a:gdLst/>
              <a:ahLst/>
              <a:cxnLst>
                <a:cxn ang="0">
                  <a:pos x="144" y="1"/>
                </a:cxn>
                <a:cxn ang="0">
                  <a:pos x="110" y="22"/>
                </a:cxn>
                <a:cxn ang="0">
                  <a:pos x="112" y="57"/>
                </a:cxn>
                <a:cxn ang="0">
                  <a:pos x="121" y="81"/>
                </a:cxn>
                <a:cxn ang="0">
                  <a:pos x="118" y="92"/>
                </a:cxn>
                <a:cxn ang="0">
                  <a:pos x="99" y="101"/>
                </a:cxn>
                <a:cxn ang="0">
                  <a:pos x="78" y="107"/>
                </a:cxn>
                <a:cxn ang="0">
                  <a:pos x="67" y="134"/>
                </a:cxn>
                <a:cxn ang="0">
                  <a:pos x="61" y="183"/>
                </a:cxn>
                <a:cxn ang="0">
                  <a:pos x="30" y="220"/>
                </a:cxn>
                <a:cxn ang="0">
                  <a:pos x="14" y="243"/>
                </a:cxn>
                <a:cxn ang="0">
                  <a:pos x="6" y="257"/>
                </a:cxn>
                <a:cxn ang="0">
                  <a:pos x="7" y="279"/>
                </a:cxn>
                <a:cxn ang="0">
                  <a:pos x="23" y="285"/>
                </a:cxn>
                <a:cxn ang="0">
                  <a:pos x="34" y="276"/>
                </a:cxn>
                <a:cxn ang="0">
                  <a:pos x="34" y="261"/>
                </a:cxn>
                <a:cxn ang="0">
                  <a:pos x="42" y="257"/>
                </a:cxn>
                <a:cxn ang="0">
                  <a:pos x="67" y="233"/>
                </a:cxn>
                <a:cxn ang="0">
                  <a:pos x="84" y="212"/>
                </a:cxn>
                <a:cxn ang="0">
                  <a:pos x="87" y="233"/>
                </a:cxn>
                <a:cxn ang="0">
                  <a:pos x="92" y="248"/>
                </a:cxn>
                <a:cxn ang="0">
                  <a:pos x="82" y="370"/>
                </a:cxn>
                <a:cxn ang="0">
                  <a:pos x="72" y="472"/>
                </a:cxn>
                <a:cxn ang="0">
                  <a:pos x="57" y="483"/>
                </a:cxn>
                <a:cxn ang="0">
                  <a:pos x="54" y="495"/>
                </a:cxn>
                <a:cxn ang="0">
                  <a:pos x="78" y="495"/>
                </a:cxn>
                <a:cxn ang="0">
                  <a:pos x="96" y="490"/>
                </a:cxn>
                <a:cxn ang="0">
                  <a:pos x="111" y="488"/>
                </a:cxn>
                <a:cxn ang="0">
                  <a:pos x="115" y="473"/>
                </a:cxn>
                <a:cxn ang="0">
                  <a:pos x="122" y="363"/>
                </a:cxn>
                <a:cxn ang="0">
                  <a:pos x="134" y="326"/>
                </a:cxn>
                <a:cxn ang="0">
                  <a:pos x="145" y="372"/>
                </a:cxn>
                <a:cxn ang="0">
                  <a:pos x="148" y="472"/>
                </a:cxn>
                <a:cxn ang="0">
                  <a:pos x="152" y="488"/>
                </a:cxn>
                <a:cxn ang="0">
                  <a:pos x="172" y="493"/>
                </a:cxn>
                <a:cxn ang="0">
                  <a:pos x="192" y="497"/>
                </a:cxn>
                <a:cxn ang="0">
                  <a:pos x="214" y="488"/>
                </a:cxn>
                <a:cxn ang="0">
                  <a:pos x="199" y="481"/>
                </a:cxn>
                <a:cxn ang="0">
                  <a:pos x="188" y="453"/>
                </a:cxn>
                <a:cxn ang="0">
                  <a:pos x="181" y="303"/>
                </a:cxn>
                <a:cxn ang="0">
                  <a:pos x="181" y="245"/>
                </a:cxn>
                <a:cxn ang="0">
                  <a:pos x="187" y="171"/>
                </a:cxn>
                <a:cxn ang="0">
                  <a:pos x="198" y="188"/>
                </a:cxn>
                <a:cxn ang="0">
                  <a:pos x="207" y="222"/>
                </a:cxn>
                <a:cxn ang="0">
                  <a:pos x="218" y="257"/>
                </a:cxn>
                <a:cxn ang="0">
                  <a:pos x="229" y="278"/>
                </a:cxn>
                <a:cxn ang="0">
                  <a:pos x="244" y="282"/>
                </a:cxn>
                <a:cxn ang="0">
                  <a:pos x="254" y="265"/>
                </a:cxn>
                <a:cxn ang="0">
                  <a:pos x="244" y="243"/>
                </a:cxn>
                <a:cxn ang="0">
                  <a:pos x="236" y="187"/>
                </a:cxn>
                <a:cxn ang="0">
                  <a:pos x="223" y="162"/>
                </a:cxn>
                <a:cxn ang="0">
                  <a:pos x="206" y="126"/>
                </a:cxn>
                <a:cxn ang="0">
                  <a:pos x="191" y="107"/>
                </a:cxn>
                <a:cxn ang="0">
                  <a:pos x="162" y="95"/>
                </a:cxn>
                <a:cxn ang="0">
                  <a:pos x="159" y="81"/>
                </a:cxn>
                <a:cxn ang="0">
                  <a:pos x="166" y="66"/>
                </a:cxn>
                <a:cxn ang="0">
                  <a:pos x="172" y="36"/>
                </a:cxn>
                <a:cxn ang="0">
                  <a:pos x="161" y="12"/>
                </a:cxn>
              </a:cxnLst>
              <a:rect l="0" t="0" r="r" b="b"/>
              <a:pathLst>
                <a:path w="254" h="498">
                  <a:moveTo>
                    <a:pt x="161" y="12"/>
                  </a:moveTo>
                  <a:lnTo>
                    <a:pt x="160" y="9"/>
                  </a:lnTo>
                  <a:lnTo>
                    <a:pt x="157" y="5"/>
                  </a:lnTo>
                  <a:lnTo>
                    <a:pt x="151" y="2"/>
                  </a:lnTo>
                  <a:lnTo>
                    <a:pt x="144" y="1"/>
                  </a:lnTo>
                  <a:lnTo>
                    <a:pt x="137" y="0"/>
                  </a:lnTo>
                  <a:lnTo>
                    <a:pt x="129" y="2"/>
                  </a:lnTo>
                  <a:lnTo>
                    <a:pt x="121" y="6"/>
                  </a:lnTo>
                  <a:lnTo>
                    <a:pt x="113" y="13"/>
                  </a:lnTo>
                  <a:lnTo>
                    <a:pt x="110" y="22"/>
                  </a:lnTo>
                  <a:lnTo>
                    <a:pt x="110" y="32"/>
                  </a:lnTo>
                  <a:lnTo>
                    <a:pt x="113" y="42"/>
                  </a:lnTo>
                  <a:lnTo>
                    <a:pt x="115" y="48"/>
                  </a:lnTo>
                  <a:lnTo>
                    <a:pt x="113" y="50"/>
                  </a:lnTo>
                  <a:lnTo>
                    <a:pt x="112" y="57"/>
                  </a:lnTo>
                  <a:lnTo>
                    <a:pt x="113" y="65"/>
                  </a:lnTo>
                  <a:lnTo>
                    <a:pt x="117" y="68"/>
                  </a:lnTo>
                  <a:lnTo>
                    <a:pt x="119" y="73"/>
                  </a:lnTo>
                  <a:lnTo>
                    <a:pt x="120" y="78"/>
                  </a:lnTo>
                  <a:lnTo>
                    <a:pt x="121" y="81"/>
                  </a:lnTo>
                  <a:lnTo>
                    <a:pt x="122" y="83"/>
                  </a:lnTo>
                  <a:lnTo>
                    <a:pt x="119" y="83"/>
                  </a:lnTo>
                  <a:lnTo>
                    <a:pt x="116" y="84"/>
                  </a:lnTo>
                  <a:lnTo>
                    <a:pt x="116" y="87"/>
                  </a:lnTo>
                  <a:lnTo>
                    <a:pt x="118" y="92"/>
                  </a:lnTo>
                  <a:lnTo>
                    <a:pt x="114" y="94"/>
                  </a:lnTo>
                  <a:lnTo>
                    <a:pt x="111" y="96"/>
                  </a:lnTo>
                  <a:lnTo>
                    <a:pt x="107" y="98"/>
                  </a:lnTo>
                  <a:lnTo>
                    <a:pt x="104" y="99"/>
                  </a:lnTo>
                  <a:lnTo>
                    <a:pt x="99" y="101"/>
                  </a:lnTo>
                  <a:lnTo>
                    <a:pt x="95" y="102"/>
                  </a:lnTo>
                  <a:lnTo>
                    <a:pt x="91" y="103"/>
                  </a:lnTo>
                  <a:lnTo>
                    <a:pt x="86" y="104"/>
                  </a:lnTo>
                  <a:lnTo>
                    <a:pt x="82" y="105"/>
                  </a:lnTo>
                  <a:lnTo>
                    <a:pt x="78" y="107"/>
                  </a:lnTo>
                  <a:lnTo>
                    <a:pt x="75" y="110"/>
                  </a:lnTo>
                  <a:lnTo>
                    <a:pt x="72" y="115"/>
                  </a:lnTo>
                  <a:lnTo>
                    <a:pt x="70" y="120"/>
                  </a:lnTo>
                  <a:lnTo>
                    <a:pt x="68" y="126"/>
                  </a:lnTo>
                  <a:lnTo>
                    <a:pt x="67" y="134"/>
                  </a:lnTo>
                  <a:lnTo>
                    <a:pt x="66" y="144"/>
                  </a:lnTo>
                  <a:lnTo>
                    <a:pt x="65" y="154"/>
                  </a:lnTo>
                  <a:lnTo>
                    <a:pt x="62" y="166"/>
                  </a:lnTo>
                  <a:lnTo>
                    <a:pt x="60" y="177"/>
                  </a:lnTo>
                  <a:lnTo>
                    <a:pt x="61" y="183"/>
                  </a:lnTo>
                  <a:lnTo>
                    <a:pt x="57" y="186"/>
                  </a:lnTo>
                  <a:lnTo>
                    <a:pt x="51" y="192"/>
                  </a:lnTo>
                  <a:lnTo>
                    <a:pt x="44" y="201"/>
                  </a:lnTo>
                  <a:lnTo>
                    <a:pt x="37" y="210"/>
                  </a:lnTo>
                  <a:lnTo>
                    <a:pt x="30" y="220"/>
                  </a:lnTo>
                  <a:lnTo>
                    <a:pt x="24" y="229"/>
                  </a:lnTo>
                  <a:lnTo>
                    <a:pt x="20" y="237"/>
                  </a:lnTo>
                  <a:lnTo>
                    <a:pt x="20" y="241"/>
                  </a:lnTo>
                  <a:lnTo>
                    <a:pt x="17" y="241"/>
                  </a:lnTo>
                  <a:lnTo>
                    <a:pt x="14" y="243"/>
                  </a:lnTo>
                  <a:lnTo>
                    <a:pt x="12" y="246"/>
                  </a:lnTo>
                  <a:lnTo>
                    <a:pt x="13" y="249"/>
                  </a:lnTo>
                  <a:lnTo>
                    <a:pt x="11" y="251"/>
                  </a:lnTo>
                  <a:lnTo>
                    <a:pt x="9" y="254"/>
                  </a:lnTo>
                  <a:lnTo>
                    <a:pt x="6" y="257"/>
                  </a:lnTo>
                  <a:lnTo>
                    <a:pt x="2" y="261"/>
                  </a:lnTo>
                  <a:lnTo>
                    <a:pt x="0" y="266"/>
                  </a:lnTo>
                  <a:lnTo>
                    <a:pt x="0" y="270"/>
                  </a:lnTo>
                  <a:lnTo>
                    <a:pt x="2" y="275"/>
                  </a:lnTo>
                  <a:lnTo>
                    <a:pt x="7" y="279"/>
                  </a:lnTo>
                  <a:lnTo>
                    <a:pt x="13" y="282"/>
                  </a:lnTo>
                  <a:lnTo>
                    <a:pt x="17" y="284"/>
                  </a:lnTo>
                  <a:lnTo>
                    <a:pt x="20" y="285"/>
                  </a:lnTo>
                  <a:lnTo>
                    <a:pt x="22" y="285"/>
                  </a:lnTo>
                  <a:lnTo>
                    <a:pt x="23" y="285"/>
                  </a:lnTo>
                  <a:lnTo>
                    <a:pt x="24" y="284"/>
                  </a:lnTo>
                  <a:lnTo>
                    <a:pt x="26" y="283"/>
                  </a:lnTo>
                  <a:lnTo>
                    <a:pt x="28" y="282"/>
                  </a:lnTo>
                  <a:lnTo>
                    <a:pt x="32" y="280"/>
                  </a:lnTo>
                  <a:lnTo>
                    <a:pt x="34" y="276"/>
                  </a:lnTo>
                  <a:lnTo>
                    <a:pt x="35" y="272"/>
                  </a:lnTo>
                  <a:lnTo>
                    <a:pt x="34" y="267"/>
                  </a:lnTo>
                  <a:lnTo>
                    <a:pt x="34" y="264"/>
                  </a:lnTo>
                  <a:lnTo>
                    <a:pt x="33" y="262"/>
                  </a:lnTo>
                  <a:lnTo>
                    <a:pt x="34" y="261"/>
                  </a:lnTo>
                  <a:lnTo>
                    <a:pt x="34" y="261"/>
                  </a:lnTo>
                  <a:lnTo>
                    <a:pt x="36" y="262"/>
                  </a:lnTo>
                  <a:lnTo>
                    <a:pt x="39" y="261"/>
                  </a:lnTo>
                  <a:lnTo>
                    <a:pt x="41" y="259"/>
                  </a:lnTo>
                  <a:lnTo>
                    <a:pt x="42" y="257"/>
                  </a:lnTo>
                  <a:lnTo>
                    <a:pt x="44" y="255"/>
                  </a:lnTo>
                  <a:lnTo>
                    <a:pt x="49" y="251"/>
                  </a:lnTo>
                  <a:lnTo>
                    <a:pt x="54" y="246"/>
                  </a:lnTo>
                  <a:lnTo>
                    <a:pt x="61" y="239"/>
                  </a:lnTo>
                  <a:lnTo>
                    <a:pt x="67" y="233"/>
                  </a:lnTo>
                  <a:lnTo>
                    <a:pt x="72" y="227"/>
                  </a:lnTo>
                  <a:lnTo>
                    <a:pt x="77" y="222"/>
                  </a:lnTo>
                  <a:lnTo>
                    <a:pt x="79" y="219"/>
                  </a:lnTo>
                  <a:lnTo>
                    <a:pt x="82" y="216"/>
                  </a:lnTo>
                  <a:lnTo>
                    <a:pt x="84" y="212"/>
                  </a:lnTo>
                  <a:lnTo>
                    <a:pt x="86" y="208"/>
                  </a:lnTo>
                  <a:lnTo>
                    <a:pt x="87" y="204"/>
                  </a:lnTo>
                  <a:lnTo>
                    <a:pt x="87" y="214"/>
                  </a:lnTo>
                  <a:lnTo>
                    <a:pt x="87" y="224"/>
                  </a:lnTo>
                  <a:lnTo>
                    <a:pt x="87" y="233"/>
                  </a:lnTo>
                  <a:lnTo>
                    <a:pt x="90" y="238"/>
                  </a:lnTo>
                  <a:lnTo>
                    <a:pt x="88" y="240"/>
                  </a:lnTo>
                  <a:lnTo>
                    <a:pt x="88" y="243"/>
                  </a:lnTo>
                  <a:lnTo>
                    <a:pt x="89" y="246"/>
                  </a:lnTo>
                  <a:lnTo>
                    <a:pt x="92" y="248"/>
                  </a:lnTo>
                  <a:lnTo>
                    <a:pt x="90" y="268"/>
                  </a:lnTo>
                  <a:lnTo>
                    <a:pt x="87" y="300"/>
                  </a:lnTo>
                  <a:lnTo>
                    <a:pt x="85" y="330"/>
                  </a:lnTo>
                  <a:lnTo>
                    <a:pt x="84" y="348"/>
                  </a:lnTo>
                  <a:lnTo>
                    <a:pt x="82" y="370"/>
                  </a:lnTo>
                  <a:lnTo>
                    <a:pt x="80" y="409"/>
                  </a:lnTo>
                  <a:lnTo>
                    <a:pt x="78" y="447"/>
                  </a:lnTo>
                  <a:lnTo>
                    <a:pt x="77" y="468"/>
                  </a:lnTo>
                  <a:lnTo>
                    <a:pt x="75" y="470"/>
                  </a:lnTo>
                  <a:lnTo>
                    <a:pt x="72" y="472"/>
                  </a:lnTo>
                  <a:lnTo>
                    <a:pt x="69" y="475"/>
                  </a:lnTo>
                  <a:lnTo>
                    <a:pt x="66" y="477"/>
                  </a:lnTo>
                  <a:lnTo>
                    <a:pt x="62" y="479"/>
                  </a:lnTo>
                  <a:lnTo>
                    <a:pt x="60" y="481"/>
                  </a:lnTo>
                  <a:lnTo>
                    <a:pt x="57" y="483"/>
                  </a:lnTo>
                  <a:lnTo>
                    <a:pt x="54" y="483"/>
                  </a:lnTo>
                  <a:lnTo>
                    <a:pt x="51" y="484"/>
                  </a:lnTo>
                  <a:lnTo>
                    <a:pt x="49" y="486"/>
                  </a:lnTo>
                  <a:lnTo>
                    <a:pt x="49" y="490"/>
                  </a:lnTo>
                  <a:lnTo>
                    <a:pt x="54" y="495"/>
                  </a:lnTo>
                  <a:lnTo>
                    <a:pt x="58" y="496"/>
                  </a:lnTo>
                  <a:lnTo>
                    <a:pt x="62" y="497"/>
                  </a:lnTo>
                  <a:lnTo>
                    <a:pt x="68" y="497"/>
                  </a:lnTo>
                  <a:lnTo>
                    <a:pt x="73" y="496"/>
                  </a:lnTo>
                  <a:lnTo>
                    <a:pt x="78" y="495"/>
                  </a:lnTo>
                  <a:lnTo>
                    <a:pt x="83" y="493"/>
                  </a:lnTo>
                  <a:lnTo>
                    <a:pt x="87" y="493"/>
                  </a:lnTo>
                  <a:lnTo>
                    <a:pt x="90" y="492"/>
                  </a:lnTo>
                  <a:lnTo>
                    <a:pt x="93" y="491"/>
                  </a:lnTo>
                  <a:lnTo>
                    <a:pt x="96" y="490"/>
                  </a:lnTo>
                  <a:lnTo>
                    <a:pt x="99" y="490"/>
                  </a:lnTo>
                  <a:lnTo>
                    <a:pt x="102" y="489"/>
                  </a:lnTo>
                  <a:lnTo>
                    <a:pt x="105" y="488"/>
                  </a:lnTo>
                  <a:lnTo>
                    <a:pt x="108" y="488"/>
                  </a:lnTo>
                  <a:lnTo>
                    <a:pt x="111" y="488"/>
                  </a:lnTo>
                  <a:lnTo>
                    <a:pt x="113" y="488"/>
                  </a:lnTo>
                  <a:lnTo>
                    <a:pt x="116" y="485"/>
                  </a:lnTo>
                  <a:lnTo>
                    <a:pt x="116" y="480"/>
                  </a:lnTo>
                  <a:lnTo>
                    <a:pt x="114" y="475"/>
                  </a:lnTo>
                  <a:lnTo>
                    <a:pt x="115" y="473"/>
                  </a:lnTo>
                  <a:lnTo>
                    <a:pt x="118" y="459"/>
                  </a:lnTo>
                  <a:lnTo>
                    <a:pt x="121" y="428"/>
                  </a:lnTo>
                  <a:lnTo>
                    <a:pt x="122" y="396"/>
                  </a:lnTo>
                  <a:lnTo>
                    <a:pt x="122" y="376"/>
                  </a:lnTo>
                  <a:lnTo>
                    <a:pt x="122" y="363"/>
                  </a:lnTo>
                  <a:lnTo>
                    <a:pt x="126" y="346"/>
                  </a:lnTo>
                  <a:lnTo>
                    <a:pt x="129" y="329"/>
                  </a:lnTo>
                  <a:lnTo>
                    <a:pt x="131" y="313"/>
                  </a:lnTo>
                  <a:lnTo>
                    <a:pt x="132" y="318"/>
                  </a:lnTo>
                  <a:lnTo>
                    <a:pt x="134" y="326"/>
                  </a:lnTo>
                  <a:lnTo>
                    <a:pt x="136" y="335"/>
                  </a:lnTo>
                  <a:lnTo>
                    <a:pt x="139" y="345"/>
                  </a:lnTo>
                  <a:lnTo>
                    <a:pt x="141" y="355"/>
                  </a:lnTo>
                  <a:lnTo>
                    <a:pt x="143" y="364"/>
                  </a:lnTo>
                  <a:lnTo>
                    <a:pt x="145" y="372"/>
                  </a:lnTo>
                  <a:lnTo>
                    <a:pt x="146" y="378"/>
                  </a:lnTo>
                  <a:lnTo>
                    <a:pt x="146" y="397"/>
                  </a:lnTo>
                  <a:lnTo>
                    <a:pt x="147" y="427"/>
                  </a:lnTo>
                  <a:lnTo>
                    <a:pt x="147" y="456"/>
                  </a:lnTo>
                  <a:lnTo>
                    <a:pt x="148" y="472"/>
                  </a:lnTo>
                  <a:lnTo>
                    <a:pt x="151" y="473"/>
                  </a:lnTo>
                  <a:lnTo>
                    <a:pt x="151" y="477"/>
                  </a:lnTo>
                  <a:lnTo>
                    <a:pt x="151" y="481"/>
                  </a:lnTo>
                  <a:lnTo>
                    <a:pt x="151" y="484"/>
                  </a:lnTo>
                  <a:lnTo>
                    <a:pt x="152" y="488"/>
                  </a:lnTo>
                  <a:lnTo>
                    <a:pt x="153" y="490"/>
                  </a:lnTo>
                  <a:lnTo>
                    <a:pt x="156" y="492"/>
                  </a:lnTo>
                  <a:lnTo>
                    <a:pt x="160" y="493"/>
                  </a:lnTo>
                  <a:lnTo>
                    <a:pt x="166" y="493"/>
                  </a:lnTo>
                  <a:lnTo>
                    <a:pt x="172" y="493"/>
                  </a:lnTo>
                  <a:lnTo>
                    <a:pt x="176" y="493"/>
                  </a:lnTo>
                  <a:lnTo>
                    <a:pt x="180" y="494"/>
                  </a:lnTo>
                  <a:lnTo>
                    <a:pt x="183" y="495"/>
                  </a:lnTo>
                  <a:lnTo>
                    <a:pt x="187" y="497"/>
                  </a:lnTo>
                  <a:lnTo>
                    <a:pt x="192" y="497"/>
                  </a:lnTo>
                  <a:lnTo>
                    <a:pt x="198" y="498"/>
                  </a:lnTo>
                  <a:lnTo>
                    <a:pt x="206" y="498"/>
                  </a:lnTo>
                  <a:lnTo>
                    <a:pt x="212" y="496"/>
                  </a:lnTo>
                  <a:lnTo>
                    <a:pt x="215" y="492"/>
                  </a:lnTo>
                  <a:lnTo>
                    <a:pt x="214" y="488"/>
                  </a:lnTo>
                  <a:lnTo>
                    <a:pt x="211" y="486"/>
                  </a:lnTo>
                  <a:lnTo>
                    <a:pt x="209" y="485"/>
                  </a:lnTo>
                  <a:lnTo>
                    <a:pt x="205" y="484"/>
                  </a:lnTo>
                  <a:lnTo>
                    <a:pt x="202" y="482"/>
                  </a:lnTo>
                  <a:lnTo>
                    <a:pt x="199" y="481"/>
                  </a:lnTo>
                  <a:lnTo>
                    <a:pt x="196" y="479"/>
                  </a:lnTo>
                  <a:lnTo>
                    <a:pt x="193" y="477"/>
                  </a:lnTo>
                  <a:lnTo>
                    <a:pt x="191" y="475"/>
                  </a:lnTo>
                  <a:lnTo>
                    <a:pt x="190" y="474"/>
                  </a:lnTo>
                  <a:lnTo>
                    <a:pt x="188" y="453"/>
                  </a:lnTo>
                  <a:lnTo>
                    <a:pt x="185" y="420"/>
                  </a:lnTo>
                  <a:lnTo>
                    <a:pt x="183" y="386"/>
                  </a:lnTo>
                  <a:lnTo>
                    <a:pt x="182" y="361"/>
                  </a:lnTo>
                  <a:lnTo>
                    <a:pt x="181" y="336"/>
                  </a:lnTo>
                  <a:lnTo>
                    <a:pt x="181" y="303"/>
                  </a:lnTo>
                  <a:lnTo>
                    <a:pt x="179" y="272"/>
                  </a:lnTo>
                  <a:lnTo>
                    <a:pt x="177" y="253"/>
                  </a:lnTo>
                  <a:lnTo>
                    <a:pt x="179" y="252"/>
                  </a:lnTo>
                  <a:lnTo>
                    <a:pt x="181" y="248"/>
                  </a:lnTo>
                  <a:lnTo>
                    <a:pt x="181" y="245"/>
                  </a:lnTo>
                  <a:lnTo>
                    <a:pt x="179" y="243"/>
                  </a:lnTo>
                  <a:lnTo>
                    <a:pt x="182" y="231"/>
                  </a:lnTo>
                  <a:lnTo>
                    <a:pt x="184" y="210"/>
                  </a:lnTo>
                  <a:lnTo>
                    <a:pt x="186" y="187"/>
                  </a:lnTo>
                  <a:lnTo>
                    <a:pt x="187" y="171"/>
                  </a:lnTo>
                  <a:lnTo>
                    <a:pt x="189" y="174"/>
                  </a:lnTo>
                  <a:lnTo>
                    <a:pt x="191" y="178"/>
                  </a:lnTo>
                  <a:lnTo>
                    <a:pt x="194" y="182"/>
                  </a:lnTo>
                  <a:lnTo>
                    <a:pt x="196" y="185"/>
                  </a:lnTo>
                  <a:lnTo>
                    <a:pt x="198" y="188"/>
                  </a:lnTo>
                  <a:lnTo>
                    <a:pt x="200" y="191"/>
                  </a:lnTo>
                  <a:lnTo>
                    <a:pt x="202" y="193"/>
                  </a:lnTo>
                  <a:lnTo>
                    <a:pt x="203" y="194"/>
                  </a:lnTo>
                  <a:lnTo>
                    <a:pt x="204" y="205"/>
                  </a:lnTo>
                  <a:lnTo>
                    <a:pt x="207" y="222"/>
                  </a:lnTo>
                  <a:lnTo>
                    <a:pt x="210" y="238"/>
                  </a:lnTo>
                  <a:lnTo>
                    <a:pt x="214" y="247"/>
                  </a:lnTo>
                  <a:lnTo>
                    <a:pt x="214" y="250"/>
                  </a:lnTo>
                  <a:lnTo>
                    <a:pt x="216" y="254"/>
                  </a:lnTo>
                  <a:lnTo>
                    <a:pt x="218" y="257"/>
                  </a:lnTo>
                  <a:lnTo>
                    <a:pt x="222" y="257"/>
                  </a:lnTo>
                  <a:lnTo>
                    <a:pt x="221" y="262"/>
                  </a:lnTo>
                  <a:lnTo>
                    <a:pt x="221" y="267"/>
                  </a:lnTo>
                  <a:lnTo>
                    <a:pt x="223" y="273"/>
                  </a:lnTo>
                  <a:lnTo>
                    <a:pt x="229" y="278"/>
                  </a:lnTo>
                  <a:lnTo>
                    <a:pt x="233" y="280"/>
                  </a:lnTo>
                  <a:lnTo>
                    <a:pt x="236" y="281"/>
                  </a:lnTo>
                  <a:lnTo>
                    <a:pt x="239" y="282"/>
                  </a:lnTo>
                  <a:lnTo>
                    <a:pt x="242" y="283"/>
                  </a:lnTo>
                  <a:lnTo>
                    <a:pt x="244" y="282"/>
                  </a:lnTo>
                  <a:lnTo>
                    <a:pt x="247" y="281"/>
                  </a:lnTo>
                  <a:lnTo>
                    <a:pt x="249" y="280"/>
                  </a:lnTo>
                  <a:lnTo>
                    <a:pt x="251" y="279"/>
                  </a:lnTo>
                  <a:lnTo>
                    <a:pt x="254" y="273"/>
                  </a:lnTo>
                  <a:lnTo>
                    <a:pt x="254" y="265"/>
                  </a:lnTo>
                  <a:lnTo>
                    <a:pt x="251" y="257"/>
                  </a:lnTo>
                  <a:lnTo>
                    <a:pt x="245" y="252"/>
                  </a:lnTo>
                  <a:lnTo>
                    <a:pt x="247" y="249"/>
                  </a:lnTo>
                  <a:lnTo>
                    <a:pt x="246" y="246"/>
                  </a:lnTo>
                  <a:lnTo>
                    <a:pt x="244" y="243"/>
                  </a:lnTo>
                  <a:lnTo>
                    <a:pt x="242" y="242"/>
                  </a:lnTo>
                  <a:lnTo>
                    <a:pt x="242" y="231"/>
                  </a:lnTo>
                  <a:lnTo>
                    <a:pt x="239" y="215"/>
                  </a:lnTo>
                  <a:lnTo>
                    <a:pt x="237" y="198"/>
                  </a:lnTo>
                  <a:lnTo>
                    <a:pt x="236" y="187"/>
                  </a:lnTo>
                  <a:lnTo>
                    <a:pt x="235" y="181"/>
                  </a:lnTo>
                  <a:lnTo>
                    <a:pt x="231" y="175"/>
                  </a:lnTo>
                  <a:lnTo>
                    <a:pt x="227" y="170"/>
                  </a:lnTo>
                  <a:lnTo>
                    <a:pt x="225" y="165"/>
                  </a:lnTo>
                  <a:lnTo>
                    <a:pt x="223" y="162"/>
                  </a:lnTo>
                  <a:lnTo>
                    <a:pt x="220" y="156"/>
                  </a:lnTo>
                  <a:lnTo>
                    <a:pt x="217" y="149"/>
                  </a:lnTo>
                  <a:lnTo>
                    <a:pt x="213" y="142"/>
                  </a:lnTo>
                  <a:lnTo>
                    <a:pt x="209" y="134"/>
                  </a:lnTo>
                  <a:lnTo>
                    <a:pt x="206" y="126"/>
                  </a:lnTo>
                  <a:lnTo>
                    <a:pt x="204" y="121"/>
                  </a:lnTo>
                  <a:lnTo>
                    <a:pt x="202" y="117"/>
                  </a:lnTo>
                  <a:lnTo>
                    <a:pt x="200" y="114"/>
                  </a:lnTo>
                  <a:lnTo>
                    <a:pt x="197" y="110"/>
                  </a:lnTo>
                  <a:lnTo>
                    <a:pt x="191" y="107"/>
                  </a:lnTo>
                  <a:lnTo>
                    <a:pt x="185" y="104"/>
                  </a:lnTo>
                  <a:lnTo>
                    <a:pt x="179" y="100"/>
                  </a:lnTo>
                  <a:lnTo>
                    <a:pt x="173" y="98"/>
                  </a:lnTo>
                  <a:lnTo>
                    <a:pt x="167" y="96"/>
                  </a:lnTo>
                  <a:lnTo>
                    <a:pt x="162" y="95"/>
                  </a:lnTo>
                  <a:lnTo>
                    <a:pt x="163" y="92"/>
                  </a:lnTo>
                  <a:lnTo>
                    <a:pt x="163" y="88"/>
                  </a:lnTo>
                  <a:lnTo>
                    <a:pt x="162" y="86"/>
                  </a:lnTo>
                  <a:lnTo>
                    <a:pt x="157" y="84"/>
                  </a:lnTo>
                  <a:lnTo>
                    <a:pt x="159" y="81"/>
                  </a:lnTo>
                  <a:lnTo>
                    <a:pt x="161" y="78"/>
                  </a:lnTo>
                  <a:lnTo>
                    <a:pt x="162" y="75"/>
                  </a:lnTo>
                  <a:lnTo>
                    <a:pt x="162" y="73"/>
                  </a:lnTo>
                  <a:lnTo>
                    <a:pt x="164" y="71"/>
                  </a:lnTo>
                  <a:lnTo>
                    <a:pt x="166" y="66"/>
                  </a:lnTo>
                  <a:lnTo>
                    <a:pt x="167" y="60"/>
                  </a:lnTo>
                  <a:lnTo>
                    <a:pt x="166" y="56"/>
                  </a:lnTo>
                  <a:lnTo>
                    <a:pt x="168" y="51"/>
                  </a:lnTo>
                  <a:lnTo>
                    <a:pt x="170" y="44"/>
                  </a:lnTo>
                  <a:lnTo>
                    <a:pt x="172" y="36"/>
                  </a:lnTo>
                  <a:lnTo>
                    <a:pt x="173" y="28"/>
                  </a:lnTo>
                  <a:lnTo>
                    <a:pt x="172" y="21"/>
                  </a:lnTo>
                  <a:lnTo>
                    <a:pt x="170" y="15"/>
                  </a:lnTo>
                  <a:lnTo>
                    <a:pt x="166" y="12"/>
                  </a:lnTo>
                  <a:lnTo>
                    <a:pt x="161" y="12"/>
                  </a:lnTo>
                  <a:close/>
                </a:path>
              </a:pathLst>
            </a:custGeom>
            <a:solidFill>
              <a:srgbClr val="000000"/>
            </a:solidFill>
            <a:ln w="9525">
              <a:noFill/>
              <a:round/>
              <a:headEnd/>
              <a:tailEnd/>
            </a:ln>
          </p:spPr>
          <p:txBody>
            <a:bodyPr/>
            <a:lstStyle/>
            <a:p>
              <a:endParaRPr lang="en-US"/>
            </a:p>
          </p:txBody>
        </p:sp>
        <p:sp>
          <p:nvSpPr>
            <p:cNvPr id="551955" name="Freeform 2067"/>
            <p:cNvSpPr>
              <a:spLocks/>
            </p:cNvSpPr>
            <p:nvPr/>
          </p:nvSpPr>
          <p:spPr bwMode="auto">
            <a:xfrm>
              <a:off x="4086" y="1960"/>
              <a:ext cx="189" cy="242"/>
            </a:xfrm>
            <a:custGeom>
              <a:avLst/>
              <a:gdLst/>
              <a:ahLst/>
              <a:cxnLst>
                <a:cxn ang="0">
                  <a:pos x="120" y="65"/>
                </a:cxn>
                <a:cxn ang="0">
                  <a:pos x="130" y="57"/>
                </a:cxn>
                <a:cxn ang="0">
                  <a:pos x="142" y="44"/>
                </a:cxn>
                <a:cxn ang="0">
                  <a:pos x="164" y="22"/>
                </a:cxn>
                <a:cxn ang="0">
                  <a:pos x="167" y="10"/>
                </a:cxn>
                <a:cxn ang="0">
                  <a:pos x="173" y="2"/>
                </a:cxn>
                <a:cxn ang="0">
                  <a:pos x="182" y="2"/>
                </a:cxn>
                <a:cxn ang="0">
                  <a:pos x="189" y="12"/>
                </a:cxn>
                <a:cxn ang="0">
                  <a:pos x="182" y="24"/>
                </a:cxn>
                <a:cxn ang="0">
                  <a:pos x="169" y="41"/>
                </a:cxn>
                <a:cxn ang="0">
                  <a:pos x="150" y="66"/>
                </a:cxn>
                <a:cxn ang="0">
                  <a:pos x="145" y="78"/>
                </a:cxn>
                <a:cxn ang="0">
                  <a:pos x="134" y="89"/>
                </a:cxn>
                <a:cxn ang="0">
                  <a:pos x="139" y="128"/>
                </a:cxn>
                <a:cxn ang="0">
                  <a:pos x="147" y="149"/>
                </a:cxn>
                <a:cxn ang="0">
                  <a:pos x="156" y="172"/>
                </a:cxn>
                <a:cxn ang="0">
                  <a:pos x="149" y="182"/>
                </a:cxn>
                <a:cxn ang="0">
                  <a:pos x="140" y="196"/>
                </a:cxn>
                <a:cxn ang="0">
                  <a:pos x="144" y="218"/>
                </a:cxn>
                <a:cxn ang="0">
                  <a:pos x="131" y="220"/>
                </a:cxn>
                <a:cxn ang="0">
                  <a:pos x="120" y="205"/>
                </a:cxn>
                <a:cxn ang="0">
                  <a:pos x="116" y="182"/>
                </a:cxn>
                <a:cxn ang="0">
                  <a:pos x="127" y="173"/>
                </a:cxn>
                <a:cxn ang="0">
                  <a:pos x="122" y="161"/>
                </a:cxn>
                <a:cxn ang="0">
                  <a:pos x="110" y="158"/>
                </a:cxn>
                <a:cxn ang="0">
                  <a:pos x="101" y="166"/>
                </a:cxn>
                <a:cxn ang="0">
                  <a:pos x="92" y="177"/>
                </a:cxn>
                <a:cxn ang="0">
                  <a:pos x="102" y="201"/>
                </a:cxn>
                <a:cxn ang="0">
                  <a:pos x="108" y="210"/>
                </a:cxn>
                <a:cxn ang="0">
                  <a:pos x="104" y="222"/>
                </a:cxn>
                <a:cxn ang="0">
                  <a:pos x="96" y="236"/>
                </a:cxn>
                <a:cxn ang="0">
                  <a:pos x="84" y="242"/>
                </a:cxn>
                <a:cxn ang="0">
                  <a:pos x="83" y="222"/>
                </a:cxn>
                <a:cxn ang="0">
                  <a:pos x="84" y="216"/>
                </a:cxn>
                <a:cxn ang="0">
                  <a:pos x="78" y="208"/>
                </a:cxn>
                <a:cxn ang="0">
                  <a:pos x="65" y="187"/>
                </a:cxn>
                <a:cxn ang="0">
                  <a:pos x="62" y="170"/>
                </a:cxn>
                <a:cxn ang="0">
                  <a:pos x="74" y="141"/>
                </a:cxn>
                <a:cxn ang="0">
                  <a:pos x="70" y="124"/>
                </a:cxn>
                <a:cxn ang="0">
                  <a:pos x="65" y="93"/>
                </a:cxn>
                <a:cxn ang="0">
                  <a:pos x="42" y="71"/>
                </a:cxn>
                <a:cxn ang="0">
                  <a:pos x="42" y="63"/>
                </a:cxn>
                <a:cxn ang="0">
                  <a:pos x="33" y="48"/>
                </a:cxn>
                <a:cxn ang="0">
                  <a:pos x="17" y="27"/>
                </a:cxn>
                <a:cxn ang="0">
                  <a:pos x="9" y="21"/>
                </a:cxn>
                <a:cxn ang="0">
                  <a:pos x="2" y="10"/>
                </a:cxn>
                <a:cxn ang="0">
                  <a:pos x="9" y="1"/>
                </a:cxn>
                <a:cxn ang="0">
                  <a:pos x="18" y="1"/>
                </a:cxn>
                <a:cxn ang="0">
                  <a:pos x="25" y="10"/>
                </a:cxn>
                <a:cxn ang="0">
                  <a:pos x="37" y="24"/>
                </a:cxn>
                <a:cxn ang="0">
                  <a:pos x="53" y="45"/>
                </a:cxn>
                <a:cxn ang="0">
                  <a:pos x="62" y="50"/>
                </a:cxn>
                <a:cxn ang="0">
                  <a:pos x="75" y="61"/>
                </a:cxn>
                <a:cxn ang="0">
                  <a:pos x="74" y="57"/>
                </a:cxn>
                <a:cxn ang="0">
                  <a:pos x="73" y="52"/>
                </a:cxn>
                <a:cxn ang="0">
                  <a:pos x="65" y="39"/>
                </a:cxn>
                <a:cxn ang="0">
                  <a:pos x="67" y="13"/>
                </a:cxn>
                <a:cxn ang="0">
                  <a:pos x="88" y="5"/>
                </a:cxn>
                <a:cxn ang="0">
                  <a:pos x="112" y="8"/>
                </a:cxn>
                <a:cxn ang="0">
                  <a:pos x="120" y="31"/>
                </a:cxn>
                <a:cxn ang="0">
                  <a:pos x="122" y="48"/>
                </a:cxn>
                <a:cxn ang="0">
                  <a:pos x="114" y="64"/>
                </a:cxn>
              </a:cxnLst>
              <a:rect l="0" t="0" r="r" b="b"/>
              <a:pathLst>
                <a:path w="189" h="242">
                  <a:moveTo>
                    <a:pt x="112" y="67"/>
                  </a:moveTo>
                  <a:lnTo>
                    <a:pt x="113" y="67"/>
                  </a:lnTo>
                  <a:lnTo>
                    <a:pt x="116" y="66"/>
                  </a:lnTo>
                  <a:lnTo>
                    <a:pt x="120" y="65"/>
                  </a:lnTo>
                  <a:lnTo>
                    <a:pt x="122" y="65"/>
                  </a:lnTo>
                  <a:lnTo>
                    <a:pt x="123" y="64"/>
                  </a:lnTo>
                  <a:lnTo>
                    <a:pt x="126" y="60"/>
                  </a:lnTo>
                  <a:lnTo>
                    <a:pt x="130" y="57"/>
                  </a:lnTo>
                  <a:lnTo>
                    <a:pt x="132" y="56"/>
                  </a:lnTo>
                  <a:lnTo>
                    <a:pt x="134" y="54"/>
                  </a:lnTo>
                  <a:lnTo>
                    <a:pt x="138" y="50"/>
                  </a:lnTo>
                  <a:lnTo>
                    <a:pt x="142" y="44"/>
                  </a:lnTo>
                  <a:lnTo>
                    <a:pt x="148" y="39"/>
                  </a:lnTo>
                  <a:lnTo>
                    <a:pt x="154" y="32"/>
                  </a:lnTo>
                  <a:lnTo>
                    <a:pt x="159" y="27"/>
                  </a:lnTo>
                  <a:lnTo>
                    <a:pt x="164" y="22"/>
                  </a:lnTo>
                  <a:lnTo>
                    <a:pt x="167" y="20"/>
                  </a:lnTo>
                  <a:lnTo>
                    <a:pt x="168" y="17"/>
                  </a:lnTo>
                  <a:lnTo>
                    <a:pt x="167" y="14"/>
                  </a:lnTo>
                  <a:lnTo>
                    <a:pt x="167" y="10"/>
                  </a:lnTo>
                  <a:lnTo>
                    <a:pt x="168" y="6"/>
                  </a:lnTo>
                  <a:lnTo>
                    <a:pt x="169" y="4"/>
                  </a:lnTo>
                  <a:lnTo>
                    <a:pt x="171" y="3"/>
                  </a:lnTo>
                  <a:lnTo>
                    <a:pt x="173" y="2"/>
                  </a:lnTo>
                  <a:lnTo>
                    <a:pt x="175" y="1"/>
                  </a:lnTo>
                  <a:lnTo>
                    <a:pt x="178" y="1"/>
                  </a:lnTo>
                  <a:lnTo>
                    <a:pt x="180" y="1"/>
                  </a:lnTo>
                  <a:lnTo>
                    <a:pt x="182" y="2"/>
                  </a:lnTo>
                  <a:lnTo>
                    <a:pt x="184" y="3"/>
                  </a:lnTo>
                  <a:lnTo>
                    <a:pt x="186" y="6"/>
                  </a:lnTo>
                  <a:lnTo>
                    <a:pt x="188" y="9"/>
                  </a:lnTo>
                  <a:lnTo>
                    <a:pt x="189" y="12"/>
                  </a:lnTo>
                  <a:lnTo>
                    <a:pt x="189" y="15"/>
                  </a:lnTo>
                  <a:lnTo>
                    <a:pt x="188" y="19"/>
                  </a:lnTo>
                  <a:lnTo>
                    <a:pt x="185" y="21"/>
                  </a:lnTo>
                  <a:lnTo>
                    <a:pt x="182" y="24"/>
                  </a:lnTo>
                  <a:lnTo>
                    <a:pt x="178" y="27"/>
                  </a:lnTo>
                  <a:lnTo>
                    <a:pt x="176" y="31"/>
                  </a:lnTo>
                  <a:lnTo>
                    <a:pt x="174" y="35"/>
                  </a:lnTo>
                  <a:lnTo>
                    <a:pt x="169" y="41"/>
                  </a:lnTo>
                  <a:lnTo>
                    <a:pt x="165" y="48"/>
                  </a:lnTo>
                  <a:lnTo>
                    <a:pt x="159" y="54"/>
                  </a:lnTo>
                  <a:lnTo>
                    <a:pt x="155" y="60"/>
                  </a:lnTo>
                  <a:lnTo>
                    <a:pt x="150" y="66"/>
                  </a:lnTo>
                  <a:lnTo>
                    <a:pt x="147" y="69"/>
                  </a:lnTo>
                  <a:lnTo>
                    <a:pt x="148" y="72"/>
                  </a:lnTo>
                  <a:lnTo>
                    <a:pt x="147" y="75"/>
                  </a:lnTo>
                  <a:lnTo>
                    <a:pt x="145" y="78"/>
                  </a:lnTo>
                  <a:lnTo>
                    <a:pt x="142" y="80"/>
                  </a:lnTo>
                  <a:lnTo>
                    <a:pt x="139" y="84"/>
                  </a:lnTo>
                  <a:lnTo>
                    <a:pt x="136" y="87"/>
                  </a:lnTo>
                  <a:lnTo>
                    <a:pt x="134" y="89"/>
                  </a:lnTo>
                  <a:lnTo>
                    <a:pt x="133" y="92"/>
                  </a:lnTo>
                  <a:lnTo>
                    <a:pt x="134" y="101"/>
                  </a:lnTo>
                  <a:lnTo>
                    <a:pt x="137" y="115"/>
                  </a:lnTo>
                  <a:lnTo>
                    <a:pt x="139" y="128"/>
                  </a:lnTo>
                  <a:lnTo>
                    <a:pt x="138" y="134"/>
                  </a:lnTo>
                  <a:lnTo>
                    <a:pt x="140" y="138"/>
                  </a:lnTo>
                  <a:lnTo>
                    <a:pt x="144" y="143"/>
                  </a:lnTo>
                  <a:lnTo>
                    <a:pt x="147" y="149"/>
                  </a:lnTo>
                  <a:lnTo>
                    <a:pt x="150" y="156"/>
                  </a:lnTo>
                  <a:lnTo>
                    <a:pt x="153" y="162"/>
                  </a:lnTo>
                  <a:lnTo>
                    <a:pt x="155" y="168"/>
                  </a:lnTo>
                  <a:lnTo>
                    <a:pt x="156" y="172"/>
                  </a:lnTo>
                  <a:lnTo>
                    <a:pt x="155" y="175"/>
                  </a:lnTo>
                  <a:lnTo>
                    <a:pt x="153" y="177"/>
                  </a:lnTo>
                  <a:lnTo>
                    <a:pt x="151" y="179"/>
                  </a:lnTo>
                  <a:lnTo>
                    <a:pt x="149" y="182"/>
                  </a:lnTo>
                  <a:lnTo>
                    <a:pt x="147" y="185"/>
                  </a:lnTo>
                  <a:lnTo>
                    <a:pt x="145" y="189"/>
                  </a:lnTo>
                  <a:lnTo>
                    <a:pt x="143" y="192"/>
                  </a:lnTo>
                  <a:lnTo>
                    <a:pt x="140" y="196"/>
                  </a:lnTo>
                  <a:lnTo>
                    <a:pt x="138" y="199"/>
                  </a:lnTo>
                  <a:lnTo>
                    <a:pt x="141" y="204"/>
                  </a:lnTo>
                  <a:lnTo>
                    <a:pt x="143" y="211"/>
                  </a:lnTo>
                  <a:lnTo>
                    <a:pt x="144" y="218"/>
                  </a:lnTo>
                  <a:lnTo>
                    <a:pt x="139" y="222"/>
                  </a:lnTo>
                  <a:lnTo>
                    <a:pt x="136" y="222"/>
                  </a:lnTo>
                  <a:lnTo>
                    <a:pt x="133" y="221"/>
                  </a:lnTo>
                  <a:lnTo>
                    <a:pt x="131" y="220"/>
                  </a:lnTo>
                  <a:lnTo>
                    <a:pt x="128" y="217"/>
                  </a:lnTo>
                  <a:lnTo>
                    <a:pt x="125" y="213"/>
                  </a:lnTo>
                  <a:lnTo>
                    <a:pt x="122" y="210"/>
                  </a:lnTo>
                  <a:lnTo>
                    <a:pt x="120" y="205"/>
                  </a:lnTo>
                  <a:lnTo>
                    <a:pt x="116" y="201"/>
                  </a:lnTo>
                  <a:lnTo>
                    <a:pt x="113" y="192"/>
                  </a:lnTo>
                  <a:lnTo>
                    <a:pt x="113" y="186"/>
                  </a:lnTo>
                  <a:lnTo>
                    <a:pt x="116" y="182"/>
                  </a:lnTo>
                  <a:lnTo>
                    <a:pt x="120" y="181"/>
                  </a:lnTo>
                  <a:lnTo>
                    <a:pt x="122" y="179"/>
                  </a:lnTo>
                  <a:lnTo>
                    <a:pt x="124" y="176"/>
                  </a:lnTo>
                  <a:lnTo>
                    <a:pt x="127" y="173"/>
                  </a:lnTo>
                  <a:lnTo>
                    <a:pt x="129" y="168"/>
                  </a:lnTo>
                  <a:lnTo>
                    <a:pt x="127" y="166"/>
                  </a:lnTo>
                  <a:lnTo>
                    <a:pt x="124" y="163"/>
                  </a:lnTo>
                  <a:lnTo>
                    <a:pt x="122" y="161"/>
                  </a:lnTo>
                  <a:lnTo>
                    <a:pt x="119" y="160"/>
                  </a:lnTo>
                  <a:lnTo>
                    <a:pt x="115" y="158"/>
                  </a:lnTo>
                  <a:lnTo>
                    <a:pt x="113" y="158"/>
                  </a:lnTo>
                  <a:lnTo>
                    <a:pt x="110" y="158"/>
                  </a:lnTo>
                  <a:lnTo>
                    <a:pt x="108" y="159"/>
                  </a:lnTo>
                  <a:lnTo>
                    <a:pt x="105" y="161"/>
                  </a:lnTo>
                  <a:lnTo>
                    <a:pt x="104" y="163"/>
                  </a:lnTo>
                  <a:lnTo>
                    <a:pt x="101" y="166"/>
                  </a:lnTo>
                  <a:lnTo>
                    <a:pt x="99" y="169"/>
                  </a:lnTo>
                  <a:lnTo>
                    <a:pt x="96" y="172"/>
                  </a:lnTo>
                  <a:lnTo>
                    <a:pt x="94" y="175"/>
                  </a:lnTo>
                  <a:lnTo>
                    <a:pt x="92" y="177"/>
                  </a:lnTo>
                  <a:lnTo>
                    <a:pt x="89" y="180"/>
                  </a:lnTo>
                  <a:lnTo>
                    <a:pt x="96" y="188"/>
                  </a:lnTo>
                  <a:lnTo>
                    <a:pt x="101" y="195"/>
                  </a:lnTo>
                  <a:lnTo>
                    <a:pt x="102" y="201"/>
                  </a:lnTo>
                  <a:lnTo>
                    <a:pt x="100" y="203"/>
                  </a:lnTo>
                  <a:lnTo>
                    <a:pt x="105" y="205"/>
                  </a:lnTo>
                  <a:lnTo>
                    <a:pt x="107" y="207"/>
                  </a:lnTo>
                  <a:lnTo>
                    <a:pt x="108" y="210"/>
                  </a:lnTo>
                  <a:lnTo>
                    <a:pt x="108" y="212"/>
                  </a:lnTo>
                  <a:lnTo>
                    <a:pt x="107" y="216"/>
                  </a:lnTo>
                  <a:lnTo>
                    <a:pt x="105" y="219"/>
                  </a:lnTo>
                  <a:lnTo>
                    <a:pt x="104" y="222"/>
                  </a:lnTo>
                  <a:lnTo>
                    <a:pt x="102" y="226"/>
                  </a:lnTo>
                  <a:lnTo>
                    <a:pt x="100" y="229"/>
                  </a:lnTo>
                  <a:lnTo>
                    <a:pt x="98" y="233"/>
                  </a:lnTo>
                  <a:lnTo>
                    <a:pt x="96" y="236"/>
                  </a:lnTo>
                  <a:lnTo>
                    <a:pt x="93" y="238"/>
                  </a:lnTo>
                  <a:lnTo>
                    <a:pt x="90" y="240"/>
                  </a:lnTo>
                  <a:lnTo>
                    <a:pt x="87" y="241"/>
                  </a:lnTo>
                  <a:lnTo>
                    <a:pt x="84" y="242"/>
                  </a:lnTo>
                  <a:lnTo>
                    <a:pt x="81" y="241"/>
                  </a:lnTo>
                  <a:lnTo>
                    <a:pt x="79" y="237"/>
                  </a:lnTo>
                  <a:lnTo>
                    <a:pt x="80" y="229"/>
                  </a:lnTo>
                  <a:lnTo>
                    <a:pt x="83" y="222"/>
                  </a:lnTo>
                  <a:lnTo>
                    <a:pt x="86" y="216"/>
                  </a:lnTo>
                  <a:lnTo>
                    <a:pt x="86" y="216"/>
                  </a:lnTo>
                  <a:lnTo>
                    <a:pt x="85" y="216"/>
                  </a:lnTo>
                  <a:lnTo>
                    <a:pt x="84" y="216"/>
                  </a:lnTo>
                  <a:lnTo>
                    <a:pt x="81" y="216"/>
                  </a:lnTo>
                  <a:lnTo>
                    <a:pt x="81" y="215"/>
                  </a:lnTo>
                  <a:lnTo>
                    <a:pt x="79" y="212"/>
                  </a:lnTo>
                  <a:lnTo>
                    <a:pt x="78" y="208"/>
                  </a:lnTo>
                  <a:lnTo>
                    <a:pt x="75" y="202"/>
                  </a:lnTo>
                  <a:lnTo>
                    <a:pt x="71" y="197"/>
                  </a:lnTo>
                  <a:lnTo>
                    <a:pt x="69" y="192"/>
                  </a:lnTo>
                  <a:lnTo>
                    <a:pt x="65" y="187"/>
                  </a:lnTo>
                  <a:lnTo>
                    <a:pt x="62" y="184"/>
                  </a:lnTo>
                  <a:lnTo>
                    <a:pt x="60" y="181"/>
                  </a:lnTo>
                  <a:lnTo>
                    <a:pt x="61" y="176"/>
                  </a:lnTo>
                  <a:lnTo>
                    <a:pt x="62" y="170"/>
                  </a:lnTo>
                  <a:lnTo>
                    <a:pt x="64" y="162"/>
                  </a:lnTo>
                  <a:lnTo>
                    <a:pt x="68" y="155"/>
                  </a:lnTo>
                  <a:lnTo>
                    <a:pt x="71" y="148"/>
                  </a:lnTo>
                  <a:lnTo>
                    <a:pt x="74" y="141"/>
                  </a:lnTo>
                  <a:lnTo>
                    <a:pt x="77" y="136"/>
                  </a:lnTo>
                  <a:lnTo>
                    <a:pt x="74" y="134"/>
                  </a:lnTo>
                  <a:lnTo>
                    <a:pt x="72" y="130"/>
                  </a:lnTo>
                  <a:lnTo>
                    <a:pt x="70" y="124"/>
                  </a:lnTo>
                  <a:lnTo>
                    <a:pt x="70" y="117"/>
                  </a:lnTo>
                  <a:lnTo>
                    <a:pt x="69" y="109"/>
                  </a:lnTo>
                  <a:lnTo>
                    <a:pt x="67" y="101"/>
                  </a:lnTo>
                  <a:lnTo>
                    <a:pt x="65" y="93"/>
                  </a:lnTo>
                  <a:lnTo>
                    <a:pt x="62" y="86"/>
                  </a:lnTo>
                  <a:lnTo>
                    <a:pt x="52" y="79"/>
                  </a:lnTo>
                  <a:lnTo>
                    <a:pt x="46" y="75"/>
                  </a:lnTo>
                  <a:lnTo>
                    <a:pt x="42" y="71"/>
                  </a:lnTo>
                  <a:lnTo>
                    <a:pt x="41" y="68"/>
                  </a:lnTo>
                  <a:lnTo>
                    <a:pt x="40" y="66"/>
                  </a:lnTo>
                  <a:lnTo>
                    <a:pt x="41" y="65"/>
                  </a:lnTo>
                  <a:lnTo>
                    <a:pt x="42" y="63"/>
                  </a:lnTo>
                  <a:lnTo>
                    <a:pt x="42" y="60"/>
                  </a:lnTo>
                  <a:lnTo>
                    <a:pt x="40" y="57"/>
                  </a:lnTo>
                  <a:lnTo>
                    <a:pt x="36" y="53"/>
                  </a:lnTo>
                  <a:lnTo>
                    <a:pt x="33" y="48"/>
                  </a:lnTo>
                  <a:lnTo>
                    <a:pt x="28" y="42"/>
                  </a:lnTo>
                  <a:lnTo>
                    <a:pt x="24" y="37"/>
                  </a:lnTo>
                  <a:lnTo>
                    <a:pt x="20" y="31"/>
                  </a:lnTo>
                  <a:lnTo>
                    <a:pt x="17" y="27"/>
                  </a:lnTo>
                  <a:lnTo>
                    <a:pt x="16" y="23"/>
                  </a:lnTo>
                  <a:lnTo>
                    <a:pt x="14" y="21"/>
                  </a:lnTo>
                  <a:lnTo>
                    <a:pt x="12" y="21"/>
                  </a:lnTo>
                  <a:lnTo>
                    <a:pt x="9" y="21"/>
                  </a:lnTo>
                  <a:lnTo>
                    <a:pt x="7" y="20"/>
                  </a:lnTo>
                  <a:lnTo>
                    <a:pt x="2" y="16"/>
                  </a:lnTo>
                  <a:lnTo>
                    <a:pt x="0" y="13"/>
                  </a:lnTo>
                  <a:lnTo>
                    <a:pt x="2" y="10"/>
                  </a:lnTo>
                  <a:lnTo>
                    <a:pt x="4" y="6"/>
                  </a:lnTo>
                  <a:lnTo>
                    <a:pt x="6" y="4"/>
                  </a:lnTo>
                  <a:lnTo>
                    <a:pt x="8" y="2"/>
                  </a:lnTo>
                  <a:lnTo>
                    <a:pt x="9" y="1"/>
                  </a:lnTo>
                  <a:lnTo>
                    <a:pt x="12" y="0"/>
                  </a:lnTo>
                  <a:lnTo>
                    <a:pt x="14" y="0"/>
                  </a:lnTo>
                  <a:lnTo>
                    <a:pt x="16" y="0"/>
                  </a:lnTo>
                  <a:lnTo>
                    <a:pt x="18" y="1"/>
                  </a:lnTo>
                  <a:lnTo>
                    <a:pt x="19" y="2"/>
                  </a:lnTo>
                  <a:lnTo>
                    <a:pt x="22" y="4"/>
                  </a:lnTo>
                  <a:lnTo>
                    <a:pt x="24" y="6"/>
                  </a:lnTo>
                  <a:lnTo>
                    <a:pt x="25" y="10"/>
                  </a:lnTo>
                  <a:lnTo>
                    <a:pt x="26" y="14"/>
                  </a:lnTo>
                  <a:lnTo>
                    <a:pt x="29" y="16"/>
                  </a:lnTo>
                  <a:lnTo>
                    <a:pt x="33" y="20"/>
                  </a:lnTo>
                  <a:lnTo>
                    <a:pt x="37" y="24"/>
                  </a:lnTo>
                  <a:lnTo>
                    <a:pt x="42" y="30"/>
                  </a:lnTo>
                  <a:lnTo>
                    <a:pt x="46" y="35"/>
                  </a:lnTo>
                  <a:lnTo>
                    <a:pt x="50" y="40"/>
                  </a:lnTo>
                  <a:lnTo>
                    <a:pt x="53" y="45"/>
                  </a:lnTo>
                  <a:lnTo>
                    <a:pt x="56" y="49"/>
                  </a:lnTo>
                  <a:lnTo>
                    <a:pt x="57" y="48"/>
                  </a:lnTo>
                  <a:lnTo>
                    <a:pt x="60" y="49"/>
                  </a:lnTo>
                  <a:lnTo>
                    <a:pt x="62" y="50"/>
                  </a:lnTo>
                  <a:lnTo>
                    <a:pt x="66" y="52"/>
                  </a:lnTo>
                  <a:lnTo>
                    <a:pt x="69" y="55"/>
                  </a:lnTo>
                  <a:lnTo>
                    <a:pt x="72" y="58"/>
                  </a:lnTo>
                  <a:lnTo>
                    <a:pt x="75" y="61"/>
                  </a:lnTo>
                  <a:lnTo>
                    <a:pt x="77" y="63"/>
                  </a:lnTo>
                  <a:lnTo>
                    <a:pt x="77" y="62"/>
                  </a:lnTo>
                  <a:lnTo>
                    <a:pt x="75" y="60"/>
                  </a:lnTo>
                  <a:lnTo>
                    <a:pt x="74" y="57"/>
                  </a:lnTo>
                  <a:lnTo>
                    <a:pt x="73" y="53"/>
                  </a:lnTo>
                  <a:lnTo>
                    <a:pt x="73" y="50"/>
                  </a:lnTo>
                  <a:lnTo>
                    <a:pt x="74" y="51"/>
                  </a:lnTo>
                  <a:lnTo>
                    <a:pt x="73" y="52"/>
                  </a:lnTo>
                  <a:lnTo>
                    <a:pt x="70" y="51"/>
                  </a:lnTo>
                  <a:lnTo>
                    <a:pt x="67" y="48"/>
                  </a:lnTo>
                  <a:lnTo>
                    <a:pt x="65" y="43"/>
                  </a:lnTo>
                  <a:lnTo>
                    <a:pt x="65" y="39"/>
                  </a:lnTo>
                  <a:lnTo>
                    <a:pt x="67" y="38"/>
                  </a:lnTo>
                  <a:lnTo>
                    <a:pt x="64" y="28"/>
                  </a:lnTo>
                  <a:lnTo>
                    <a:pt x="64" y="20"/>
                  </a:lnTo>
                  <a:lnTo>
                    <a:pt x="67" y="13"/>
                  </a:lnTo>
                  <a:lnTo>
                    <a:pt x="71" y="9"/>
                  </a:lnTo>
                  <a:lnTo>
                    <a:pt x="76" y="6"/>
                  </a:lnTo>
                  <a:lnTo>
                    <a:pt x="82" y="5"/>
                  </a:lnTo>
                  <a:lnTo>
                    <a:pt x="88" y="5"/>
                  </a:lnTo>
                  <a:lnTo>
                    <a:pt x="94" y="5"/>
                  </a:lnTo>
                  <a:lnTo>
                    <a:pt x="101" y="3"/>
                  </a:lnTo>
                  <a:lnTo>
                    <a:pt x="107" y="4"/>
                  </a:lnTo>
                  <a:lnTo>
                    <a:pt x="112" y="8"/>
                  </a:lnTo>
                  <a:lnTo>
                    <a:pt x="115" y="13"/>
                  </a:lnTo>
                  <a:lnTo>
                    <a:pt x="118" y="20"/>
                  </a:lnTo>
                  <a:lnTo>
                    <a:pt x="119" y="25"/>
                  </a:lnTo>
                  <a:lnTo>
                    <a:pt x="120" y="31"/>
                  </a:lnTo>
                  <a:lnTo>
                    <a:pt x="120" y="34"/>
                  </a:lnTo>
                  <a:lnTo>
                    <a:pt x="122" y="36"/>
                  </a:lnTo>
                  <a:lnTo>
                    <a:pt x="122" y="42"/>
                  </a:lnTo>
                  <a:lnTo>
                    <a:pt x="122" y="48"/>
                  </a:lnTo>
                  <a:lnTo>
                    <a:pt x="119" y="50"/>
                  </a:lnTo>
                  <a:lnTo>
                    <a:pt x="119" y="54"/>
                  </a:lnTo>
                  <a:lnTo>
                    <a:pt x="117" y="59"/>
                  </a:lnTo>
                  <a:lnTo>
                    <a:pt x="114" y="64"/>
                  </a:lnTo>
                  <a:lnTo>
                    <a:pt x="112" y="67"/>
                  </a:lnTo>
                  <a:close/>
                </a:path>
              </a:pathLst>
            </a:custGeom>
            <a:solidFill>
              <a:srgbClr val="000000"/>
            </a:solidFill>
            <a:ln w="9525">
              <a:noFill/>
              <a:round/>
              <a:headEnd/>
              <a:tailEnd/>
            </a:ln>
          </p:spPr>
          <p:txBody>
            <a:bodyPr/>
            <a:lstStyle/>
            <a:p>
              <a:endParaRPr lang="en-US"/>
            </a:p>
          </p:txBody>
        </p:sp>
        <p:sp>
          <p:nvSpPr>
            <p:cNvPr id="551956" name="Freeform 2068"/>
            <p:cNvSpPr>
              <a:spLocks/>
            </p:cNvSpPr>
            <p:nvPr/>
          </p:nvSpPr>
          <p:spPr bwMode="auto">
            <a:xfrm>
              <a:off x="4452" y="1755"/>
              <a:ext cx="304" cy="445"/>
            </a:xfrm>
            <a:custGeom>
              <a:avLst/>
              <a:gdLst/>
              <a:ahLst/>
              <a:cxnLst>
                <a:cxn ang="0">
                  <a:pos x="176" y="12"/>
                </a:cxn>
                <a:cxn ang="0">
                  <a:pos x="143" y="1"/>
                </a:cxn>
                <a:cxn ang="0">
                  <a:pos x="120" y="21"/>
                </a:cxn>
                <a:cxn ang="0">
                  <a:pos x="115" y="53"/>
                </a:cxn>
                <a:cxn ang="0">
                  <a:pos x="125" y="69"/>
                </a:cxn>
                <a:cxn ang="0">
                  <a:pos x="116" y="81"/>
                </a:cxn>
                <a:cxn ang="0">
                  <a:pos x="96" y="86"/>
                </a:cxn>
                <a:cxn ang="0">
                  <a:pos x="77" y="109"/>
                </a:cxn>
                <a:cxn ang="0">
                  <a:pos x="55" y="142"/>
                </a:cxn>
                <a:cxn ang="0">
                  <a:pos x="31" y="172"/>
                </a:cxn>
                <a:cxn ang="0">
                  <a:pos x="21" y="197"/>
                </a:cxn>
                <a:cxn ang="0">
                  <a:pos x="6" y="205"/>
                </a:cxn>
                <a:cxn ang="0">
                  <a:pos x="5" y="226"/>
                </a:cxn>
                <a:cxn ang="0">
                  <a:pos x="20" y="231"/>
                </a:cxn>
                <a:cxn ang="0">
                  <a:pos x="26" y="234"/>
                </a:cxn>
                <a:cxn ang="0">
                  <a:pos x="34" y="218"/>
                </a:cxn>
                <a:cxn ang="0">
                  <a:pos x="50" y="204"/>
                </a:cxn>
                <a:cxn ang="0">
                  <a:pos x="68" y="183"/>
                </a:cxn>
                <a:cxn ang="0">
                  <a:pos x="84" y="160"/>
                </a:cxn>
                <a:cxn ang="0">
                  <a:pos x="82" y="216"/>
                </a:cxn>
                <a:cxn ang="0">
                  <a:pos x="90" y="276"/>
                </a:cxn>
                <a:cxn ang="0">
                  <a:pos x="91" y="412"/>
                </a:cxn>
                <a:cxn ang="0">
                  <a:pos x="92" y="417"/>
                </a:cxn>
                <a:cxn ang="0">
                  <a:pos x="78" y="425"/>
                </a:cxn>
                <a:cxn ang="0">
                  <a:pos x="74" y="441"/>
                </a:cxn>
                <a:cxn ang="0">
                  <a:pos x="98" y="441"/>
                </a:cxn>
                <a:cxn ang="0">
                  <a:pos x="113" y="436"/>
                </a:cxn>
                <a:cxn ang="0">
                  <a:pos x="126" y="433"/>
                </a:cxn>
                <a:cxn ang="0">
                  <a:pos x="133" y="413"/>
                </a:cxn>
                <a:cxn ang="0">
                  <a:pos x="136" y="388"/>
                </a:cxn>
                <a:cxn ang="0">
                  <a:pos x="139" y="305"/>
                </a:cxn>
                <a:cxn ang="0">
                  <a:pos x="151" y="299"/>
                </a:cxn>
                <a:cxn ang="0">
                  <a:pos x="162" y="336"/>
                </a:cxn>
                <a:cxn ang="0">
                  <a:pos x="158" y="412"/>
                </a:cxn>
                <a:cxn ang="0">
                  <a:pos x="161" y="423"/>
                </a:cxn>
                <a:cxn ang="0">
                  <a:pos x="175" y="444"/>
                </a:cxn>
                <a:cxn ang="0">
                  <a:pos x="204" y="436"/>
                </a:cxn>
                <a:cxn ang="0">
                  <a:pos x="200" y="422"/>
                </a:cxn>
                <a:cxn ang="0">
                  <a:pos x="202" y="416"/>
                </a:cxn>
                <a:cxn ang="0">
                  <a:pos x="204" y="348"/>
                </a:cxn>
                <a:cxn ang="0">
                  <a:pos x="201" y="268"/>
                </a:cxn>
                <a:cxn ang="0">
                  <a:pos x="203" y="215"/>
                </a:cxn>
                <a:cxn ang="0">
                  <a:pos x="210" y="153"/>
                </a:cxn>
                <a:cxn ang="0">
                  <a:pos x="235" y="178"/>
                </a:cxn>
                <a:cxn ang="0">
                  <a:pos x="254" y="201"/>
                </a:cxn>
                <a:cxn ang="0">
                  <a:pos x="271" y="222"/>
                </a:cxn>
                <a:cxn ang="0">
                  <a:pos x="285" y="232"/>
                </a:cxn>
                <a:cxn ang="0">
                  <a:pos x="295" y="232"/>
                </a:cxn>
                <a:cxn ang="0">
                  <a:pos x="304" y="215"/>
                </a:cxn>
                <a:cxn ang="0">
                  <a:pos x="294" y="203"/>
                </a:cxn>
                <a:cxn ang="0">
                  <a:pos x="279" y="188"/>
                </a:cxn>
                <a:cxn ang="0">
                  <a:pos x="257" y="151"/>
                </a:cxn>
                <a:cxn ang="0">
                  <a:pos x="235" y="122"/>
                </a:cxn>
                <a:cxn ang="0">
                  <a:pos x="214" y="94"/>
                </a:cxn>
                <a:cxn ang="0">
                  <a:pos x="188" y="84"/>
                </a:cxn>
                <a:cxn ang="0">
                  <a:pos x="180" y="75"/>
                </a:cxn>
                <a:cxn ang="0">
                  <a:pos x="179" y="60"/>
                </a:cxn>
              </a:cxnLst>
              <a:rect l="0" t="0" r="r" b="b"/>
              <a:pathLst>
                <a:path w="304" h="445">
                  <a:moveTo>
                    <a:pt x="181" y="37"/>
                  </a:moveTo>
                  <a:lnTo>
                    <a:pt x="181" y="30"/>
                  </a:lnTo>
                  <a:lnTo>
                    <a:pt x="180" y="24"/>
                  </a:lnTo>
                  <a:lnTo>
                    <a:pt x="179" y="18"/>
                  </a:lnTo>
                  <a:lnTo>
                    <a:pt x="176" y="12"/>
                  </a:lnTo>
                  <a:lnTo>
                    <a:pt x="173" y="7"/>
                  </a:lnTo>
                  <a:lnTo>
                    <a:pt x="168" y="3"/>
                  </a:lnTo>
                  <a:lnTo>
                    <a:pt x="161" y="1"/>
                  </a:lnTo>
                  <a:lnTo>
                    <a:pt x="152" y="0"/>
                  </a:lnTo>
                  <a:lnTo>
                    <a:pt x="143" y="1"/>
                  </a:lnTo>
                  <a:lnTo>
                    <a:pt x="135" y="3"/>
                  </a:lnTo>
                  <a:lnTo>
                    <a:pt x="130" y="7"/>
                  </a:lnTo>
                  <a:lnTo>
                    <a:pt x="125" y="11"/>
                  </a:lnTo>
                  <a:lnTo>
                    <a:pt x="121" y="16"/>
                  </a:lnTo>
                  <a:lnTo>
                    <a:pt x="120" y="21"/>
                  </a:lnTo>
                  <a:lnTo>
                    <a:pt x="119" y="27"/>
                  </a:lnTo>
                  <a:lnTo>
                    <a:pt x="119" y="32"/>
                  </a:lnTo>
                  <a:lnTo>
                    <a:pt x="114" y="35"/>
                  </a:lnTo>
                  <a:lnTo>
                    <a:pt x="114" y="44"/>
                  </a:lnTo>
                  <a:lnTo>
                    <a:pt x="115" y="53"/>
                  </a:lnTo>
                  <a:lnTo>
                    <a:pt x="119" y="56"/>
                  </a:lnTo>
                  <a:lnTo>
                    <a:pt x="120" y="60"/>
                  </a:lnTo>
                  <a:lnTo>
                    <a:pt x="122" y="64"/>
                  </a:lnTo>
                  <a:lnTo>
                    <a:pt x="123" y="67"/>
                  </a:lnTo>
                  <a:lnTo>
                    <a:pt x="125" y="69"/>
                  </a:lnTo>
                  <a:lnTo>
                    <a:pt x="122" y="70"/>
                  </a:lnTo>
                  <a:lnTo>
                    <a:pt x="119" y="71"/>
                  </a:lnTo>
                  <a:lnTo>
                    <a:pt x="118" y="74"/>
                  </a:lnTo>
                  <a:lnTo>
                    <a:pt x="120" y="80"/>
                  </a:lnTo>
                  <a:lnTo>
                    <a:pt x="116" y="81"/>
                  </a:lnTo>
                  <a:lnTo>
                    <a:pt x="113" y="82"/>
                  </a:lnTo>
                  <a:lnTo>
                    <a:pt x="108" y="82"/>
                  </a:lnTo>
                  <a:lnTo>
                    <a:pt x="104" y="83"/>
                  </a:lnTo>
                  <a:lnTo>
                    <a:pt x="100" y="84"/>
                  </a:lnTo>
                  <a:lnTo>
                    <a:pt x="96" y="86"/>
                  </a:lnTo>
                  <a:lnTo>
                    <a:pt x="92" y="88"/>
                  </a:lnTo>
                  <a:lnTo>
                    <a:pt x="90" y="91"/>
                  </a:lnTo>
                  <a:lnTo>
                    <a:pt x="87" y="95"/>
                  </a:lnTo>
                  <a:lnTo>
                    <a:pt x="82" y="102"/>
                  </a:lnTo>
                  <a:lnTo>
                    <a:pt x="77" y="109"/>
                  </a:lnTo>
                  <a:lnTo>
                    <a:pt x="70" y="117"/>
                  </a:lnTo>
                  <a:lnTo>
                    <a:pt x="65" y="125"/>
                  </a:lnTo>
                  <a:lnTo>
                    <a:pt x="60" y="132"/>
                  </a:lnTo>
                  <a:lnTo>
                    <a:pt x="56" y="138"/>
                  </a:lnTo>
                  <a:lnTo>
                    <a:pt x="55" y="142"/>
                  </a:lnTo>
                  <a:lnTo>
                    <a:pt x="52" y="145"/>
                  </a:lnTo>
                  <a:lnTo>
                    <a:pt x="48" y="150"/>
                  </a:lnTo>
                  <a:lnTo>
                    <a:pt x="43" y="157"/>
                  </a:lnTo>
                  <a:lnTo>
                    <a:pt x="37" y="165"/>
                  </a:lnTo>
                  <a:lnTo>
                    <a:pt x="31" y="172"/>
                  </a:lnTo>
                  <a:lnTo>
                    <a:pt x="27" y="179"/>
                  </a:lnTo>
                  <a:lnTo>
                    <a:pt x="23" y="186"/>
                  </a:lnTo>
                  <a:lnTo>
                    <a:pt x="21" y="190"/>
                  </a:lnTo>
                  <a:lnTo>
                    <a:pt x="22" y="194"/>
                  </a:lnTo>
                  <a:lnTo>
                    <a:pt x="21" y="197"/>
                  </a:lnTo>
                  <a:lnTo>
                    <a:pt x="19" y="198"/>
                  </a:lnTo>
                  <a:lnTo>
                    <a:pt x="16" y="200"/>
                  </a:lnTo>
                  <a:lnTo>
                    <a:pt x="13" y="201"/>
                  </a:lnTo>
                  <a:lnTo>
                    <a:pt x="10" y="203"/>
                  </a:lnTo>
                  <a:lnTo>
                    <a:pt x="6" y="205"/>
                  </a:lnTo>
                  <a:lnTo>
                    <a:pt x="3" y="208"/>
                  </a:lnTo>
                  <a:lnTo>
                    <a:pt x="1" y="213"/>
                  </a:lnTo>
                  <a:lnTo>
                    <a:pt x="0" y="217"/>
                  </a:lnTo>
                  <a:lnTo>
                    <a:pt x="1" y="221"/>
                  </a:lnTo>
                  <a:lnTo>
                    <a:pt x="5" y="226"/>
                  </a:lnTo>
                  <a:lnTo>
                    <a:pt x="9" y="230"/>
                  </a:lnTo>
                  <a:lnTo>
                    <a:pt x="13" y="232"/>
                  </a:lnTo>
                  <a:lnTo>
                    <a:pt x="16" y="232"/>
                  </a:lnTo>
                  <a:lnTo>
                    <a:pt x="18" y="232"/>
                  </a:lnTo>
                  <a:lnTo>
                    <a:pt x="20" y="231"/>
                  </a:lnTo>
                  <a:lnTo>
                    <a:pt x="21" y="230"/>
                  </a:lnTo>
                  <a:lnTo>
                    <a:pt x="22" y="230"/>
                  </a:lnTo>
                  <a:lnTo>
                    <a:pt x="23" y="231"/>
                  </a:lnTo>
                  <a:lnTo>
                    <a:pt x="24" y="233"/>
                  </a:lnTo>
                  <a:lnTo>
                    <a:pt x="26" y="234"/>
                  </a:lnTo>
                  <a:lnTo>
                    <a:pt x="28" y="233"/>
                  </a:lnTo>
                  <a:lnTo>
                    <a:pt x="30" y="230"/>
                  </a:lnTo>
                  <a:lnTo>
                    <a:pt x="32" y="226"/>
                  </a:lnTo>
                  <a:lnTo>
                    <a:pt x="34" y="222"/>
                  </a:lnTo>
                  <a:lnTo>
                    <a:pt x="34" y="218"/>
                  </a:lnTo>
                  <a:lnTo>
                    <a:pt x="35" y="216"/>
                  </a:lnTo>
                  <a:lnTo>
                    <a:pt x="37" y="216"/>
                  </a:lnTo>
                  <a:lnTo>
                    <a:pt x="41" y="213"/>
                  </a:lnTo>
                  <a:lnTo>
                    <a:pt x="45" y="209"/>
                  </a:lnTo>
                  <a:lnTo>
                    <a:pt x="50" y="204"/>
                  </a:lnTo>
                  <a:lnTo>
                    <a:pt x="55" y="198"/>
                  </a:lnTo>
                  <a:lnTo>
                    <a:pt x="60" y="193"/>
                  </a:lnTo>
                  <a:lnTo>
                    <a:pt x="64" y="188"/>
                  </a:lnTo>
                  <a:lnTo>
                    <a:pt x="66" y="186"/>
                  </a:lnTo>
                  <a:lnTo>
                    <a:pt x="68" y="183"/>
                  </a:lnTo>
                  <a:lnTo>
                    <a:pt x="71" y="179"/>
                  </a:lnTo>
                  <a:lnTo>
                    <a:pt x="74" y="175"/>
                  </a:lnTo>
                  <a:lnTo>
                    <a:pt x="78" y="170"/>
                  </a:lnTo>
                  <a:lnTo>
                    <a:pt x="81" y="165"/>
                  </a:lnTo>
                  <a:lnTo>
                    <a:pt x="84" y="160"/>
                  </a:lnTo>
                  <a:lnTo>
                    <a:pt x="87" y="155"/>
                  </a:lnTo>
                  <a:lnTo>
                    <a:pt x="89" y="150"/>
                  </a:lnTo>
                  <a:lnTo>
                    <a:pt x="87" y="166"/>
                  </a:lnTo>
                  <a:lnTo>
                    <a:pt x="84" y="191"/>
                  </a:lnTo>
                  <a:lnTo>
                    <a:pt x="82" y="216"/>
                  </a:lnTo>
                  <a:lnTo>
                    <a:pt x="86" y="230"/>
                  </a:lnTo>
                  <a:lnTo>
                    <a:pt x="86" y="240"/>
                  </a:lnTo>
                  <a:lnTo>
                    <a:pt x="86" y="254"/>
                  </a:lnTo>
                  <a:lnTo>
                    <a:pt x="87" y="267"/>
                  </a:lnTo>
                  <a:lnTo>
                    <a:pt x="90" y="276"/>
                  </a:lnTo>
                  <a:lnTo>
                    <a:pt x="88" y="301"/>
                  </a:lnTo>
                  <a:lnTo>
                    <a:pt x="87" y="344"/>
                  </a:lnTo>
                  <a:lnTo>
                    <a:pt x="87" y="387"/>
                  </a:lnTo>
                  <a:lnTo>
                    <a:pt x="88" y="410"/>
                  </a:lnTo>
                  <a:lnTo>
                    <a:pt x="91" y="412"/>
                  </a:lnTo>
                  <a:lnTo>
                    <a:pt x="93" y="414"/>
                  </a:lnTo>
                  <a:lnTo>
                    <a:pt x="95" y="415"/>
                  </a:lnTo>
                  <a:lnTo>
                    <a:pt x="96" y="415"/>
                  </a:lnTo>
                  <a:lnTo>
                    <a:pt x="94" y="416"/>
                  </a:lnTo>
                  <a:lnTo>
                    <a:pt x="92" y="417"/>
                  </a:lnTo>
                  <a:lnTo>
                    <a:pt x="89" y="419"/>
                  </a:lnTo>
                  <a:lnTo>
                    <a:pt x="87" y="421"/>
                  </a:lnTo>
                  <a:lnTo>
                    <a:pt x="84" y="423"/>
                  </a:lnTo>
                  <a:lnTo>
                    <a:pt x="81" y="424"/>
                  </a:lnTo>
                  <a:lnTo>
                    <a:pt x="78" y="425"/>
                  </a:lnTo>
                  <a:lnTo>
                    <a:pt x="76" y="425"/>
                  </a:lnTo>
                  <a:lnTo>
                    <a:pt x="72" y="428"/>
                  </a:lnTo>
                  <a:lnTo>
                    <a:pt x="69" y="432"/>
                  </a:lnTo>
                  <a:lnTo>
                    <a:pt x="69" y="437"/>
                  </a:lnTo>
                  <a:lnTo>
                    <a:pt x="74" y="441"/>
                  </a:lnTo>
                  <a:lnTo>
                    <a:pt x="78" y="442"/>
                  </a:lnTo>
                  <a:lnTo>
                    <a:pt x="84" y="443"/>
                  </a:lnTo>
                  <a:lnTo>
                    <a:pt x="88" y="442"/>
                  </a:lnTo>
                  <a:lnTo>
                    <a:pt x="93" y="442"/>
                  </a:lnTo>
                  <a:lnTo>
                    <a:pt x="98" y="441"/>
                  </a:lnTo>
                  <a:lnTo>
                    <a:pt x="102" y="440"/>
                  </a:lnTo>
                  <a:lnTo>
                    <a:pt x="105" y="439"/>
                  </a:lnTo>
                  <a:lnTo>
                    <a:pt x="108" y="438"/>
                  </a:lnTo>
                  <a:lnTo>
                    <a:pt x="110" y="437"/>
                  </a:lnTo>
                  <a:lnTo>
                    <a:pt x="113" y="436"/>
                  </a:lnTo>
                  <a:lnTo>
                    <a:pt x="115" y="435"/>
                  </a:lnTo>
                  <a:lnTo>
                    <a:pt x="118" y="434"/>
                  </a:lnTo>
                  <a:lnTo>
                    <a:pt x="121" y="434"/>
                  </a:lnTo>
                  <a:lnTo>
                    <a:pt x="124" y="433"/>
                  </a:lnTo>
                  <a:lnTo>
                    <a:pt x="126" y="433"/>
                  </a:lnTo>
                  <a:lnTo>
                    <a:pt x="128" y="434"/>
                  </a:lnTo>
                  <a:lnTo>
                    <a:pt x="132" y="433"/>
                  </a:lnTo>
                  <a:lnTo>
                    <a:pt x="135" y="429"/>
                  </a:lnTo>
                  <a:lnTo>
                    <a:pt x="136" y="422"/>
                  </a:lnTo>
                  <a:lnTo>
                    <a:pt x="133" y="413"/>
                  </a:lnTo>
                  <a:lnTo>
                    <a:pt x="136" y="413"/>
                  </a:lnTo>
                  <a:lnTo>
                    <a:pt x="138" y="412"/>
                  </a:lnTo>
                  <a:lnTo>
                    <a:pt x="139" y="408"/>
                  </a:lnTo>
                  <a:lnTo>
                    <a:pt x="138" y="402"/>
                  </a:lnTo>
                  <a:lnTo>
                    <a:pt x="136" y="388"/>
                  </a:lnTo>
                  <a:lnTo>
                    <a:pt x="134" y="365"/>
                  </a:lnTo>
                  <a:lnTo>
                    <a:pt x="133" y="343"/>
                  </a:lnTo>
                  <a:lnTo>
                    <a:pt x="133" y="331"/>
                  </a:lnTo>
                  <a:lnTo>
                    <a:pt x="135" y="321"/>
                  </a:lnTo>
                  <a:lnTo>
                    <a:pt x="139" y="305"/>
                  </a:lnTo>
                  <a:lnTo>
                    <a:pt x="142" y="289"/>
                  </a:lnTo>
                  <a:lnTo>
                    <a:pt x="144" y="278"/>
                  </a:lnTo>
                  <a:lnTo>
                    <a:pt x="146" y="284"/>
                  </a:lnTo>
                  <a:lnTo>
                    <a:pt x="148" y="291"/>
                  </a:lnTo>
                  <a:lnTo>
                    <a:pt x="151" y="299"/>
                  </a:lnTo>
                  <a:lnTo>
                    <a:pt x="154" y="307"/>
                  </a:lnTo>
                  <a:lnTo>
                    <a:pt x="157" y="315"/>
                  </a:lnTo>
                  <a:lnTo>
                    <a:pt x="159" y="323"/>
                  </a:lnTo>
                  <a:lnTo>
                    <a:pt x="161" y="330"/>
                  </a:lnTo>
                  <a:lnTo>
                    <a:pt x="162" y="336"/>
                  </a:lnTo>
                  <a:lnTo>
                    <a:pt x="161" y="352"/>
                  </a:lnTo>
                  <a:lnTo>
                    <a:pt x="159" y="374"/>
                  </a:lnTo>
                  <a:lnTo>
                    <a:pt x="157" y="396"/>
                  </a:lnTo>
                  <a:lnTo>
                    <a:pt x="156" y="411"/>
                  </a:lnTo>
                  <a:lnTo>
                    <a:pt x="158" y="412"/>
                  </a:lnTo>
                  <a:lnTo>
                    <a:pt x="160" y="413"/>
                  </a:lnTo>
                  <a:lnTo>
                    <a:pt x="162" y="414"/>
                  </a:lnTo>
                  <a:lnTo>
                    <a:pt x="162" y="414"/>
                  </a:lnTo>
                  <a:lnTo>
                    <a:pt x="161" y="418"/>
                  </a:lnTo>
                  <a:lnTo>
                    <a:pt x="161" y="423"/>
                  </a:lnTo>
                  <a:lnTo>
                    <a:pt x="161" y="428"/>
                  </a:lnTo>
                  <a:lnTo>
                    <a:pt x="162" y="433"/>
                  </a:lnTo>
                  <a:lnTo>
                    <a:pt x="165" y="438"/>
                  </a:lnTo>
                  <a:lnTo>
                    <a:pt x="169" y="442"/>
                  </a:lnTo>
                  <a:lnTo>
                    <a:pt x="175" y="444"/>
                  </a:lnTo>
                  <a:lnTo>
                    <a:pt x="183" y="445"/>
                  </a:lnTo>
                  <a:lnTo>
                    <a:pt x="192" y="444"/>
                  </a:lnTo>
                  <a:lnTo>
                    <a:pt x="198" y="443"/>
                  </a:lnTo>
                  <a:lnTo>
                    <a:pt x="202" y="440"/>
                  </a:lnTo>
                  <a:lnTo>
                    <a:pt x="204" y="436"/>
                  </a:lnTo>
                  <a:lnTo>
                    <a:pt x="204" y="433"/>
                  </a:lnTo>
                  <a:lnTo>
                    <a:pt x="204" y="430"/>
                  </a:lnTo>
                  <a:lnTo>
                    <a:pt x="203" y="427"/>
                  </a:lnTo>
                  <a:lnTo>
                    <a:pt x="202" y="425"/>
                  </a:lnTo>
                  <a:lnTo>
                    <a:pt x="200" y="422"/>
                  </a:lnTo>
                  <a:lnTo>
                    <a:pt x="199" y="419"/>
                  </a:lnTo>
                  <a:lnTo>
                    <a:pt x="198" y="417"/>
                  </a:lnTo>
                  <a:lnTo>
                    <a:pt x="197" y="416"/>
                  </a:lnTo>
                  <a:lnTo>
                    <a:pt x="200" y="416"/>
                  </a:lnTo>
                  <a:lnTo>
                    <a:pt x="202" y="416"/>
                  </a:lnTo>
                  <a:lnTo>
                    <a:pt x="204" y="415"/>
                  </a:lnTo>
                  <a:lnTo>
                    <a:pt x="204" y="415"/>
                  </a:lnTo>
                  <a:lnTo>
                    <a:pt x="204" y="399"/>
                  </a:lnTo>
                  <a:lnTo>
                    <a:pt x="204" y="373"/>
                  </a:lnTo>
                  <a:lnTo>
                    <a:pt x="204" y="348"/>
                  </a:lnTo>
                  <a:lnTo>
                    <a:pt x="205" y="332"/>
                  </a:lnTo>
                  <a:lnTo>
                    <a:pt x="205" y="320"/>
                  </a:lnTo>
                  <a:lnTo>
                    <a:pt x="203" y="299"/>
                  </a:lnTo>
                  <a:lnTo>
                    <a:pt x="202" y="279"/>
                  </a:lnTo>
                  <a:lnTo>
                    <a:pt x="201" y="268"/>
                  </a:lnTo>
                  <a:lnTo>
                    <a:pt x="202" y="259"/>
                  </a:lnTo>
                  <a:lnTo>
                    <a:pt x="202" y="245"/>
                  </a:lnTo>
                  <a:lnTo>
                    <a:pt x="202" y="232"/>
                  </a:lnTo>
                  <a:lnTo>
                    <a:pt x="200" y="224"/>
                  </a:lnTo>
                  <a:lnTo>
                    <a:pt x="203" y="215"/>
                  </a:lnTo>
                  <a:lnTo>
                    <a:pt x="205" y="197"/>
                  </a:lnTo>
                  <a:lnTo>
                    <a:pt x="205" y="172"/>
                  </a:lnTo>
                  <a:lnTo>
                    <a:pt x="203" y="145"/>
                  </a:lnTo>
                  <a:lnTo>
                    <a:pt x="206" y="149"/>
                  </a:lnTo>
                  <a:lnTo>
                    <a:pt x="210" y="153"/>
                  </a:lnTo>
                  <a:lnTo>
                    <a:pt x="215" y="159"/>
                  </a:lnTo>
                  <a:lnTo>
                    <a:pt x="221" y="164"/>
                  </a:lnTo>
                  <a:lnTo>
                    <a:pt x="226" y="169"/>
                  </a:lnTo>
                  <a:lnTo>
                    <a:pt x="231" y="174"/>
                  </a:lnTo>
                  <a:lnTo>
                    <a:pt x="235" y="178"/>
                  </a:lnTo>
                  <a:lnTo>
                    <a:pt x="238" y="180"/>
                  </a:lnTo>
                  <a:lnTo>
                    <a:pt x="241" y="184"/>
                  </a:lnTo>
                  <a:lnTo>
                    <a:pt x="245" y="189"/>
                  </a:lnTo>
                  <a:lnTo>
                    <a:pt x="250" y="195"/>
                  </a:lnTo>
                  <a:lnTo>
                    <a:pt x="254" y="201"/>
                  </a:lnTo>
                  <a:lnTo>
                    <a:pt x="259" y="207"/>
                  </a:lnTo>
                  <a:lnTo>
                    <a:pt x="263" y="213"/>
                  </a:lnTo>
                  <a:lnTo>
                    <a:pt x="267" y="217"/>
                  </a:lnTo>
                  <a:lnTo>
                    <a:pt x="269" y="218"/>
                  </a:lnTo>
                  <a:lnTo>
                    <a:pt x="271" y="222"/>
                  </a:lnTo>
                  <a:lnTo>
                    <a:pt x="275" y="227"/>
                  </a:lnTo>
                  <a:lnTo>
                    <a:pt x="278" y="231"/>
                  </a:lnTo>
                  <a:lnTo>
                    <a:pt x="280" y="233"/>
                  </a:lnTo>
                  <a:lnTo>
                    <a:pt x="282" y="232"/>
                  </a:lnTo>
                  <a:lnTo>
                    <a:pt x="285" y="232"/>
                  </a:lnTo>
                  <a:lnTo>
                    <a:pt x="287" y="232"/>
                  </a:lnTo>
                  <a:lnTo>
                    <a:pt x="289" y="232"/>
                  </a:lnTo>
                  <a:lnTo>
                    <a:pt x="290" y="233"/>
                  </a:lnTo>
                  <a:lnTo>
                    <a:pt x="293" y="233"/>
                  </a:lnTo>
                  <a:lnTo>
                    <a:pt x="295" y="232"/>
                  </a:lnTo>
                  <a:lnTo>
                    <a:pt x="298" y="230"/>
                  </a:lnTo>
                  <a:lnTo>
                    <a:pt x="300" y="228"/>
                  </a:lnTo>
                  <a:lnTo>
                    <a:pt x="302" y="225"/>
                  </a:lnTo>
                  <a:lnTo>
                    <a:pt x="304" y="220"/>
                  </a:lnTo>
                  <a:lnTo>
                    <a:pt x="304" y="215"/>
                  </a:lnTo>
                  <a:lnTo>
                    <a:pt x="304" y="210"/>
                  </a:lnTo>
                  <a:lnTo>
                    <a:pt x="302" y="207"/>
                  </a:lnTo>
                  <a:lnTo>
                    <a:pt x="299" y="205"/>
                  </a:lnTo>
                  <a:lnTo>
                    <a:pt x="296" y="204"/>
                  </a:lnTo>
                  <a:lnTo>
                    <a:pt x="294" y="203"/>
                  </a:lnTo>
                  <a:lnTo>
                    <a:pt x="290" y="202"/>
                  </a:lnTo>
                  <a:lnTo>
                    <a:pt x="287" y="200"/>
                  </a:lnTo>
                  <a:lnTo>
                    <a:pt x="285" y="198"/>
                  </a:lnTo>
                  <a:lnTo>
                    <a:pt x="282" y="194"/>
                  </a:lnTo>
                  <a:lnTo>
                    <a:pt x="279" y="188"/>
                  </a:lnTo>
                  <a:lnTo>
                    <a:pt x="275" y="180"/>
                  </a:lnTo>
                  <a:lnTo>
                    <a:pt x="270" y="172"/>
                  </a:lnTo>
                  <a:lnTo>
                    <a:pt x="265" y="164"/>
                  </a:lnTo>
                  <a:lnTo>
                    <a:pt x="261" y="157"/>
                  </a:lnTo>
                  <a:lnTo>
                    <a:pt x="257" y="151"/>
                  </a:lnTo>
                  <a:lnTo>
                    <a:pt x="254" y="147"/>
                  </a:lnTo>
                  <a:lnTo>
                    <a:pt x="251" y="143"/>
                  </a:lnTo>
                  <a:lnTo>
                    <a:pt x="247" y="137"/>
                  </a:lnTo>
                  <a:lnTo>
                    <a:pt x="242" y="129"/>
                  </a:lnTo>
                  <a:lnTo>
                    <a:pt x="235" y="122"/>
                  </a:lnTo>
                  <a:lnTo>
                    <a:pt x="230" y="113"/>
                  </a:lnTo>
                  <a:lnTo>
                    <a:pt x="224" y="106"/>
                  </a:lnTo>
                  <a:lnTo>
                    <a:pt x="219" y="101"/>
                  </a:lnTo>
                  <a:lnTo>
                    <a:pt x="217" y="96"/>
                  </a:lnTo>
                  <a:lnTo>
                    <a:pt x="214" y="94"/>
                  </a:lnTo>
                  <a:lnTo>
                    <a:pt x="209" y="91"/>
                  </a:lnTo>
                  <a:lnTo>
                    <a:pt x="205" y="89"/>
                  </a:lnTo>
                  <a:lnTo>
                    <a:pt x="200" y="87"/>
                  </a:lnTo>
                  <a:lnTo>
                    <a:pt x="194" y="85"/>
                  </a:lnTo>
                  <a:lnTo>
                    <a:pt x="188" y="84"/>
                  </a:lnTo>
                  <a:lnTo>
                    <a:pt x="183" y="84"/>
                  </a:lnTo>
                  <a:lnTo>
                    <a:pt x="179" y="84"/>
                  </a:lnTo>
                  <a:lnTo>
                    <a:pt x="181" y="81"/>
                  </a:lnTo>
                  <a:lnTo>
                    <a:pt x="182" y="78"/>
                  </a:lnTo>
                  <a:lnTo>
                    <a:pt x="180" y="75"/>
                  </a:lnTo>
                  <a:lnTo>
                    <a:pt x="174" y="73"/>
                  </a:lnTo>
                  <a:lnTo>
                    <a:pt x="176" y="70"/>
                  </a:lnTo>
                  <a:lnTo>
                    <a:pt x="178" y="66"/>
                  </a:lnTo>
                  <a:lnTo>
                    <a:pt x="179" y="63"/>
                  </a:lnTo>
                  <a:lnTo>
                    <a:pt x="179" y="60"/>
                  </a:lnTo>
                  <a:lnTo>
                    <a:pt x="183" y="57"/>
                  </a:lnTo>
                  <a:lnTo>
                    <a:pt x="186" y="48"/>
                  </a:lnTo>
                  <a:lnTo>
                    <a:pt x="186" y="39"/>
                  </a:lnTo>
                  <a:lnTo>
                    <a:pt x="181" y="37"/>
                  </a:lnTo>
                  <a:close/>
                </a:path>
              </a:pathLst>
            </a:custGeom>
            <a:solidFill>
              <a:srgbClr val="000000"/>
            </a:solidFill>
            <a:ln w="9525">
              <a:noFill/>
              <a:round/>
              <a:headEnd/>
              <a:tailEnd/>
            </a:ln>
          </p:spPr>
          <p:txBody>
            <a:bodyPr/>
            <a:lstStyle/>
            <a:p>
              <a:endParaRPr lang="en-US"/>
            </a:p>
          </p:txBody>
        </p:sp>
        <p:sp>
          <p:nvSpPr>
            <p:cNvPr id="551957" name="Freeform 2069"/>
            <p:cNvSpPr>
              <a:spLocks/>
            </p:cNvSpPr>
            <p:nvPr/>
          </p:nvSpPr>
          <p:spPr bwMode="auto">
            <a:xfrm>
              <a:off x="4730" y="1951"/>
              <a:ext cx="168" cy="247"/>
            </a:xfrm>
            <a:custGeom>
              <a:avLst/>
              <a:gdLst/>
              <a:ahLst/>
              <a:cxnLst>
                <a:cxn ang="0">
                  <a:pos x="161" y="77"/>
                </a:cxn>
                <a:cxn ang="0">
                  <a:pos x="161" y="38"/>
                </a:cxn>
                <a:cxn ang="0">
                  <a:pos x="165" y="28"/>
                </a:cxn>
                <a:cxn ang="0">
                  <a:pos x="166" y="16"/>
                </a:cxn>
                <a:cxn ang="0">
                  <a:pos x="154" y="9"/>
                </a:cxn>
                <a:cxn ang="0">
                  <a:pos x="147" y="12"/>
                </a:cxn>
                <a:cxn ang="0">
                  <a:pos x="147" y="26"/>
                </a:cxn>
                <a:cxn ang="0">
                  <a:pos x="148" y="40"/>
                </a:cxn>
                <a:cxn ang="0">
                  <a:pos x="144" y="64"/>
                </a:cxn>
                <a:cxn ang="0">
                  <a:pos x="137" y="66"/>
                </a:cxn>
                <a:cxn ang="0">
                  <a:pos x="118" y="67"/>
                </a:cxn>
                <a:cxn ang="0">
                  <a:pos x="118" y="33"/>
                </a:cxn>
                <a:cxn ang="0">
                  <a:pos x="98" y="5"/>
                </a:cxn>
                <a:cxn ang="0">
                  <a:pos x="81" y="2"/>
                </a:cxn>
                <a:cxn ang="0">
                  <a:pos x="70" y="4"/>
                </a:cxn>
                <a:cxn ang="0">
                  <a:pos x="61" y="14"/>
                </a:cxn>
                <a:cxn ang="0">
                  <a:pos x="56" y="40"/>
                </a:cxn>
                <a:cxn ang="0">
                  <a:pos x="55" y="63"/>
                </a:cxn>
                <a:cxn ang="0">
                  <a:pos x="44" y="67"/>
                </a:cxn>
                <a:cxn ang="0">
                  <a:pos x="28" y="70"/>
                </a:cxn>
                <a:cxn ang="0">
                  <a:pos x="22" y="41"/>
                </a:cxn>
                <a:cxn ang="0">
                  <a:pos x="21" y="21"/>
                </a:cxn>
                <a:cxn ang="0">
                  <a:pos x="15" y="10"/>
                </a:cxn>
                <a:cxn ang="0">
                  <a:pos x="0" y="18"/>
                </a:cxn>
                <a:cxn ang="0">
                  <a:pos x="8" y="32"/>
                </a:cxn>
                <a:cxn ang="0">
                  <a:pos x="11" y="74"/>
                </a:cxn>
                <a:cxn ang="0">
                  <a:pos x="27" y="87"/>
                </a:cxn>
                <a:cxn ang="0">
                  <a:pos x="28" y="93"/>
                </a:cxn>
                <a:cxn ang="0">
                  <a:pos x="38" y="94"/>
                </a:cxn>
                <a:cxn ang="0">
                  <a:pos x="58" y="92"/>
                </a:cxn>
                <a:cxn ang="0">
                  <a:pos x="53" y="164"/>
                </a:cxn>
                <a:cxn ang="0">
                  <a:pos x="59" y="185"/>
                </a:cxn>
                <a:cxn ang="0">
                  <a:pos x="69" y="184"/>
                </a:cxn>
                <a:cxn ang="0">
                  <a:pos x="78" y="223"/>
                </a:cxn>
                <a:cxn ang="0">
                  <a:pos x="72" y="233"/>
                </a:cxn>
                <a:cxn ang="0">
                  <a:pos x="60" y="238"/>
                </a:cxn>
                <a:cxn ang="0">
                  <a:pos x="57" y="245"/>
                </a:cxn>
                <a:cxn ang="0">
                  <a:pos x="75" y="246"/>
                </a:cxn>
                <a:cxn ang="0">
                  <a:pos x="96" y="246"/>
                </a:cxn>
                <a:cxn ang="0">
                  <a:pos x="90" y="209"/>
                </a:cxn>
                <a:cxn ang="0">
                  <a:pos x="97" y="185"/>
                </a:cxn>
                <a:cxn ang="0">
                  <a:pos x="103" y="185"/>
                </a:cxn>
                <a:cxn ang="0">
                  <a:pos x="104" y="225"/>
                </a:cxn>
                <a:cxn ang="0">
                  <a:pos x="108" y="246"/>
                </a:cxn>
                <a:cxn ang="0">
                  <a:pos x="131" y="247"/>
                </a:cxn>
                <a:cxn ang="0">
                  <a:pos x="146" y="242"/>
                </a:cxn>
                <a:cxn ang="0">
                  <a:pos x="138" y="237"/>
                </a:cxn>
                <a:cxn ang="0">
                  <a:pos x="126" y="232"/>
                </a:cxn>
                <a:cxn ang="0">
                  <a:pos x="122" y="210"/>
                </a:cxn>
                <a:cxn ang="0">
                  <a:pos x="131" y="185"/>
                </a:cxn>
                <a:cxn ang="0">
                  <a:pos x="143" y="184"/>
                </a:cxn>
                <a:cxn ang="0">
                  <a:pos x="140" y="167"/>
                </a:cxn>
                <a:cxn ang="0">
                  <a:pos x="123" y="109"/>
                </a:cxn>
                <a:cxn ang="0">
                  <a:pos x="124" y="93"/>
                </a:cxn>
                <a:cxn ang="0">
                  <a:pos x="145" y="95"/>
                </a:cxn>
                <a:cxn ang="0">
                  <a:pos x="149" y="91"/>
                </a:cxn>
              </a:cxnLst>
              <a:rect l="0" t="0" r="r" b="b"/>
              <a:pathLst>
                <a:path w="168" h="247">
                  <a:moveTo>
                    <a:pt x="149" y="86"/>
                  </a:moveTo>
                  <a:lnTo>
                    <a:pt x="153" y="86"/>
                  </a:lnTo>
                  <a:lnTo>
                    <a:pt x="157" y="83"/>
                  </a:lnTo>
                  <a:lnTo>
                    <a:pt x="161" y="77"/>
                  </a:lnTo>
                  <a:lnTo>
                    <a:pt x="163" y="68"/>
                  </a:lnTo>
                  <a:lnTo>
                    <a:pt x="163" y="53"/>
                  </a:lnTo>
                  <a:lnTo>
                    <a:pt x="162" y="43"/>
                  </a:lnTo>
                  <a:lnTo>
                    <a:pt x="161" y="38"/>
                  </a:lnTo>
                  <a:lnTo>
                    <a:pt x="160" y="34"/>
                  </a:lnTo>
                  <a:lnTo>
                    <a:pt x="161" y="32"/>
                  </a:lnTo>
                  <a:lnTo>
                    <a:pt x="163" y="30"/>
                  </a:lnTo>
                  <a:lnTo>
                    <a:pt x="165" y="28"/>
                  </a:lnTo>
                  <a:lnTo>
                    <a:pt x="167" y="25"/>
                  </a:lnTo>
                  <a:lnTo>
                    <a:pt x="168" y="22"/>
                  </a:lnTo>
                  <a:lnTo>
                    <a:pt x="168" y="19"/>
                  </a:lnTo>
                  <a:lnTo>
                    <a:pt x="166" y="16"/>
                  </a:lnTo>
                  <a:lnTo>
                    <a:pt x="164" y="13"/>
                  </a:lnTo>
                  <a:lnTo>
                    <a:pt x="160" y="11"/>
                  </a:lnTo>
                  <a:lnTo>
                    <a:pt x="157" y="10"/>
                  </a:lnTo>
                  <a:lnTo>
                    <a:pt x="154" y="9"/>
                  </a:lnTo>
                  <a:lnTo>
                    <a:pt x="151" y="9"/>
                  </a:lnTo>
                  <a:lnTo>
                    <a:pt x="149" y="10"/>
                  </a:lnTo>
                  <a:lnTo>
                    <a:pt x="148" y="11"/>
                  </a:lnTo>
                  <a:lnTo>
                    <a:pt x="147" y="12"/>
                  </a:lnTo>
                  <a:lnTo>
                    <a:pt x="147" y="14"/>
                  </a:lnTo>
                  <a:lnTo>
                    <a:pt x="147" y="18"/>
                  </a:lnTo>
                  <a:lnTo>
                    <a:pt x="147" y="22"/>
                  </a:lnTo>
                  <a:lnTo>
                    <a:pt x="147" y="26"/>
                  </a:lnTo>
                  <a:lnTo>
                    <a:pt x="147" y="30"/>
                  </a:lnTo>
                  <a:lnTo>
                    <a:pt x="148" y="33"/>
                  </a:lnTo>
                  <a:lnTo>
                    <a:pt x="148" y="36"/>
                  </a:lnTo>
                  <a:lnTo>
                    <a:pt x="148" y="40"/>
                  </a:lnTo>
                  <a:lnTo>
                    <a:pt x="147" y="46"/>
                  </a:lnTo>
                  <a:lnTo>
                    <a:pt x="145" y="51"/>
                  </a:lnTo>
                  <a:lnTo>
                    <a:pt x="144" y="58"/>
                  </a:lnTo>
                  <a:lnTo>
                    <a:pt x="144" y="64"/>
                  </a:lnTo>
                  <a:lnTo>
                    <a:pt x="144" y="68"/>
                  </a:lnTo>
                  <a:lnTo>
                    <a:pt x="143" y="67"/>
                  </a:lnTo>
                  <a:lnTo>
                    <a:pt x="140" y="67"/>
                  </a:lnTo>
                  <a:lnTo>
                    <a:pt x="137" y="66"/>
                  </a:lnTo>
                  <a:lnTo>
                    <a:pt x="132" y="66"/>
                  </a:lnTo>
                  <a:lnTo>
                    <a:pt x="127" y="66"/>
                  </a:lnTo>
                  <a:lnTo>
                    <a:pt x="122" y="66"/>
                  </a:lnTo>
                  <a:lnTo>
                    <a:pt x="118" y="67"/>
                  </a:lnTo>
                  <a:lnTo>
                    <a:pt x="114" y="68"/>
                  </a:lnTo>
                  <a:lnTo>
                    <a:pt x="118" y="58"/>
                  </a:lnTo>
                  <a:lnTo>
                    <a:pt x="120" y="46"/>
                  </a:lnTo>
                  <a:lnTo>
                    <a:pt x="118" y="33"/>
                  </a:lnTo>
                  <a:lnTo>
                    <a:pt x="112" y="20"/>
                  </a:lnTo>
                  <a:lnTo>
                    <a:pt x="107" y="14"/>
                  </a:lnTo>
                  <a:lnTo>
                    <a:pt x="103" y="10"/>
                  </a:lnTo>
                  <a:lnTo>
                    <a:pt x="98" y="5"/>
                  </a:lnTo>
                  <a:lnTo>
                    <a:pt x="94" y="2"/>
                  </a:lnTo>
                  <a:lnTo>
                    <a:pt x="90" y="0"/>
                  </a:lnTo>
                  <a:lnTo>
                    <a:pt x="86" y="0"/>
                  </a:lnTo>
                  <a:lnTo>
                    <a:pt x="81" y="2"/>
                  </a:lnTo>
                  <a:lnTo>
                    <a:pt x="76" y="6"/>
                  </a:lnTo>
                  <a:lnTo>
                    <a:pt x="74" y="5"/>
                  </a:lnTo>
                  <a:lnTo>
                    <a:pt x="72" y="4"/>
                  </a:lnTo>
                  <a:lnTo>
                    <a:pt x="70" y="4"/>
                  </a:lnTo>
                  <a:lnTo>
                    <a:pt x="67" y="5"/>
                  </a:lnTo>
                  <a:lnTo>
                    <a:pt x="65" y="7"/>
                  </a:lnTo>
                  <a:lnTo>
                    <a:pt x="63" y="10"/>
                  </a:lnTo>
                  <a:lnTo>
                    <a:pt x="61" y="14"/>
                  </a:lnTo>
                  <a:lnTo>
                    <a:pt x="61" y="20"/>
                  </a:lnTo>
                  <a:lnTo>
                    <a:pt x="60" y="27"/>
                  </a:lnTo>
                  <a:lnTo>
                    <a:pt x="58" y="34"/>
                  </a:lnTo>
                  <a:lnTo>
                    <a:pt x="56" y="40"/>
                  </a:lnTo>
                  <a:lnTo>
                    <a:pt x="54" y="46"/>
                  </a:lnTo>
                  <a:lnTo>
                    <a:pt x="53" y="52"/>
                  </a:lnTo>
                  <a:lnTo>
                    <a:pt x="53" y="58"/>
                  </a:lnTo>
                  <a:lnTo>
                    <a:pt x="55" y="63"/>
                  </a:lnTo>
                  <a:lnTo>
                    <a:pt x="58" y="68"/>
                  </a:lnTo>
                  <a:lnTo>
                    <a:pt x="54" y="68"/>
                  </a:lnTo>
                  <a:lnTo>
                    <a:pt x="49" y="67"/>
                  </a:lnTo>
                  <a:lnTo>
                    <a:pt x="44" y="67"/>
                  </a:lnTo>
                  <a:lnTo>
                    <a:pt x="39" y="68"/>
                  </a:lnTo>
                  <a:lnTo>
                    <a:pt x="35" y="68"/>
                  </a:lnTo>
                  <a:lnTo>
                    <a:pt x="31" y="69"/>
                  </a:lnTo>
                  <a:lnTo>
                    <a:pt x="28" y="70"/>
                  </a:lnTo>
                  <a:lnTo>
                    <a:pt x="27" y="70"/>
                  </a:lnTo>
                  <a:lnTo>
                    <a:pt x="26" y="61"/>
                  </a:lnTo>
                  <a:lnTo>
                    <a:pt x="24" y="51"/>
                  </a:lnTo>
                  <a:lnTo>
                    <a:pt x="22" y="41"/>
                  </a:lnTo>
                  <a:lnTo>
                    <a:pt x="19" y="34"/>
                  </a:lnTo>
                  <a:lnTo>
                    <a:pt x="20" y="30"/>
                  </a:lnTo>
                  <a:lnTo>
                    <a:pt x="21" y="26"/>
                  </a:lnTo>
                  <a:lnTo>
                    <a:pt x="21" y="21"/>
                  </a:lnTo>
                  <a:lnTo>
                    <a:pt x="22" y="18"/>
                  </a:lnTo>
                  <a:lnTo>
                    <a:pt x="21" y="14"/>
                  </a:lnTo>
                  <a:lnTo>
                    <a:pt x="19" y="11"/>
                  </a:lnTo>
                  <a:lnTo>
                    <a:pt x="15" y="10"/>
                  </a:lnTo>
                  <a:lnTo>
                    <a:pt x="9" y="10"/>
                  </a:lnTo>
                  <a:lnTo>
                    <a:pt x="3" y="11"/>
                  </a:lnTo>
                  <a:lnTo>
                    <a:pt x="0" y="14"/>
                  </a:lnTo>
                  <a:lnTo>
                    <a:pt x="0" y="18"/>
                  </a:lnTo>
                  <a:lnTo>
                    <a:pt x="0" y="20"/>
                  </a:lnTo>
                  <a:lnTo>
                    <a:pt x="1" y="24"/>
                  </a:lnTo>
                  <a:lnTo>
                    <a:pt x="4" y="28"/>
                  </a:lnTo>
                  <a:lnTo>
                    <a:pt x="8" y="32"/>
                  </a:lnTo>
                  <a:lnTo>
                    <a:pt x="9" y="35"/>
                  </a:lnTo>
                  <a:lnTo>
                    <a:pt x="8" y="43"/>
                  </a:lnTo>
                  <a:lnTo>
                    <a:pt x="9" y="58"/>
                  </a:lnTo>
                  <a:lnTo>
                    <a:pt x="11" y="74"/>
                  </a:lnTo>
                  <a:lnTo>
                    <a:pt x="18" y="84"/>
                  </a:lnTo>
                  <a:lnTo>
                    <a:pt x="22" y="86"/>
                  </a:lnTo>
                  <a:lnTo>
                    <a:pt x="25" y="87"/>
                  </a:lnTo>
                  <a:lnTo>
                    <a:pt x="27" y="87"/>
                  </a:lnTo>
                  <a:lnTo>
                    <a:pt x="27" y="87"/>
                  </a:lnTo>
                  <a:lnTo>
                    <a:pt x="27" y="88"/>
                  </a:lnTo>
                  <a:lnTo>
                    <a:pt x="28" y="91"/>
                  </a:lnTo>
                  <a:lnTo>
                    <a:pt x="28" y="93"/>
                  </a:lnTo>
                  <a:lnTo>
                    <a:pt x="28" y="94"/>
                  </a:lnTo>
                  <a:lnTo>
                    <a:pt x="30" y="94"/>
                  </a:lnTo>
                  <a:lnTo>
                    <a:pt x="34" y="94"/>
                  </a:lnTo>
                  <a:lnTo>
                    <a:pt x="38" y="94"/>
                  </a:lnTo>
                  <a:lnTo>
                    <a:pt x="44" y="94"/>
                  </a:lnTo>
                  <a:lnTo>
                    <a:pt x="49" y="94"/>
                  </a:lnTo>
                  <a:lnTo>
                    <a:pt x="54" y="93"/>
                  </a:lnTo>
                  <a:lnTo>
                    <a:pt x="58" y="92"/>
                  </a:lnTo>
                  <a:lnTo>
                    <a:pt x="61" y="91"/>
                  </a:lnTo>
                  <a:lnTo>
                    <a:pt x="59" y="106"/>
                  </a:lnTo>
                  <a:lnTo>
                    <a:pt x="56" y="134"/>
                  </a:lnTo>
                  <a:lnTo>
                    <a:pt x="53" y="164"/>
                  </a:lnTo>
                  <a:lnTo>
                    <a:pt x="52" y="184"/>
                  </a:lnTo>
                  <a:lnTo>
                    <a:pt x="54" y="185"/>
                  </a:lnTo>
                  <a:lnTo>
                    <a:pt x="56" y="185"/>
                  </a:lnTo>
                  <a:lnTo>
                    <a:pt x="59" y="185"/>
                  </a:lnTo>
                  <a:lnTo>
                    <a:pt x="62" y="185"/>
                  </a:lnTo>
                  <a:lnTo>
                    <a:pt x="65" y="185"/>
                  </a:lnTo>
                  <a:lnTo>
                    <a:pt x="67" y="184"/>
                  </a:lnTo>
                  <a:lnTo>
                    <a:pt x="69" y="184"/>
                  </a:lnTo>
                  <a:lnTo>
                    <a:pt x="69" y="184"/>
                  </a:lnTo>
                  <a:lnTo>
                    <a:pt x="73" y="196"/>
                  </a:lnTo>
                  <a:lnTo>
                    <a:pt x="76" y="210"/>
                  </a:lnTo>
                  <a:lnTo>
                    <a:pt x="78" y="223"/>
                  </a:lnTo>
                  <a:lnTo>
                    <a:pt x="79" y="230"/>
                  </a:lnTo>
                  <a:lnTo>
                    <a:pt x="78" y="231"/>
                  </a:lnTo>
                  <a:lnTo>
                    <a:pt x="75" y="232"/>
                  </a:lnTo>
                  <a:lnTo>
                    <a:pt x="72" y="233"/>
                  </a:lnTo>
                  <a:lnTo>
                    <a:pt x="69" y="235"/>
                  </a:lnTo>
                  <a:lnTo>
                    <a:pt x="66" y="236"/>
                  </a:lnTo>
                  <a:lnTo>
                    <a:pt x="62" y="237"/>
                  </a:lnTo>
                  <a:lnTo>
                    <a:pt x="60" y="238"/>
                  </a:lnTo>
                  <a:lnTo>
                    <a:pt x="58" y="238"/>
                  </a:lnTo>
                  <a:lnTo>
                    <a:pt x="56" y="239"/>
                  </a:lnTo>
                  <a:lnTo>
                    <a:pt x="55" y="242"/>
                  </a:lnTo>
                  <a:lnTo>
                    <a:pt x="57" y="245"/>
                  </a:lnTo>
                  <a:lnTo>
                    <a:pt x="61" y="247"/>
                  </a:lnTo>
                  <a:lnTo>
                    <a:pt x="64" y="247"/>
                  </a:lnTo>
                  <a:lnTo>
                    <a:pt x="70" y="247"/>
                  </a:lnTo>
                  <a:lnTo>
                    <a:pt x="75" y="246"/>
                  </a:lnTo>
                  <a:lnTo>
                    <a:pt x="82" y="246"/>
                  </a:lnTo>
                  <a:lnTo>
                    <a:pt x="87" y="246"/>
                  </a:lnTo>
                  <a:lnTo>
                    <a:pt x="93" y="246"/>
                  </a:lnTo>
                  <a:lnTo>
                    <a:pt x="96" y="246"/>
                  </a:lnTo>
                  <a:lnTo>
                    <a:pt x="97" y="246"/>
                  </a:lnTo>
                  <a:lnTo>
                    <a:pt x="96" y="236"/>
                  </a:lnTo>
                  <a:lnTo>
                    <a:pt x="93" y="224"/>
                  </a:lnTo>
                  <a:lnTo>
                    <a:pt x="90" y="209"/>
                  </a:lnTo>
                  <a:lnTo>
                    <a:pt x="88" y="186"/>
                  </a:lnTo>
                  <a:lnTo>
                    <a:pt x="92" y="186"/>
                  </a:lnTo>
                  <a:lnTo>
                    <a:pt x="95" y="186"/>
                  </a:lnTo>
                  <a:lnTo>
                    <a:pt x="97" y="185"/>
                  </a:lnTo>
                  <a:lnTo>
                    <a:pt x="99" y="185"/>
                  </a:lnTo>
                  <a:lnTo>
                    <a:pt x="101" y="185"/>
                  </a:lnTo>
                  <a:lnTo>
                    <a:pt x="102" y="185"/>
                  </a:lnTo>
                  <a:lnTo>
                    <a:pt x="103" y="185"/>
                  </a:lnTo>
                  <a:lnTo>
                    <a:pt x="103" y="185"/>
                  </a:lnTo>
                  <a:lnTo>
                    <a:pt x="106" y="188"/>
                  </a:lnTo>
                  <a:lnTo>
                    <a:pt x="105" y="210"/>
                  </a:lnTo>
                  <a:lnTo>
                    <a:pt x="104" y="225"/>
                  </a:lnTo>
                  <a:lnTo>
                    <a:pt x="104" y="236"/>
                  </a:lnTo>
                  <a:lnTo>
                    <a:pt x="103" y="246"/>
                  </a:lnTo>
                  <a:lnTo>
                    <a:pt x="104" y="246"/>
                  </a:lnTo>
                  <a:lnTo>
                    <a:pt x="108" y="246"/>
                  </a:lnTo>
                  <a:lnTo>
                    <a:pt x="113" y="246"/>
                  </a:lnTo>
                  <a:lnTo>
                    <a:pt x="119" y="246"/>
                  </a:lnTo>
                  <a:lnTo>
                    <a:pt x="125" y="246"/>
                  </a:lnTo>
                  <a:lnTo>
                    <a:pt x="131" y="247"/>
                  </a:lnTo>
                  <a:lnTo>
                    <a:pt x="136" y="247"/>
                  </a:lnTo>
                  <a:lnTo>
                    <a:pt x="140" y="247"/>
                  </a:lnTo>
                  <a:lnTo>
                    <a:pt x="144" y="245"/>
                  </a:lnTo>
                  <a:lnTo>
                    <a:pt x="146" y="242"/>
                  </a:lnTo>
                  <a:lnTo>
                    <a:pt x="145" y="239"/>
                  </a:lnTo>
                  <a:lnTo>
                    <a:pt x="142" y="238"/>
                  </a:lnTo>
                  <a:lnTo>
                    <a:pt x="140" y="238"/>
                  </a:lnTo>
                  <a:lnTo>
                    <a:pt x="138" y="237"/>
                  </a:lnTo>
                  <a:lnTo>
                    <a:pt x="135" y="236"/>
                  </a:lnTo>
                  <a:lnTo>
                    <a:pt x="132" y="235"/>
                  </a:lnTo>
                  <a:lnTo>
                    <a:pt x="129" y="233"/>
                  </a:lnTo>
                  <a:lnTo>
                    <a:pt x="126" y="232"/>
                  </a:lnTo>
                  <a:lnTo>
                    <a:pt x="123" y="231"/>
                  </a:lnTo>
                  <a:lnTo>
                    <a:pt x="121" y="230"/>
                  </a:lnTo>
                  <a:lnTo>
                    <a:pt x="121" y="223"/>
                  </a:lnTo>
                  <a:lnTo>
                    <a:pt x="122" y="210"/>
                  </a:lnTo>
                  <a:lnTo>
                    <a:pt x="122" y="196"/>
                  </a:lnTo>
                  <a:lnTo>
                    <a:pt x="125" y="184"/>
                  </a:lnTo>
                  <a:lnTo>
                    <a:pt x="128" y="185"/>
                  </a:lnTo>
                  <a:lnTo>
                    <a:pt x="131" y="185"/>
                  </a:lnTo>
                  <a:lnTo>
                    <a:pt x="135" y="185"/>
                  </a:lnTo>
                  <a:lnTo>
                    <a:pt x="138" y="185"/>
                  </a:lnTo>
                  <a:lnTo>
                    <a:pt x="140" y="185"/>
                  </a:lnTo>
                  <a:lnTo>
                    <a:pt x="143" y="184"/>
                  </a:lnTo>
                  <a:lnTo>
                    <a:pt x="144" y="184"/>
                  </a:lnTo>
                  <a:lnTo>
                    <a:pt x="145" y="184"/>
                  </a:lnTo>
                  <a:lnTo>
                    <a:pt x="143" y="178"/>
                  </a:lnTo>
                  <a:lnTo>
                    <a:pt x="140" y="167"/>
                  </a:lnTo>
                  <a:lnTo>
                    <a:pt x="136" y="153"/>
                  </a:lnTo>
                  <a:lnTo>
                    <a:pt x="132" y="138"/>
                  </a:lnTo>
                  <a:lnTo>
                    <a:pt x="128" y="123"/>
                  </a:lnTo>
                  <a:lnTo>
                    <a:pt x="123" y="109"/>
                  </a:lnTo>
                  <a:lnTo>
                    <a:pt x="120" y="98"/>
                  </a:lnTo>
                  <a:lnTo>
                    <a:pt x="117" y="91"/>
                  </a:lnTo>
                  <a:lnTo>
                    <a:pt x="120" y="92"/>
                  </a:lnTo>
                  <a:lnTo>
                    <a:pt x="124" y="93"/>
                  </a:lnTo>
                  <a:lnTo>
                    <a:pt x="130" y="93"/>
                  </a:lnTo>
                  <a:lnTo>
                    <a:pt x="135" y="94"/>
                  </a:lnTo>
                  <a:lnTo>
                    <a:pt x="140" y="95"/>
                  </a:lnTo>
                  <a:lnTo>
                    <a:pt x="145" y="95"/>
                  </a:lnTo>
                  <a:lnTo>
                    <a:pt x="148" y="95"/>
                  </a:lnTo>
                  <a:lnTo>
                    <a:pt x="149" y="95"/>
                  </a:lnTo>
                  <a:lnTo>
                    <a:pt x="149" y="94"/>
                  </a:lnTo>
                  <a:lnTo>
                    <a:pt x="149" y="91"/>
                  </a:lnTo>
                  <a:lnTo>
                    <a:pt x="149" y="88"/>
                  </a:lnTo>
                  <a:lnTo>
                    <a:pt x="149" y="86"/>
                  </a:lnTo>
                  <a:close/>
                </a:path>
              </a:pathLst>
            </a:custGeom>
            <a:solidFill>
              <a:srgbClr val="000000"/>
            </a:solidFill>
            <a:ln w="9525">
              <a:noFill/>
              <a:round/>
              <a:headEnd/>
              <a:tailEnd/>
            </a:ln>
          </p:spPr>
          <p:txBody>
            <a:bodyPr/>
            <a:lstStyle/>
            <a:p>
              <a:endParaRPr lang="en-US"/>
            </a:p>
          </p:txBody>
        </p:sp>
      </p:grpSp>
      <p:grpSp>
        <p:nvGrpSpPr>
          <p:cNvPr id="5" name="Group 2070"/>
          <p:cNvGrpSpPr>
            <a:grpSpLocks/>
          </p:cNvGrpSpPr>
          <p:nvPr/>
        </p:nvGrpSpPr>
        <p:grpSpPr bwMode="auto">
          <a:xfrm>
            <a:off x="4478338" y="3271838"/>
            <a:ext cx="1647825" cy="795337"/>
            <a:chOff x="2677" y="2061"/>
            <a:chExt cx="1038" cy="501"/>
          </a:xfrm>
        </p:grpSpPr>
        <p:sp>
          <p:nvSpPr>
            <p:cNvPr id="551959" name="Freeform 2071"/>
            <p:cNvSpPr>
              <a:spLocks/>
            </p:cNvSpPr>
            <p:nvPr/>
          </p:nvSpPr>
          <p:spPr bwMode="auto">
            <a:xfrm>
              <a:off x="3066" y="2137"/>
              <a:ext cx="234" cy="425"/>
            </a:xfrm>
            <a:custGeom>
              <a:avLst/>
              <a:gdLst/>
              <a:ahLst/>
              <a:cxnLst>
                <a:cxn ang="0">
                  <a:pos x="155" y="347"/>
                </a:cxn>
                <a:cxn ang="0">
                  <a:pos x="173" y="391"/>
                </a:cxn>
                <a:cxn ang="0">
                  <a:pos x="177" y="417"/>
                </a:cxn>
                <a:cxn ang="0">
                  <a:pos x="194" y="414"/>
                </a:cxn>
                <a:cxn ang="0">
                  <a:pos x="186" y="390"/>
                </a:cxn>
                <a:cxn ang="0">
                  <a:pos x="175" y="344"/>
                </a:cxn>
                <a:cxn ang="0">
                  <a:pos x="177" y="321"/>
                </a:cxn>
                <a:cxn ang="0">
                  <a:pos x="184" y="320"/>
                </a:cxn>
                <a:cxn ang="0">
                  <a:pos x="153" y="243"/>
                </a:cxn>
                <a:cxn ang="0">
                  <a:pos x="126" y="184"/>
                </a:cxn>
                <a:cxn ang="0">
                  <a:pos x="130" y="160"/>
                </a:cxn>
                <a:cxn ang="0">
                  <a:pos x="140" y="147"/>
                </a:cxn>
                <a:cxn ang="0">
                  <a:pos x="155" y="164"/>
                </a:cxn>
                <a:cxn ang="0">
                  <a:pos x="187" y="191"/>
                </a:cxn>
                <a:cxn ang="0">
                  <a:pos x="214" y="200"/>
                </a:cxn>
                <a:cxn ang="0">
                  <a:pos x="230" y="198"/>
                </a:cxn>
                <a:cxn ang="0">
                  <a:pos x="227" y="177"/>
                </a:cxn>
                <a:cxn ang="0">
                  <a:pos x="214" y="179"/>
                </a:cxn>
                <a:cxn ang="0">
                  <a:pos x="195" y="164"/>
                </a:cxn>
                <a:cxn ang="0">
                  <a:pos x="172" y="142"/>
                </a:cxn>
                <a:cxn ang="0">
                  <a:pos x="150" y="115"/>
                </a:cxn>
                <a:cxn ang="0">
                  <a:pos x="138" y="98"/>
                </a:cxn>
                <a:cxn ang="0">
                  <a:pos x="116" y="91"/>
                </a:cxn>
                <a:cxn ang="0">
                  <a:pos x="105" y="82"/>
                </a:cxn>
                <a:cxn ang="0">
                  <a:pos x="103" y="73"/>
                </a:cxn>
                <a:cxn ang="0">
                  <a:pos x="110" y="50"/>
                </a:cxn>
                <a:cxn ang="0">
                  <a:pos x="115" y="22"/>
                </a:cxn>
                <a:cxn ang="0">
                  <a:pos x="96" y="1"/>
                </a:cxn>
                <a:cxn ang="0">
                  <a:pos x="45" y="9"/>
                </a:cxn>
                <a:cxn ang="0">
                  <a:pos x="47" y="11"/>
                </a:cxn>
                <a:cxn ang="0">
                  <a:pos x="55" y="25"/>
                </a:cxn>
                <a:cxn ang="0">
                  <a:pos x="59" y="52"/>
                </a:cxn>
                <a:cxn ang="0">
                  <a:pos x="74" y="71"/>
                </a:cxn>
                <a:cxn ang="0">
                  <a:pos x="73" y="82"/>
                </a:cxn>
                <a:cxn ang="0">
                  <a:pos x="59" y="97"/>
                </a:cxn>
                <a:cxn ang="0">
                  <a:pos x="43" y="109"/>
                </a:cxn>
                <a:cxn ang="0">
                  <a:pos x="43" y="172"/>
                </a:cxn>
                <a:cxn ang="0">
                  <a:pos x="29" y="179"/>
                </a:cxn>
                <a:cxn ang="0">
                  <a:pos x="20" y="177"/>
                </a:cxn>
                <a:cxn ang="0">
                  <a:pos x="5" y="176"/>
                </a:cxn>
                <a:cxn ang="0">
                  <a:pos x="7" y="202"/>
                </a:cxn>
                <a:cxn ang="0">
                  <a:pos x="19" y="201"/>
                </a:cxn>
                <a:cxn ang="0">
                  <a:pos x="26" y="205"/>
                </a:cxn>
                <a:cxn ang="0">
                  <a:pos x="43" y="207"/>
                </a:cxn>
                <a:cxn ang="0">
                  <a:pos x="61" y="177"/>
                </a:cxn>
                <a:cxn ang="0">
                  <a:pos x="67" y="153"/>
                </a:cxn>
                <a:cxn ang="0">
                  <a:pos x="78" y="182"/>
                </a:cxn>
                <a:cxn ang="0">
                  <a:pos x="64" y="219"/>
                </a:cxn>
                <a:cxn ang="0">
                  <a:pos x="66" y="327"/>
                </a:cxn>
                <a:cxn ang="0">
                  <a:pos x="79" y="332"/>
                </a:cxn>
                <a:cxn ang="0">
                  <a:pos x="90" y="378"/>
                </a:cxn>
                <a:cxn ang="0">
                  <a:pos x="85" y="398"/>
                </a:cxn>
                <a:cxn ang="0">
                  <a:pos x="67" y="411"/>
                </a:cxn>
                <a:cxn ang="0">
                  <a:pos x="73" y="417"/>
                </a:cxn>
                <a:cxn ang="0">
                  <a:pos x="94" y="414"/>
                </a:cxn>
                <a:cxn ang="0">
                  <a:pos x="106" y="416"/>
                </a:cxn>
                <a:cxn ang="0">
                  <a:pos x="111" y="397"/>
                </a:cxn>
                <a:cxn ang="0">
                  <a:pos x="106" y="359"/>
                </a:cxn>
                <a:cxn ang="0">
                  <a:pos x="107" y="327"/>
                </a:cxn>
                <a:cxn ang="0">
                  <a:pos x="131" y="325"/>
                </a:cxn>
              </a:cxnLst>
              <a:rect l="0" t="0" r="r" b="b"/>
              <a:pathLst>
                <a:path w="234" h="425">
                  <a:moveTo>
                    <a:pt x="144" y="324"/>
                  </a:moveTo>
                  <a:lnTo>
                    <a:pt x="146" y="327"/>
                  </a:lnTo>
                  <a:lnTo>
                    <a:pt x="148" y="332"/>
                  </a:lnTo>
                  <a:lnTo>
                    <a:pt x="151" y="340"/>
                  </a:lnTo>
                  <a:lnTo>
                    <a:pt x="155" y="347"/>
                  </a:lnTo>
                  <a:lnTo>
                    <a:pt x="158" y="356"/>
                  </a:lnTo>
                  <a:lnTo>
                    <a:pt x="162" y="364"/>
                  </a:lnTo>
                  <a:lnTo>
                    <a:pt x="166" y="372"/>
                  </a:lnTo>
                  <a:lnTo>
                    <a:pt x="169" y="380"/>
                  </a:lnTo>
                  <a:lnTo>
                    <a:pt x="173" y="391"/>
                  </a:lnTo>
                  <a:lnTo>
                    <a:pt x="174" y="399"/>
                  </a:lnTo>
                  <a:lnTo>
                    <a:pt x="174" y="405"/>
                  </a:lnTo>
                  <a:lnTo>
                    <a:pt x="174" y="408"/>
                  </a:lnTo>
                  <a:lnTo>
                    <a:pt x="175" y="412"/>
                  </a:lnTo>
                  <a:lnTo>
                    <a:pt x="177" y="417"/>
                  </a:lnTo>
                  <a:lnTo>
                    <a:pt x="181" y="422"/>
                  </a:lnTo>
                  <a:lnTo>
                    <a:pt x="185" y="425"/>
                  </a:lnTo>
                  <a:lnTo>
                    <a:pt x="190" y="425"/>
                  </a:lnTo>
                  <a:lnTo>
                    <a:pt x="193" y="420"/>
                  </a:lnTo>
                  <a:lnTo>
                    <a:pt x="194" y="414"/>
                  </a:lnTo>
                  <a:lnTo>
                    <a:pt x="195" y="407"/>
                  </a:lnTo>
                  <a:lnTo>
                    <a:pt x="195" y="403"/>
                  </a:lnTo>
                  <a:lnTo>
                    <a:pt x="193" y="399"/>
                  </a:lnTo>
                  <a:lnTo>
                    <a:pt x="190" y="395"/>
                  </a:lnTo>
                  <a:lnTo>
                    <a:pt x="186" y="390"/>
                  </a:lnTo>
                  <a:lnTo>
                    <a:pt x="182" y="381"/>
                  </a:lnTo>
                  <a:lnTo>
                    <a:pt x="179" y="370"/>
                  </a:lnTo>
                  <a:lnTo>
                    <a:pt x="177" y="360"/>
                  </a:lnTo>
                  <a:lnTo>
                    <a:pt x="176" y="352"/>
                  </a:lnTo>
                  <a:lnTo>
                    <a:pt x="175" y="344"/>
                  </a:lnTo>
                  <a:lnTo>
                    <a:pt x="175" y="335"/>
                  </a:lnTo>
                  <a:lnTo>
                    <a:pt x="172" y="326"/>
                  </a:lnTo>
                  <a:lnTo>
                    <a:pt x="168" y="321"/>
                  </a:lnTo>
                  <a:lnTo>
                    <a:pt x="173" y="321"/>
                  </a:lnTo>
                  <a:lnTo>
                    <a:pt x="177" y="321"/>
                  </a:lnTo>
                  <a:lnTo>
                    <a:pt x="179" y="321"/>
                  </a:lnTo>
                  <a:lnTo>
                    <a:pt x="181" y="321"/>
                  </a:lnTo>
                  <a:lnTo>
                    <a:pt x="182" y="321"/>
                  </a:lnTo>
                  <a:lnTo>
                    <a:pt x="184" y="320"/>
                  </a:lnTo>
                  <a:lnTo>
                    <a:pt x="184" y="320"/>
                  </a:lnTo>
                  <a:lnTo>
                    <a:pt x="186" y="319"/>
                  </a:lnTo>
                  <a:lnTo>
                    <a:pt x="175" y="305"/>
                  </a:lnTo>
                  <a:lnTo>
                    <a:pt x="167" y="286"/>
                  </a:lnTo>
                  <a:lnTo>
                    <a:pt x="159" y="265"/>
                  </a:lnTo>
                  <a:lnTo>
                    <a:pt x="153" y="243"/>
                  </a:lnTo>
                  <a:lnTo>
                    <a:pt x="147" y="222"/>
                  </a:lnTo>
                  <a:lnTo>
                    <a:pt x="140" y="204"/>
                  </a:lnTo>
                  <a:lnTo>
                    <a:pt x="132" y="190"/>
                  </a:lnTo>
                  <a:lnTo>
                    <a:pt x="122" y="184"/>
                  </a:lnTo>
                  <a:lnTo>
                    <a:pt x="126" y="184"/>
                  </a:lnTo>
                  <a:lnTo>
                    <a:pt x="130" y="183"/>
                  </a:lnTo>
                  <a:lnTo>
                    <a:pt x="132" y="183"/>
                  </a:lnTo>
                  <a:lnTo>
                    <a:pt x="132" y="183"/>
                  </a:lnTo>
                  <a:lnTo>
                    <a:pt x="131" y="175"/>
                  </a:lnTo>
                  <a:lnTo>
                    <a:pt x="130" y="160"/>
                  </a:lnTo>
                  <a:lnTo>
                    <a:pt x="129" y="146"/>
                  </a:lnTo>
                  <a:lnTo>
                    <a:pt x="129" y="138"/>
                  </a:lnTo>
                  <a:lnTo>
                    <a:pt x="132" y="140"/>
                  </a:lnTo>
                  <a:lnTo>
                    <a:pt x="136" y="143"/>
                  </a:lnTo>
                  <a:lnTo>
                    <a:pt x="140" y="147"/>
                  </a:lnTo>
                  <a:lnTo>
                    <a:pt x="143" y="151"/>
                  </a:lnTo>
                  <a:lnTo>
                    <a:pt x="147" y="156"/>
                  </a:lnTo>
                  <a:lnTo>
                    <a:pt x="150" y="159"/>
                  </a:lnTo>
                  <a:lnTo>
                    <a:pt x="153" y="162"/>
                  </a:lnTo>
                  <a:lnTo>
                    <a:pt x="155" y="164"/>
                  </a:lnTo>
                  <a:lnTo>
                    <a:pt x="158" y="167"/>
                  </a:lnTo>
                  <a:lnTo>
                    <a:pt x="164" y="172"/>
                  </a:lnTo>
                  <a:lnTo>
                    <a:pt x="171" y="179"/>
                  </a:lnTo>
                  <a:lnTo>
                    <a:pt x="179" y="185"/>
                  </a:lnTo>
                  <a:lnTo>
                    <a:pt x="187" y="191"/>
                  </a:lnTo>
                  <a:lnTo>
                    <a:pt x="196" y="196"/>
                  </a:lnTo>
                  <a:lnTo>
                    <a:pt x="203" y="198"/>
                  </a:lnTo>
                  <a:lnTo>
                    <a:pt x="209" y="197"/>
                  </a:lnTo>
                  <a:lnTo>
                    <a:pt x="211" y="199"/>
                  </a:lnTo>
                  <a:lnTo>
                    <a:pt x="214" y="200"/>
                  </a:lnTo>
                  <a:lnTo>
                    <a:pt x="218" y="201"/>
                  </a:lnTo>
                  <a:lnTo>
                    <a:pt x="221" y="201"/>
                  </a:lnTo>
                  <a:lnTo>
                    <a:pt x="224" y="201"/>
                  </a:lnTo>
                  <a:lnTo>
                    <a:pt x="228" y="200"/>
                  </a:lnTo>
                  <a:lnTo>
                    <a:pt x="230" y="198"/>
                  </a:lnTo>
                  <a:lnTo>
                    <a:pt x="232" y="194"/>
                  </a:lnTo>
                  <a:lnTo>
                    <a:pt x="234" y="188"/>
                  </a:lnTo>
                  <a:lnTo>
                    <a:pt x="233" y="182"/>
                  </a:lnTo>
                  <a:lnTo>
                    <a:pt x="230" y="179"/>
                  </a:lnTo>
                  <a:lnTo>
                    <a:pt x="227" y="177"/>
                  </a:lnTo>
                  <a:lnTo>
                    <a:pt x="224" y="177"/>
                  </a:lnTo>
                  <a:lnTo>
                    <a:pt x="220" y="179"/>
                  </a:lnTo>
                  <a:lnTo>
                    <a:pt x="217" y="180"/>
                  </a:lnTo>
                  <a:lnTo>
                    <a:pt x="214" y="182"/>
                  </a:lnTo>
                  <a:lnTo>
                    <a:pt x="214" y="179"/>
                  </a:lnTo>
                  <a:lnTo>
                    <a:pt x="212" y="176"/>
                  </a:lnTo>
                  <a:lnTo>
                    <a:pt x="209" y="173"/>
                  </a:lnTo>
                  <a:lnTo>
                    <a:pt x="203" y="170"/>
                  </a:lnTo>
                  <a:lnTo>
                    <a:pt x="200" y="167"/>
                  </a:lnTo>
                  <a:lnTo>
                    <a:pt x="195" y="164"/>
                  </a:lnTo>
                  <a:lnTo>
                    <a:pt x="191" y="161"/>
                  </a:lnTo>
                  <a:lnTo>
                    <a:pt x="186" y="157"/>
                  </a:lnTo>
                  <a:lnTo>
                    <a:pt x="181" y="152"/>
                  </a:lnTo>
                  <a:lnTo>
                    <a:pt x="176" y="148"/>
                  </a:lnTo>
                  <a:lnTo>
                    <a:pt x="172" y="142"/>
                  </a:lnTo>
                  <a:lnTo>
                    <a:pt x="168" y="138"/>
                  </a:lnTo>
                  <a:lnTo>
                    <a:pt x="165" y="132"/>
                  </a:lnTo>
                  <a:lnTo>
                    <a:pt x="160" y="127"/>
                  </a:lnTo>
                  <a:lnTo>
                    <a:pt x="156" y="121"/>
                  </a:lnTo>
                  <a:lnTo>
                    <a:pt x="150" y="115"/>
                  </a:lnTo>
                  <a:lnTo>
                    <a:pt x="146" y="110"/>
                  </a:lnTo>
                  <a:lnTo>
                    <a:pt x="142" y="105"/>
                  </a:lnTo>
                  <a:lnTo>
                    <a:pt x="140" y="102"/>
                  </a:lnTo>
                  <a:lnTo>
                    <a:pt x="139" y="100"/>
                  </a:lnTo>
                  <a:lnTo>
                    <a:pt x="138" y="98"/>
                  </a:lnTo>
                  <a:lnTo>
                    <a:pt x="136" y="96"/>
                  </a:lnTo>
                  <a:lnTo>
                    <a:pt x="132" y="95"/>
                  </a:lnTo>
                  <a:lnTo>
                    <a:pt x="127" y="94"/>
                  </a:lnTo>
                  <a:lnTo>
                    <a:pt x="122" y="92"/>
                  </a:lnTo>
                  <a:lnTo>
                    <a:pt x="116" y="91"/>
                  </a:lnTo>
                  <a:lnTo>
                    <a:pt x="112" y="90"/>
                  </a:lnTo>
                  <a:lnTo>
                    <a:pt x="108" y="88"/>
                  </a:lnTo>
                  <a:lnTo>
                    <a:pt x="110" y="85"/>
                  </a:lnTo>
                  <a:lnTo>
                    <a:pt x="108" y="83"/>
                  </a:lnTo>
                  <a:lnTo>
                    <a:pt x="105" y="82"/>
                  </a:lnTo>
                  <a:lnTo>
                    <a:pt x="103" y="81"/>
                  </a:lnTo>
                  <a:lnTo>
                    <a:pt x="103" y="79"/>
                  </a:lnTo>
                  <a:lnTo>
                    <a:pt x="103" y="76"/>
                  </a:lnTo>
                  <a:lnTo>
                    <a:pt x="103" y="74"/>
                  </a:lnTo>
                  <a:lnTo>
                    <a:pt x="103" y="73"/>
                  </a:lnTo>
                  <a:lnTo>
                    <a:pt x="105" y="69"/>
                  </a:lnTo>
                  <a:lnTo>
                    <a:pt x="107" y="64"/>
                  </a:lnTo>
                  <a:lnTo>
                    <a:pt x="108" y="59"/>
                  </a:lnTo>
                  <a:lnTo>
                    <a:pt x="107" y="55"/>
                  </a:lnTo>
                  <a:lnTo>
                    <a:pt x="110" y="50"/>
                  </a:lnTo>
                  <a:lnTo>
                    <a:pt x="113" y="45"/>
                  </a:lnTo>
                  <a:lnTo>
                    <a:pt x="114" y="39"/>
                  </a:lnTo>
                  <a:lnTo>
                    <a:pt x="115" y="33"/>
                  </a:lnTo>
                  <a:lnTo>
                    <a:pt x="115" y="28"/>
                  </a:lnTo>
                  <a:lnTo>
                    <a:pt x="115" y="22"/>
                  </a:lnTo>
                  <a:lnTo>
                    <a:pt x="113" y="17"/>
                  </a:lnTo>
                  <a:lnTo>
                    <a:pt x="110" y="11"/>
                  </a:lnTo>
                  <a:lnTo>
                    <a:pt x="106" y="8"/>
                  </a:lnTo>
                  <a:lnTo>
                    <a:pt x="102" y="4"/>
                  </a:lnTo>
                  <a:lnTo>
                    <a:pt x="96" y="1"/>
                  </a:lnTo>
                  <a:lnTo>
                    <a:pt x="88" y="0"/>
                  </a:lnTo>
                  <a:lnTo>
                    <a:pt x="80" y="0"/>
                  </a:lnTo>
                  <a:lnTo>
                    <a:pt x="70" y="1"/>
                  </a:lnTo>
                  <a:lnTo>
                    <a:pt x="58" y="4"/>
                  </a:lnTo>
                  <a:lnTo>
                    <a:pt x="45" y="9"/>
                  </a:lnTo>
                  <a:lnTo>
                    <a:pt x="50" y="9"/>
                  </a:lnTo>
                  <a:lnTo>
                    <a:pt x="51" y="10"/>
                  </a:lnTo>
                  <a:lnTo>
                    <a:pt x="50" y="11"/>
                  </a:lnTo>
                  <a:lnTo>
                    <a:pt x="50" y="11"/>
                  </a:lnTo>
                  <a:lnTo>
                    <a:pt x="47" y="11"/>
                  </a:lnTo>
                  <a:lnTo>
                    <a:pt x="47" y="12"/>
                  </a:lnTo>
                  <a:lnTo>
                    <a:pt x="48" y="14"/>
                  </a:lnTo>
                  <a:lnTo>
                    <a:pt x="44" y="17"/>
                  </a:lnTo>
                  <a:lnTo>
                    <a:pt x="51" y="20"/>
                  </a:lnTo>
                  <a:lnTo>
                    <a:pt x="55" y="25"/>
                  </a:lnTo>
                  <a:lnTo>
                    <a:pt x="56" y="31"/>
                  </a:lnTo>
                  <a:lnTo>
                    <a:pt x="57" y="37"/>
                  </a:lnTo>
                  <a:lnTo>
                    <a:pt x="56" y="43"/>
                  </a:lnTo>
                  <a:lnTo>
                    <a:pt x="57" y="48"/>
                  </a:lnTo>
                  <a:lnTo>
                    <a:pt x="59" y="52"/>
                  </a:lnTo>
                  <a:lnTo>
                    <a:pt x="63" y="55"/>
                  </a:lnTo>
                  <a:lnTo>
                    <a:pt x="65" y="59"/>
                  </a:lnTo>
                  <a:lnTo>
                    <a:pt x="67" y="64"/>
                  </a:lnTo>
                  <a:lnTo>
                    <a:pt x="70" y="69"/>
                  </a:lnTo>
                  <a:lnTo>
                    <a:pt x="74" y="71"/>
                  </a:lnTo>
                  <a:lnTo>
                    <a:pt x="74" y="75"/>
                  </a:lnTo>
                  <a:lnTo>
                    <a:pt x="75" y="78"/>
                  </a:lnTo>
                  <a:lnTo>
                    <a:pt x="76" y="81"/>
                  </a:lnTo>
                  <a:lnTo>
                    <a:pt x="76" y="82"/>
                  </a:lnTo>
                  <a:lnTo>
                    <a:pt x="73" y="82"/>
                  </a:lnTo>
                  <a:lnTo>
                    <a:pt x="70" y="83"/>
                  </a:lnTo>
                  <a:lnTo>
                    <a:pt x="69" y="85"/>
                  </a:lnTo>
                  <a:lnTo>
                    <a:pt x="70" y="91"/>
                  </a:lnTo>
                  <a:lnTo>
                    <a:pt x="65" y="94"/>
                  </a:lnTo>
                  <a:lnTo>
                    <a:pt x="59" y="97"/>
                  </a:lnTo>
                  <a:lnTo>
                    <a:pt x="54" y="99"/>
                  </a:lnTo>
                  <a:lnTo>
                    <a:pt x="49" y="101"/>
                  </a:lnTo>
                  <a:lnTo>
                    <a:pt x="45" y="103"/>
                  </a:lnTo>
                  <a:lnTo>
                    <a:pt x="43" y="105"/>
                  </a:lnTo>
                  <a:lnTo>
                    <a:pt x="43" y="109"/>
                  </a:lnTo>
                  <a:lnTo>
                    <a:pt x="46" y="113"/>
                  </a:lnTo>
                  <a:lnTo>
                    <a:pt x="47" y="123"/>
                  </a:lnTo>
                  <a:lnTo>
                    <a:pt x="45" y="142"/>
                  </a:lnTo>
                  <a:lnTo>
                    <a:pt x="44" y="161"/>
                  </a:lnTo>
                  <a:lnTo>
                    <a:pt x="43" y="172"/>
                  </a:lnTo>
                  <a:lnTo>
                    <a:pt x="39" y="175"/>
                  </a:lnTo>
                  <a:lnTo>
                    <a:pt x="36" y="176"/>
                  </a:lnTo>
                  <a:lnTo>
                    <a:pt x="34" y="178"/>
                  </a:lnTo>
                  <a:lnTo>
                    <a:pt x="31" y="178"/>
                  </a:lnTo>
                  <a:lnTo>
                    <a:pt x="29" y="179"/>
                  </a:lnTo>
                  <a:lnTo>
                    <a:pt x="28" y="180"/>
                  </a:lnTo>
                  <a:lnTo>
                    <a:pt x="27" y="181"/>
                  </a:lnTo>
                  <a:lnTo>
                    <a:pt x="26" y="182"/>
                  </a:lnTo>
                  <a:lnTo>
                    <a:pt x="23" y="179"/>
                  </a:lnTo>
                  <a:lnTo>
                    <a:pt x="20" y="177"/>
                  </a:lnTo>
                  <a:lnTo>
                    <a:pt x="17" y="175"/>
                  </a:lnTo>
                  <a:lnTo>
                    <a:pt x="14" y="173"/>
                  </a:lnTo>
                  <a:lnTo>
                    <a:pt x="11" y="172"/>
                  </a:lnTo>
                  <a:lnTo>
                    <a:pt x="8" y="173"/>
                  </a:lnTo>
                  <a:lnTo>
                    <a:pt x="5" y="176"/>
                  </a:lnTo>
                  <a:lnTo>
                    <a:pt x="3" y="180"/>
                  </a:lnTo>
                  <a:lnTo>
                    <a:pt x="0" y="189"/>
                  </a:lnTo>
                  <a:lnTo>
                    <a:pt x="0" y="197"/>
                  </a:lnTo>
                  <a:lnTo>
                    <a:pt x="2" y="201"/>
                  </a:lnTo>
                  <a:lnTo>
                    <a:pt x="7" y="202"/>
                  </a:lnTo>
                  <a:lnTo>
                    <a:pt x="9" y="202"/>
                  </a:lnTo>
                  <a:lnTo>
                    <a:pt x="11" y="202"/>
                  </a:lnTo>
                  <a:lnTo>
                    <a:pt x="14" y="202"/>
                  </a:lnTo>
                  <a:lnTo>
                    <a:pt x="17" y="202"/>
                  </a:lnTo>
                  <a:lnTo>
                    <a:pt x="19" y="201"/>
                  </a:lnTo>
                  <a:lnTo>
                    <a:pt x="20" y="201"/>
                  </a:lnTo>
                  <a:lnTo>
                    <a:pt x="22" y="201"/>
                  </a:lnTo>
                  <a:lnTo>
                    <a:pt x="23" y="200"/>
                  </a:lnTo>
                  <a:lnTo>
                    <a:pt x="24" y="203"/>
                  </a:lnTo>
                  <a:lnTo>
                    <a:pt x="26" y="205"/>
                  </a:lnTo>
                  <a:lnTo>
                    <a:pt x="28" y="207"/>
                  </a:lnTo>
                  <a:lnTo>
                    <a:pt x="30" y="208"/>
                  </a:lnTo>
                  <a:lnTo>
                    <a:pt x="34" y="208"/>
                  </a:lnTo>
                  <a:lnTo>
                    <a:pt x="38" y="208"/>
                  </a:lnTo>
                  <a:lnTo>
                    <a:pt x="43" y="207"/>
                  </a:lnTo>
                  <a:lnTo>
                    <a:pt x="48" y="204"/>
                  </a:lnTo>
                  <a:lnTo>
                    <a:pt x="54" y="199"/>
                  </a:lnTo>
                  <a:lnTo>
                    <a:pt x="57" y="192"/>
                  </a:lnTo>
                  <a:lnTo>
                    <a:pt x="60" y="185"/>
                  </a:lnTo>
                  <a:lnTo>
                    <a:pt x="61" y="177"/>
                  </a:lnTo>
                  <a:lnTo>
                    <a:pt x="62" y="168"/>
                  </a:lnTo>
                  <a:lnTo>
                    <a:pt x="63" y="160"/>
                  </a:lnTo>
                  <a:lnTo>
                    <a:pt x="64" y="152"/>
                  </a:lnTo>
                  <a:lnTo>
                    <a:pt x="65" y="146"/>
                  </a:lnTo>
                  <a:lnTo>
                    <a:pt x="67" y="153"/>
                  </a:lnTo>
                  <a:lnTo>
                    <a:pt x="70" y="164"/>
                  </a:lnTo>
                  <a:lnTo>
                    <a:pt x="71" y="175"/>
                  </a:lnTo>
                  <a:lnTo>
                    <a:pt x="71" y="182"/>
                  </a:lnTo>
                  <a:lnTo>
                    <a:pt x="75" y="182"/>
                  </a:lnTo>
                  <a:lnTo>
                    <a:pt x="78" y="182"/>
                  </a:lnTo>
                  <a:lnTo>
                    <a:pt x="80" y="183"/>
                  </a:lnTo>
                  <a:lnTo>
                    <a:pt x="80" y="183"/>
                  </a:lnTo>
                  <a:lnTo>
                    <a:pt x="73" y="194"/>
                  </a:lnTo>
                  <a:lnTo>
                    <a:pt x="68" y="206"/>
                  </a:lnTo>
                  <a:lnTo>
                    <a:pt x="64" y="219"/>
                  </a:lnTo>
                  <a:lnTo>
                    <a:pt x="62" y="235"/>
                  </a:lnTo>
                  <a:lnTo>
                    <a:pt x="62" y="254"/>
                  </a:lnTo>
                  <a:lnTo>
                    <a:pt x="62" y="275"/>
                  </a:lnTo>
                  <a:lnTo>
                    <a:pt x="63" y="299"/>
                  </a:lnTo>
                  <a:lnTo>
                    <a:pt x="66" y="327"/>
                  </a:lnTo>
                  <a:lnTo>
                    <a:pt x="66" y="327"/>
                  </a:lnTo>
                  <a:lnTo>
                    <a:pt x="67" y="327"/>
                  </a:lnTo>
                  <a:lnTo>
                    <a:pt x="70" y="327"/>
                  </a:lnTo>
                  <a:lnTo>
                    <a:pt x="77" y="327"/>
                  </a:lnTo>
                  <a:lnTo>
                    <a:pt x="79" y="332"/>
                  </a:lnTo>
                  <a:lnTo>
                    <a:pt x="81" y="340"/>
                  </a:lnTo>
                  <a:lnTo>
                    <a:pt x="83" y="349"/>
                  </a:lnTo>
                  <a:lnTo>
                    <a:pt x="86" y="359"/>
                  </a:lnTo>
                  <a:lnTo>
                    <a:pt x="88" y="369"/>
                  </a:lnTo>
                  <a:lnTo>
                    <a:pt x="90" y="378"/>
                  </a:lnTo>
                  <a:lnTo>
                    <a:pt x="92" y="386"/>
                  </a:lnTo>
                  <a:lnTo>
                    <a:pt x="92" y="389"/>
                  </a:lnTo>
                  <a:lnTo>
                    <a:pt x="90" y="392"/>
                  </a:lnTo>
                  <a:lnTo>
                    <a:pt x="88" y="395"/>
                  </a:lnTo>
                  <a:lnTo>
                    <a:pt x="85" y="398"/>
                  </a:lnTo>
                  <a:lnTo>
                    <a:pt x="82" y="401"/>
                  </a:lnTo>
                  <a:lnTo>
                    <a:pt x="79" y="404"/>
                  </a:lnTo>
                  <a:lnTo>
                    <a:pt x="75" y="406"/>
                  </a:lnTo>
                  <a:lnTo>
                    <a:pt x="71" y="409"/>
                  </a:lnTo>
                  <a:lnTo>
                    <a:pt x="67" y="411"/>
                  </a:lnTo>
                  <a:lnTo>
                    <a:pt x="62" y="414"/>
                  </a:lnTo>
                  <a:lnTo>
                    <a:pt x="62" y="416"/>
                  </a:lnTo>
                  <a:lnTo>
                    <a:pt x="66" y="416"/>
                  </a:lnTo>
                  <a:lnTo>
                    <a:pt x="70" y="417"/>
                  </a:lnTo>
                  <a:lnTo>
                    <a:pt x="73" y="417"/>
                  </a:lnTo>
                  <a:lnTo>
                    <a:pt x="77" y="417"/>
                  </a:lnTo>
                  <a:lnTo>
                    <a:pt x="81" y="417"/>
                  </a:lnTo>
                  <a:lnTo>
                    <a:pt x="86" y="416"/>
                  </a:lnTo>
                  <a:lnTo>
                    <a:pt x="90" y="415"/>
                  </a:lnTo>
                  <a:lnTo>
                    <a:pt x="94" y="414"/>
                  </a:lnTo>
                  <a:lnTo>
                    <a:pt x="97" y="412"/>
                  </a:lnTo>
                  <a:lnTo>
                    <a:pt x="98" y="410"/>
                  </a:lnTo>
                  <a:lnTo>
                    <a:pt x="100" y="416"/>
                  </a:lnTo>
                  <a:lnTo>
                    <a:pt x="103" y="416"/>
                  </a:lnTo>
                  <a:lnTo>
                    <a:pt x="106" y="416"/>
                  </a:lnTo>
                  <a:lnTo>
                    <a:pt x="107" y="416"/>
                  </a:lnTo>
                  <a:lnTo>
                    <a:pt x="108" y="416"/>
                  </a:lnTo>
                  <a:lnTo>
                    <a:pt x="110" y="409"/>
                  </a:lnTo>
                  <a:lnTo>
                    <a:pt x="111" y="402"/>
                  </a:lnTo>
                  <a:lnTo>
                    <a:pt x="111" y="397"/>
                  </a:lnTo>
                  <a:lnTo>
                    <a:pt x="109" y="391"/>
                  </a:lnTo>
                  <a:lnTo>
                    <a:pt x="106" y="385"/>
                  </a:lnTo>
                  <a:lnTo>
                    <a:pt x="105" y="376"/>
                  </a:lnTo>
                  <a:lnTo>
                    <a:pt x="104" y="366"/>
                  </a:lnTo>
                  <a:lnTo>
                    <a:pt x="106" y="359"/>
                  </a:lnTo>
                  <a:lnTo>
                    <a:pt x="107" y="351"/>
                  </a:lnTo>
                  <a:lnTo>
                    <a:pt x="106" y="341"/>
                  </a:lnTo>
                  <a:lnTo>
                    <a:pt x="104" y="333"/>
                  </a:lnTo>
                  <a:lnTo>
                    <a:pt x="101" y="327"/>
                  </a:lnTo>
                  <a:lnTo>
                    <a:pt x="107" y="327"/>
                  </a:lnTo>
                  <a:lnTo>
                    <a:pt x="112" y="326"/>
                  </a:lnTo>
                  <a:lnTo>
                    <a:pt x="117" y="326"/>
                  </a:lnTo>
                  <a:lnTo>
                    <a:pt x="121" y="326"/>
                  </a:lnTo>
                  <a:lnTo>
                    <a:pt x="125" y="325"/>
                  </a:lnTo>
                  <a:lnTo>
                    <a:pt x="131" y="325"/>
                  </a:lnTo>
                  <a:lnTo>
                    <a:pt x="136" y="324"/>
                  </a:lnTo>
                  <a:lnTo>
                    <a:pt x="144" y="324"/>
                  </a:lnTo>
                  <a:close/>
                </a:path>
              </a:pathLst>
            </a:custGeom>
            <a:solidFill>
              <a:srgbClr val="000000"/>
            </a:solidFill>
            <a:ln w="9525">
              <a:noFill/>
              <a:round/>
              <a:headEnd/>
              <a:tailEnd/>
            </a:ln>
          </p:spPr>
          <p:txBody>
            <a:bodyPr/>
            <a:lstStyle/>
            <a:p>
              <a:endParaRPr lang="en-US"/>
            </a:p>
          </p:txBody>
        </p:sp>
        <p:sp>
          <p:nvSpPr>
            <p:cNvPr id="551960" name="Freeform 2072"/>
            <p:cNvSpPr>
              <a:spLocks/>
            </p:cNvSpPr>
            <p:nvPr/>
          </p:nvSpPr>
          <p:spPr bwMode="auto">
            <a:xfrm>
              <a:off x="2677" y="2061"/>
              <a:ext cx="254" cy="497"/>
            </a:xfrm>
            <a:custGeom>
              <a:avLst/>
              <a:gdLst/>
              <a:ahLst/>
              <a:cxnLst>
                <a:cxn ang="0">
                  <a:pos x="144" y="0"/>
                </a:cxn>
                <a:cxn ang="0">
                  <a:pos x="110" y="21"/>
                </a:cxn>
                <a:cxn ang="0">
                  <a:pos x="112" y="57"/>
                </a:cxn>
                <a:cxn ang="0">
                  <a:pos x="121" y="81"/>
                </a:cxn>
                <a:cxn ang="0">
                  <a:pos x="118" y="92"/>
                </a:cxn>
                <a:cxn ang="0">
                  <a:pos x="99" y="100"/>
                </a:cxn>
                <a:cxn ang="0">
                  <a:pos x="78" y="107"/>
                </a:cxn>
                <a:cxn ang="0">
                  <a:pos x="67" y="134"/>
                </a:cxn>
                <a:cxn ang="0">
                  <a:pos x="60" y="183"/>
                </a:cxn>
                <a:cxn ang="0">
                  <a:pos x="30" y="220"/>
                </a:cxn>
                <a:cxn ang="0">
                  <a:pos x="14" y="243"/>
                </a:cxn>
                <a:cxn ang="0">
                  <a:pos x="6" y="256"/>
                </a:cxn>
                <a:cxn ang="0">
                  <a:pos x="7" y="278"/>
                </a:cxn>
                <a:cxn ang="0">
                  <a:pos x="23" y="284"/>
                </a:cxn>
                <a:cxn ang="0">
                  <a:pos x="34" y="276"/>
                </a:cxn>
                <a:cxn ang="0">
                  <a:pos x="34" y="260"/>
                </a:cxn>
                <a:cxn ang="0">
                  <a:pos x="42" y="256"/>
                </a:cxn>
                <a:cxn ang="0">
                  <a:pos x="67" y="232"/>
                </a:cxn>
                <a:cxn ang="0">
                  <a:pos x="84" y="212"/>
                </a:cxn>
                <a:cxn ang="0">
                  <a:pos x="87" y="233"/>
                </a:cxn>
                <a:cxn ang="0">
                  <a:pos x="92" y="247"/>
                </a:cxn>
                <a:cxn ang="0">
                  <a:pos x="82" y="369"/>
                </a:cxn>
                <a:cxn ang="0">
                  <a:pos x="72" y="472"/>
                </a:cxn>
                <a:cxn ang="0">
                  <a:pos x="57" y="482"/>
                </a:cxn>
                <a:cxn ang="0">
                  <a:pos x="54" y="494"/>
                </a:cxn>
                <a:cxn ang="0">
                  <a:pos x="78" y="494"/>
                </a:cxn>
                <a:cxn ang="0">
                  <a:pos x="96" y="490"/>
                </a:cxn>
                <a:cxn ang="0">
                  <a:pos x="111" y="487"/>
                </a:cxn>
                <a:cxn ang="0">
                  <a:pos x="115" y="472"/>
                </a:cxn>
                <a:cxn ang="0">
                  <a:pos x="122" y="362"/>
                </a:cxn>
                <a:cxn ang="0">
                  <a:pos x="134" y="325"/>
                </a:cxn>
                <a:cxn ang="0">
                  <a:pos x="145" y="371"/>
                </a:cxn>
                <a:cxn ang="0">
                  <a:pos x="147" y="472"/>
                </a:cxn>
                <a:cxn ang="0">
                  <a:pos x="152" y="487"/>
                </a:cxn>
                <a:cxn ang="0">
                  <a:pos x="172" y="492"/>
                </a:cxn>
                <a:cxn ang="0">
                  <a:pos x="192" y="497"/>
                </a:cxn>
                <a:cxn ang="0">
                  <a:pos x="214" y="488"/>
                </a:cxn>
                <a:cxn ang="0">
                  <a:pos x="199" y="480"/>
                </a:cxn>
                <a:cxn ang="0">
                  <a:pos x="188" y="452"/>
                </a:cxn>
                <a:cxn ang="0">
                  <a:pos x="181" y="302"/>
                </a:cxn>
                <a:cxn ang="0">
                  <a:pos x="181" y="244"/>
                </a:cxn>
                <a:cxn ang="0">
                  <a:pos x="187" y="170"/>
                </a:cxn>
                <a:cxn ang="0">
                  <a:pos x="198" y="188"/>
                </a:cxn>
                <a:cxn ang="0">
                  <a:pos x="207" y="221"/>
                </a:cxn>
                <a:cxn ang="0">
                  <a:pos x="218" y="256"/>
                </a:cxn>
                <a:cxn ang="0">
                  <a:pos x="229" y="277"/>
                </a:cxn>
                <a:cxn ang="0">
                  <a:pos x="244" y="282"/>
                </a:cxn>
                <a:cxn ang="0">
                  <a:pos x="254" y="264"/>
                </a:cxn>
                <a:cxn ang="0">
                  <a:pos x="244" y="242"/>
                </a:cxn>
                <a:cxn ang="0">
                  <a:pos x="236" y="187"/>
                </a:cxn>
                <a:cxn ang="0">
                  <a:pos x="223" y="161"/>
                </a:cxn>
                <a:cxn ang="0">
                  <a:pos x="206" y="126"/>
                </a:cxn>
                <a:cxn ang="0">
                  <a:pos x="191" y="106"/>
                </a:cxn>
                <a:cxn ang="0">
                  <a:pos x="162" y="95"/>
                </a:cxn>
                <a:cxn ang="0">
                  <a:pos x="159" y="81"/>
                </a:cxn>
                <a:cxn ang="0">
                  <a:pos x="166" y="65"/>
                </a:cxn>
                <a:cxn ang="0">
                  <a:pos x="172" y="36"/>
                </a:cxn>
                <a:cxn ang="0">
                  <a:pos x="161" y="12"/>
                </a:cxn>
              </a:cxnLst>
              <a:rect l="0" t="0" r="r" b="b"/>
              <a:pathLst>
                <a:path w="254" h="497">
                  <a:moveTo>
                    <a:pt x="161" y="12"/>
                  </a:moveTo>
                  <a:lnTo>
                    <a:pt x="160" y="8"/>
                  </a:lnTo>
                  <a:lnTo>
                    <a:pt x="156" y="4"/>
                  </a:lnTo>
                  <a:lnTo>
                    <a:pt x="151" y="1"/>
                  </a:lnTo>
                  <a:lnTo>
                    <a:pt x="144" y="0"/>
                  </a:lnTo>
                  <a:lnTo>
                    <a:pt x="137" y="0"/>
                  </a:lnTo>
                  <a:lnTo>
                    <a:pt x="129" y="1"/>
                  </a:lnTo>
                  <a:lnTo>
                    <a:pt x="121" y="6"/>
                  </a:lnTo>
                  <a:lnTo>
                    <a:pt x="113" y="13"/>
                  </a:lnTo>
                  <a:lnTo>
                    <a:pt x="110" y="21"/>
                  </a:lnTo>
                  <a:lnTo>
                    <a:pt x="110" y="32"/>
                  </a:lnTo>
                  <a:lnTo>
                    <a:pt x="112" y="41"/>
                  </a:lnTo>
                  <a:lnTo>
                    <a:pt x="115" y="47"/>
                  </a:lnTo>
                  <a:lnTo>
                    <a:pt x="112" y="49"/>
                  </a:lnTo>
                  <a:lnTo>
                    <a:pt x="112" y="57"/>
                  </a:lnTo>
                  <a:lnTo>
                    <a:pt x="113" y="64"/>
                  </a:lnTo>
                  <a:lnTo>
                    <a:pt x="117" y="68"/>
                  </a:lnTo>
                  <a:lnTo>
                    <a:pt x="119" y="73"/>
                  </a:lnTo>
                  <a:lnTo>
                    <a:pt x="120" y="77"/>
                  </a:lnTo>
                  <a:lnTo>
                    <a:pt x="121" y="81"/>
                  </a:lnTo>
                  <a:lnTo>
                    <a:pt x="121" y="82"/>
                  </a:lnTo>
                  <a:lnTo>
                    <a:pt x="119" y="82"/>
                  </a:lnTo>
                  <a:lnTo>
                    <a:pt x="116" y="83"/>
                  </a:lnTo>
                  <a:lnTo>
                    <a:pt x="116" y="86"/>
                  </a:lnTo>
                  <a:lnTo>
                    <a:pt x="118" y="92"/>
                  </a:lnTo>
                  <a:lnTo>
                    <a:pt x="114" y="94"/>
                  </a:lnTo>
                  <a:lnTo>
                    <a:pt x="111" y="95"/>
                  </a:lnTo>
                  <a:lnTo>
                    <a:pt x="107" y="97"/>
                  </a:lnTo>
                  <a:lnTo>
                    <a:pt x="103" y="99"/>
                  </a:lnTo>
                  <a:lnTo>
                    <a:pt x="99" y="100"/>
                  </a:lnTo>
                  <a:lnTo>
                    <a:pt x="95" y="102"/>
                  </a:lnTo>
                  <a:lnTo>
                    <a:pt x="91" y="103"/>
                  </a:lnTo>
                  <a:lnTo>
                    <a:pt x="86" y="104"/>
                  </a:lnTo>
                  <a:lnTo>
                    <a:pt x="82" y="104"/>
                  </a:lnTo>
                  <a:lnTo>
                    <a:pt x="78" y="107"/>
                  </a:lnTo>
                  <a:lnTo>
                    <a:pt x="75" y="110"/>
                  </a:lnTo>
                  <a:lnTo>
                    <a:pt x="72" y="114"/>
                  </a:lnTo>
                  <a:lnTo>
                    <a:pt x="70" y="119"/>
                  </a:lnTo>
                  <a:lnTo>
                    <a:pt x="68" y="126"/>
                  </a:lnTo>
                  <a:lnTo>
                    <a:pt x="67" y="134"/>
                  </a:lnTo>
                  <a:lnTo>
                    <a:pt x="66" y="143"/>
                  </a:lnTo>
                  <a:lnTo>
                    <a:pt x="65" y="154"/>
                  </a:lnTo>
                  <a:lnTo>
                    <a:pt x="62" y="165"/>
                  </a:lnTo>
                  <a:lnTo>
                    <a:pt x="60" y="176"/>
                  </a:lnTo>
                  <a:lnTo>
                    <a:pt x="60" y="183"/>
                  </a:lnTo>
                  <a:lnTo>
                    <a:pt x="57" y="186"/>
                  </a:lnTo>
                  <a:lnTo>
                    <a:pt x="51" y="192"/>
                  </a:lnTo>
                  <a:lnTo>
                    <a:pt x="44" y="200"/>
                  </a:lnTo>
                  <a:lnTo>
                    <a:pt x="37" y="210"/>
                  </a:lnTo>
                  <a:lnTo>
                    <a:pt x="30" y="220"/>
                  </a:lnTo>
                  <a:lnTo>
                    <a:pt x="24" y="229"/>
                  </a:lnTo>
                  <a:lnTo>
                    <a:pt x="20" y="236"/>
                  </a:lnTo>
                  <a:lnTo>
                    <a:pt x="20" y="240"/>
                  </a:lnTo>
                  <a:lnTo>
                    <a:pt x="16" y="241"/>
                  </a:lnTo>
                  <a:lnTo>
                    <a:pt x="14" y="243"/>
                  </a:lnTo>
                  <a:lnTo>
                    <a:pt x="12" y="246"/>
                  </a:lnTo>
                  <a:lnTo>
                    <a:pt x="13" y="248"/>
                  </a:lnTo>
                  <a:lnTo>
                    <a:pt x="11" y="250"/>
                  </a:lnTo>
                  <a:lnTo>
                    <a:pt x="9" y="253"/>
                  </a:lnTo>
                  <a:lnTo>
                    <a:pt x="6" y="256"/>
                  </a:lnTo>
                  <a:lnTo>
                    <a:pt x="2" y="260"/>
                  </a:lnTo>
                  <a:lnTo>
                    <a:pt x="0" y="265"/>
                  </a:lnTo>
                  <a:lnTo>
                    <a:pt x="0" y="269"/>
                  </a:lnTo>
                  <a:lnTo>
                    <a:pt x="2" y="274"/>
                  </a:lnTo>
                  <a:lnTo>
                    <a:pt x="7" y="278"/>
                  </a:lnTo>
                  <a:lnTo>
                    <a:pt x="13" y="282"/>
                  </a:lnTo>
                  <a:lnTo>
                    <a:pt x="17" y="284"/>
                  </a:lnTo>
                  <a:lnTo>
                    <a:pt x="20" y="284"/>
                  </a:lnTo>
                  <a:lnTo>
                    <a:pt x="22" y="284"/>
                  </a:lnTo>
                  <a:lnTo>
                    <a:pt x="23" y="284"/>
                  </a:lnTo>
                  <a:lnTo>
                    <a:pt x="24" y="283"/>
                  </a:lnTo>
                  <a:lnTo>
                    <a:pt x="25" y="282"/>
                  </a:lnTo>
                  <a:lnTo>
                    <a:pt x="28" y="281"/>
                  </a:lnTo>
                  <a:lnTo>
                    <a:pt x="32" y="279"/>
                  </a:lnTo>
                  <a:lnTo>
                    <a:pt x="34" y="276"/>
                  </a:lnTo>
                  <a:lnTo>
                    <a:pt x="34" y="272"/>
                  </a:lnTo>
                  <a:lnTo>
                    <a:pt x="34" y="267"/>
                  </a:lnTo>
                  <a:lnTo>
                    <a:pt x="34" y="264"/>
                  </a:lnTo>
                  <a:lnTo>
                    <a:pt x="33" y="261"/>
                  </a:lnTo>
                  <a:lnTo>
                    <a:pt x="34" y="260"/>
                  </a:lnTo>
                  <a:lnTo>
                    <a:pt x="34" y="260"/>
                  </a:lnTo>
                  <a:lnTo>
                    <a:pt x="36" y="262"/>
                  </a:lnTo>
                  <a:lnTo>
                    <a:pt x="39" y="261"/>
                  </a:lnTo>
                  <a:lnTo>
                    <a:pt x="41" y="259"/>
                  </a:lnTo>
                  <a:lnTo>
                    <a:pt x="42" y="256"/>
                  </a:lnTo>
                  <a:lnTo>
                    <a:pt x="44" y="255"/>
                  </a:lnTo>
                  <a:lnTo>
                    <a:pt x="49" y="251"/>
                  </a:lnTo>
                  <a:lnTo>
                    <a:pt x="54" y="245"/>
                  </a:lnTo>
                  <a:lnTo>
                    <a:pt x="60" y="239"/>
                  </a:lnTo>
                  <a:lnTo>
                    <a:pt x="67" y="232"/>
                  </a:lnTo>
                  <a:lnTo>
                    <a:pt x="72" y="227"/>
                  </a:lnTo>
                  <a:lnTo>
                    <a:pt x="77" y="222"/>
                  </a:lnTo>
                  <a:lnTo>
                    <a:pt x="79" y="219"/>
                  </a:lnTo>
                  <a:lnTo>
                    <a:pt x="82" y="216"/>
                  </a:lnTo>
                  <a:lnTo>
                    <a:pt x="84" y="212"/>
                  </a:lnTo>
                  <a:lnTo>
                    <a:pt x="86" y="208"/>
                  </a:lnTo>
                  <a:lnTo>
                    <a:pt x="87" y="204"/>
                  </a:lnTo>
                  <a:lnTo>
                    <a:pt x="87" y="213"/>
                  </a:lnTo>
                  <a:lnTo>
                    <a:pt x="86" y="224"/>
                  </a:lnTo>
                  <a:lnTo>
                    <a:pt x="87" y="233"/>
                  </a:lnTo>
                  <a:lnTo>
                    <a:pt x="90" y="237"/>
                  </a:lnTo>
                  <a:lnTo>
                    <a:pt x="88" y="239"/>
                  </a:lnTo>
                  <a:lnTo>
                    <a:pt x="88" y="243"/>
                  </a:lnTo>
                  <a:lnTo>
                    <a:pt x="89" y="246"/>
                  </a:lnTo>
                  <a:lnTo>
                    <a:pt x="92" y="247"/>
                  </a:lnTo>
                  <a:lnTo>
                    <a:pt x="90" y="268"/>
                  </a:lnTo>
                  <a:lnTo>
                    <a:pt x="87" y="299"/>
                  </a:lnTo>
                  <a:lnTo>
                    <a:pt x="85" y="330"/>
                  </a:lnTo>
                  <a:lnTo>
                    <a:pt x="84" y="348"/>
                  </a:lnTo>
                  <a:lnTo>
                    <a:pt x="82" y="369"/>
                  </a:lnTo>
                  <a:lnTo>
                    <a:pt x="80" y="408"/>
                  </a:lnTo>
                  <a:lnTo>
                    <a:pt x="78" y="447"/>
                  </a:lnTo>
                  <a:lnTo>
                    <a:pt x="77" y="467"/>
                  </a:lnTo>
                  <a:lnTo>
                    <a:pt x="75" y="469"/>
                  </a:lnTo>
                  <a:lnTo>
                    <a:pt x="72" y="472"/>
                  </a:lnTo>
                  <a:lnTo>
                    <a:pt x="69" y="474"/>
                  </a:lnTo>
                  <a:lnTo>
                    <a:pt x="66" y="476"/>
                  </a:lnTo>
                  <a:lnTo>
                    <a:pt x="62" y="479"/>
                  </a:lnTo>
                  <a:lnTo>
                    <a:pt x="60" y="481"/>
                  </a:lnTo>
                  <a:lnTo>
                    <a:pt x="57" y="482"/>
                  </a:lnTo>
                  <a:lnTo>
                    <a:pt x="54" y="482"/>
                  </a:lnTo>
                  <a:lnTo>
                    <a:pt x="51" y="483"/>
                  </a:lnTo>
                  <a:lnTo>
                    <a:pt x="49" y="486"/>
                  </a:lnTo>
                  <a:lnTo>
                    <a:pt x="49" y="490"/>
                  </a:lnTo>
                  <a:lnTo>
                    <a:pt x="54" y="494"/>
                  </a:lnTo>
                  <a:lnTo>
                    <a:pt x="58" y="496"/>
                  </a:lnTo>
                  <a:lnTo>
                    <a:pt x="62" y="496"/>
                  </a:lnTo>
                  <a:lnTo>
                    <a:pt x="68" y="496"/>
                  </a:lnTo>
                  <a:lnTo>
                    <a:pt x="73" y="495"/>
                  </a:lnTo>
                  <a:lnTo>
                    <a:pt x="78" y="494"/>
                  </a:lnTo>
                  <a:lnTo>
                    <a:pt x="83" y="493"/>
                  </a:lnTo>
                  <a:lnTo>
                    <a:pt x="86" y="492"/>
                  </a:lnTo>
                  <a:lnTo>
                    <a:pt x="90" y="491"/>
                  </a:lnTo>
                  <a:lnTo>
                    <a:pt x="93" y="491"/>
                  </a:lnTo>
                  <a:lnTo>
                    <a:pt x="96" y="490"/>
                  </a:lnTo>
                  <a:lnTo>
                    <a:pt x="99" y="489"/>
                  </a:lnTo>
                  <a:lnTo>
                    <a:pt x="102" y="488"/>
                  </a:lnTo>
                  <a:lnTo>
                    <a:pt x="105" y="488"/>
                  </a:lnTo>
                  <a:lnTo>
                    <a:pt x="108" y="487"/>
                  </a:lnTo>
                  <a:lnTo>
                    <a:pt x="111" y="487"/>
                  </a:lnTo>
                  <a:lnTo>
                    <a:pt x="112" y="487"/>
                  </a:lnTo>
                  <a:lnTo>
                    <a:pt x="116" y="485"/>
                  </a:lnTo>
                  <a:lnTo>
                    <a:pt x="116" y="480"/>
                  </a:lnTo>
                  <a:lnTo>
                    <a:pt x="114" y="474"/>
                  </a:lnTo>
                  <a:lnTo>
                    <a:pt x="115" y="472"/>
                  </a:lnTo>
                  <a:lnTo>
                    <a:pt x="118" y="458"/>
                  </a:lnTo>
                  <a:lnTo>
                    <a:pt x="121" y="428"/>
                  </a:lnTo>
                  <a:lnTo>
                    <a:pt x="122" y="396"/>
                  </a:lnTo>
                  <a:lnTo>
                    <a:pt x="121" y="375"/>
                  </a:lnTo>
                  <a:lnTo>
                    <a:pt x="122" y="362"/>
                  </a:lnTo>
                  <a:lnTo>
                    <a:pt x="126" y="346"/>
                  </a:lnTo>
                  <a:lnTo>
                    <a:pt x="129" y="328"/>
                  </a:lnTo>
                  <a:lnTo>
                    <a:pt x="130" y="312"/>
                  </a:lnTo>
                  <a:lnTo>
                    <a:pt x="132" y="318"/>
                  </a:lnTo>
                  <a:lnTo>
                    <a:pt x="134" y="325"/>
                  </a:lnTo>
                  <a:lnTo>
                    <a:pt x="136" y="334"/>
                  </a:lnTo>
                  <a:lnTo>
                    <a:pt x="139" y="344"/>
                  </a:lnTo>
                  <a:lnTo>
                    <a:pt x="141" y="354"/>
                  </a:lnTo>
                  <a:lnTo>
                    <a:pt x="143" y="363"/>
                  </a:lnTo>
                  <a:lnTo>
                    <a:pt x="145" y="371"/>
                  </a:lnTo>
                  <a:lnTo>
                    <a:pt x="146" y="378"/>
                  </a:lnTo>
                  <a:lnTo>
                    <a:pt x="146" y="397"/>
                  </a:lnTo>
                  <a:lnTo>
                    <a:pt x="147" y="426"/>
                  </a:lnTo>
                  <a:lnTo>
                    <a:pt x="147" y="456"/>
                  </a:lnTo>
                  <a:lnTo>
                    <a:pt x="147" y="472"/>
                  </a:lnTo>
                  <a:lnTo>
                    <a:pt x="151" y="473"/>
                  </a:lnTo>
                  <a:lnTo>
                    <a:pt x="151" y="477"/>
                  </a:lnTo>
                  <a:lnTo>
                    <a:pt x="151" y="481"/>
                  </a:lnTo>
                  <a:lnTo>
                    <a:pt x="151" y="484"/>
                  </a:lnTo>
                  <a:lnTo>
                    <a:pt x="152" y="487"/>
                  </a:lnTo>
                  <a:lnTo>
                    <a:pt x="153" y="490"/>
                  </a:lnTo>
                  <a:lnTo>
                    <a:pt x="156" y="492"/>
                  </a:lnTo>
                  <a:lnTo>
                    <a:pt x="160" y="492"/>
                  </a:lnTo>
                  <a:lnTo>
                    <a:pt x="166" y="492"/>
                  </a:lnTo>
                  <a:lnTo>
                    <a:pt x="172" y="492"/>
                  </a:lnTo>
                  <a:lnTo>
                    <a:pt x="176" y="493"/>
                  </a:lnTo>
                  <a:lnTo>
                    <a:pt x="180" y="494"/>
                  </a:lnTo>
                  <a:lnTo>
                    <a:pt x="183" y="495"/>
                  </a:lnTo>
                  <a:lnTo>
                    <a:pt x="187" y="496"/>
                  </a:lnTo>
                  <a:lnTo>
                    <a:pt x="192" y="497"/>
                  </a:lnTo>
                  <a:lnTo>
                    <a:pt x="198" y="497"/>
                  </a:lnTo>
                  <a:lnTo>
                    <a:pt x="206" y="497"/>
                  </a:lnTo>
                  <a:lnTo>
                    <a:pt x="212" y="495"/>
                  </a:lnTo>
                  <a:lnTo>
                    <a:pt x="215" y="492"/>
                  </a:lnTo>
                  <a:lnTo>
                    <a:pt x="214" y="488"/>
                  </a:lnTo>
                  <a:lnTo>
                    <a:pt x="211" y="485"/>
                  </a:lnTo>
                  <a:lnTo>
                    <a:pt x="208" y="484"/>
                  </a:lnTo>
                  <a:lnTo>
                    <a:pt x="205" y="483"/>
                  </a:lnTo>
                  <a:lnTo>
                    <a:pt x="202" y="482"/>
                  </a:lnTo>
                  <a:lnTo>
                    <a:pt x="199" y="480"/>
                  </a:lnTo>
                  <a:lnTo>
                    <a:pt x="196" y="478"/>
                  </a:lnTo>
                  <a:lnTo>
                    <a:pt x="193" y="476"/>
                  </a:lnTo>
                  <a:lnTo>
                    <a:pt x="191" y="475"/>
                  </a:lnTo>
                  <a:lnTo>
                    <a:pt x="190" y="473"/>
                  </a:lnTo>
                  <a:lnTo>
                    <a:pt x="188" y="452"/>
                  </a:lnTo>
                  <a:lnTo>
                    <a:pt x="185" y="419"/>
                  </a:lnTo>
                  <a:lnTo>
                    <a:pt x="183" y="386"/>
                  </a:lnTo>
                  <a:lnTo>
                    <a:pt x="182" y="360"/>
                  </a:lnTo>
                  <a:lnTo>
                    <a:pt x="181" y="336"/>
                  </a:lnTo>
                  <a:lnTo>
                    <a:pt x="181" y="302"/>
                  </a:lnTo>
                  <a:lnTo>
                    <a:pt x="179" y="271"/>
                  </a:lnTo>
                  <a:lnTo>
                    <a:pt x="177" y="253"/>
                  </a:lnTo>
                  <a:lnTo>
                    <a:pt x="179" y="251"/>
                  </a:lnTo>
                  <a:lnTo>
                    <a:pt x="181" y="248"/>
                  </a:lnTo>
                  <a:lnTo>
                    <a:pt x="181" y="244"/>
                  </a:lnTo>
                  <a:lnTo>
                    <a:pt x="179" y="242"/>
                  </a:lnTo>
                  <a:lnTo>
                    <a:pt x="182" y="230"/>
                  </a:lnTo>
                  <a:lnTo>
                    <a:pt x="184" y="209"/>
                  </a:lnTo>
                  <a:lnTo>
                    <a:pt x="186" y="186"/>
                  </a:lnTo>
                  <a:lnTo>
                    <a:pt x="187" y="170"/>
                  </a:lnTo>
                  <a:lnTo>
                    <a:pt x="189" y="174"/>
                  </a:lnTo>
                  <a:lnTo>
                    <a:pt x="191" y="178"/>
                  </a:lnTo>
                  <a:lnTo>
                    <a:pt x="194" y="181"/>
                  </a:lnTo>
                  <a:lnTo>
                    <a:pt x="196" y="185"/>
                  </a:lnTo>
                  <a:lnTo>
                    <a:pt x="198" y="188"/>
                  </a:lnTo>
                  <a:lnTo>
                    <a:pt x="200" y="190"/>
                  </a:lnTo>
                  <a:lnTo>
                    <a:pt x="202" y="192"/>
                  </a:lnTo>
                  <a:lnTo>
                    <a:pt x="203" y="193"/>
                  </a:lnTo>
                  <a:lnTo>
                    <a:pt x="204" y="204"/>
                  </a:lnTo>
                  <a:lnTo>
                    <a:pt x="207" y="221"/>
                  </a:lnTo>
                  <a:lnTo>
                    <a:pt x="210" y="237"/>
                  </a:lnTo>
                  <a:lnTo>
                    <a:pt x="214" y="246"/>
                  </a:lnTo>
                  <a:lnTo>
                    <a:pt x="214" y="250"/>
                  </a:lnTo>
                  <a:lnTo>
                    <a:pt x="216" y="254"/>
                  </a:lnTo>
                  <a:lnTo>
                    <a:pt x="218" y="256"/>
                  </a:lnTo>
                  <a:lnTo>
                    <a:pt x="222" y="256"/>
                  </a:lnTo>
                  <a:lnTo>
                    <a:pt x="221" y="262"/>
                  </a:lnTo>
                  <a:lnTo>
                    <a:pt x="221" y="267"/>
                  </a:lnTo>
                  <a:lnTo>
                    <a:pt x="223" y="272"/>
                  </a:lnTo>
                  <a:lnTo>
                    <a:pt x="229" y="277"/>
                  </a:lnTo>
                  <a:lnTo>
                    <a:pt x="233" y="279"/>
                  </a:lnTo>
                  <a:lnTo>
                    <a:pt x="236" y="281"/>
                  </a:lnTo>
                  <a:lnTo>
                    <a:pt x="239" y="282"/>
                  </a:lnTo>
                  <a:lnTo>
                    <a:pt x="242" y="282"/>
                  </a:lnTo>
                  <a:lnTo>
                    <a:pt x="244" y="282"/>
                  </a:lnTo>
                  <a:lnTo>
                    <a:pt x="247" y="281"/>
                  </a:lnTo>
                  <a:lnTo>
                    <a:pt x="249" y="280"/>
                  </a:lnTo>
                  <a:lnTo>
                    <a:pt x="251" y="278"/>
                  </a:lnTo>
                  <a:lnTo>
                    <a:pt x="254" y="273"/>
                  </a:lnTo>
                  <a:lnTo>
                    <a:pt x="254" y="264"/>
                  </a:lnTo>
                  <a:lnTo>
                    <a:pt x="251" y="256"/>
                  </a:lnTo>
                  <a:lnTo>
                    <a:pt x="245" y="252"/>
                  </a:lnTo>
                  <a:lnTo>
                    <a:pt x="247" y="249"/>
                  </a:lnTo>
                  <a:lnTo>
                    <a:pt x="246" y="245"/>
                  </a:lnTo>
                  <a:lnTo>
                    <a:pt x="244" y="242"/>
                  </a:lnTo>
                  <a:lnTo>
                    <a:pt x="242" y="241"/>
                  </a:lnTo>
                  <a:lnTo>
                    <a:pt x="242" y="230"/>
                  </a:lnTo>
                  <a:lnTo>
                    <a:pt x="239" y="214"/>
                  </a:lnTo>
                  <a:lnTo>
                    <a:pt x="237" y="198"/>
                  </a:lnTo>
                  <a:lnTo>
                    <a:pt x="236" y="187"/>
                  </a:lnTo>
                  <a:lnTo>
                    <a:pt x="235" y="180"/>
                  </a:lnTo>
                  <a:lnTo>
                    <a:pt x="231" y="174"/>
                  </a:lnTo>
                  <a:lnTo>
                    <a:pt x="227" y="169"/>
                  </a:lnTo>
                  <a:lnTo>
                    <a:pt x="225" y="164"/>
                  </a:lnTo>
                  <a:lnTo>
                    <a:pt x="223" y="161"/>
                  </a:lnTo>
                  <a:lnTo>
                    <a:pt x="220" y="155"/>
                  </a:lnTo>
                  <a:lnTo>
                    <a:pt x="217" y="149"/>
                  </a:lnTo>
                  <a:lnTo>
                    <a:pt x="213" y="141"/>
                  </a:lnTo>
                  <a:lnTo>
                    <a:pt x="209" y="133"/>
                  </a:lnTo>
                  <a:lnTo>
                    <a:pt x="206" y="126"/>
                  </a:lnTo>
                  <a:lnTo>
                    <a:pt x="204" y="120"/>
                  </a:lnTo>
                  <a:lnTo>
                    <a:pt x="202" y="116"/>
                  </a:lnTo>
                  <a:lnTo>
                    <a:pt x="200" y="114"/>
                  </a:lnTo>
                  <a:lnTo>
                    <a:pt x="197" y="110"/>
                  </a:lnTo>
                  <a:lnTo>
                    <a:pt x="191" y="106"/>
                  </a:lnTo>
                  <a:lnTo>
                    <a:pt x="185" y="103"/>
                  </a:lnTo>
                  <a:lnTo>
                    <a:pt x="179" y="100"/>
                  </a:lnTo>
                  <a:lnTo>
                    <a:pt x="173" y="97"/>
                  </a:lnTo>
                  <a:lnTo>
                    <a:pt x="167" y="95"/>
                  </a:lnTo>
                  <a:lnTo>
                    <a:pt x="162" y="95"/>
                  </a:lnTo>
                  <a:lnTo>
                    <a:pt x="163" y="91"/>
                  </a:lnTo>
                  <a:lnTo>
                    <a:pt x="163" y="88"/>
                  </a:lnTo>
                  <a:lnTo>
                    <a:pt x="162" y="85"/>
                  </a:lnTo>
                  <a:lnTo>
                    <a:pt x="157" y="84"/>
                  </a:lnTo>
                  <a:lnTo>
                    <a:pt x="159" y="81"/>
                  </a:lnTo>
                  <a:lnTo>
                    <a:pt x="161" y="77"/>
                  </a:lnTo>
                  <a:lnTo>
                    <a:pt x="162" y="74"/>
                  </a:lnTo>
                  <a:lnTo>
                    <a:pt x="162" y="73"/>
                  </a:lnTo>
                  <a:lnTo>
                    <a:pt x="164" y="70"/>
                  </a:lnTo>
                  <a:lnTo>
                    <a:pt x="166" y="65"/>
                  </a:lnTo>
                  <a:lnTo>
                    <a:pt x="167" y="59"/>
                  </a:lnTo>
                  <a:lnTo>
                    <a:pt x="166" y="55"/>
                  </a:lnTo>
                  <a:lnTo>
                    <a:pt x="168" y="50"/>
                  </a:lnTo>
                  <a:lnTo>
                    <a:pt x="170" y="44"/>
                  </a:lnTo>
                  <a:lnTo>
                    <a:pt x="172" y="36"/>
                  </a:lnTo>
                  <a:lnTo>
                    <a:pt x="173" y="27"/>
                  </a:lnTo>
                  <a:lnTo>
                    <a:pt x="172" y="20"/>
                  </a:lnTo>
                  <a:lnTo>
                    <a:pt x="170" y="14"/>
                  </a:lnTo>
                  <a:lnTo>
                    <a:pt x="166" y="11"/>
                  </a:lnTo>
                  <a:lnTo>
                    <a:pt x="161" y="12"/>
                  </a:lnTo>
                  <a:close/>
                </a:path>
              </a:pathLst>
            </a:custGeom>
            <a:solidFill>
              <a:srgbClr val="000000"/>
            </a:solidFill>
            <a:ln w="9525">
              <a:noFill/>
              <a:round/>
              <a:headEnd/>
              <a:tailEnd/>
            </a:ln>
          </p:spPr>
          <p:txBody>
            <a:bodyPr/>
            <a:lstStyle/>
            <a:p>
              <a:endParaRPr lang="en-US"/>
            </a:p>
          </p:txBody>
        </p:sp>
        <p:sp>
          <p:nvSpPr>
            <p:cNvPr id="551961" name="Freeform 2073"/>
            <p:cNvSpPr>
              <a:spLocks/>
            </p:cNvSpPr>
            <p:nvPr/>
          </p:nvSpPr>
          <p:spPr bwMode="auto">
            <a:xfrm>
              <a:off x="2903" y="2315"/>
              <a:ext cx="189" cy="242"/>
            </a:xfrm>
            <a:custGeom>
              <a:avLst/>
              <a:gdLst/>
              <a:ahLst/>
              <a:cxnLst>
                <a:cxn ang="0">
                  <a:pos x="120" y="66"/>
                </a:cxn>
                <a:cxn ang="0">
                  <a:pos x="130" y="58"/>
                </a:cxn>
                <a:cxn ang="0">
                  <a:pos x="142" y="45"/>
                </a:cxn>
                <a:cxn ang="0">
                  <a:pos x="164" y="23"/>
                </a:cxn>
                <a:cxn ang="0">
                  <a:pos x="167" y="11"/>
                </a:cxn>
                <a:cxn ang="0">
                  <a:pos x="173" y="2"/>
                </a:cxn>
                <a:cxn ang="0">
                  <a:pos x="182" y="2"/>
                </a:cxn>
                <a:cxn ang="0">
                  <a:pos x="189" y="12"/>
                </a:cxn>
                <a:cxn ang="0">
                  <a:pos x="182" y="24"/>
                </a:cxn>
                <a:cxn ang="0">
                  <a:pos x="169" y="42"/>
                </a:cxn>
                <a:cxn ang="0">
                  <a:pos x="150" y="66"/>
                </a:cxn>
                <a:cxn ang="0">
                  <a:pos x="145" y="78"/>
                </a:cxn>
                <a:cxn ang="0">
                  <a:pos x="134" y="90"/>
                </a:cxn>
                <a:cxn ang="0">
                  <a:pos x="139" y="128"/>
                </a:cxn>
                <a:cxn ang="0">
                  <a:pos x="147" y="150"/>
                </a:cxn>
                <a:cxn ang="0">
                  <a:pos x="156" y="173"/>
                </a:cxn>
                <a:cxn ang="0">
                  <a:pos x="149" y="182"/>
                </a:cxn>
                <a:cxn ang="0">
                  <a:pos x="140" y="197"/>
                </a:cxn>
                <a:cxn ang="0">
                  <a:pos x="144" y="218"/>
                </a:cxn>
                <a:cxn ang="0">
                  <a:pos x="130" y="220"/>
                </a:cxn>
                <a:cxn ang="0">
                  <a:pos x="120" y="206"/>
                </a:cxn>
                <a:cxn ang="0">
                  <a:pos x="116" y="183"/>
                </a:cxn>
                <a:cxn ang="0">
                  <a:pos x="127" y="173"/>
                </a:cxn>
                <a:cxn ang="0">
                  <a:pos x="121" y="162"/>
                </a:cxn>
                <a:cxn ang="0">
                  <a:pos x="110" y="158"/>
                </a:cxn>
                <a:cxn ang="0">
                  <a:pos x="101" y="166"/>
                </a:cxn>
                <a:cxn ang="0">
                  <a:pos x="92" y="178"/>
                </a:cxn>
                <a:cxn ang="0">
                  <a:pos x="102" y="201"/>
                </a:cxn>
                <a:cxn ang="0">
                  <a:pos x="108" y="210"/>
                </a:cxn>
                <a:cxn ang="0">
                  <a:pos x="104" y="223"/>
                </a:cxn>
                <a:cxn ang="0">
                  <a:pos x="95" y="236"/>
                </a:cxn>
                <a:cxn ang="0">
                  <a:pos x="84" y="242"/>
                </a:cxn>
                <a:cxn ang="0">
                  <a:pos x="83" y="222"/>
                </a:cxn>
                <a:cxn ang="0">
                  <a:pos x="84" y="217"/>
                </a:cxn>
                <a:cxn ang="0">
                  <a:pos x="77" y="208"/>
                </a:cxn>
                <a:cxn ang="0">
                  <a:pos x="65" y="188"/>
                </a:cxn>
                <a:cxn ang="0">
                  <a:pos x="62" y="170"/>
                </a:cxn>
                <a:cxn ang="0">
                  <a:pos x="74" y="142"/>
                </a:cxn>
                <a:cxn ang="0">
                  <a:pos x="70" y="124"/>
                </a:cxn>
                <a:cxn ang="0">
                  <a:pos x="65" y="94"/>
                </a:cxn>
                <a:cxn ang="0">
                  <a:pos x="42" y="71"/>
                </a:cxn>
                <a:cxn ang="0">
                  <a:pos x="42" y="63"/>
                </a:cxn>
                <a:cxn ang="0">
                  <a:pos x="33" y="48"/>
                </a:cxn>
                <a:cxn ang="0">
                  <a:pos x="17" y="27"/>
                </a:cxn>
                <a:cxn ang="0">
                  <a:pos x="9" y="21"/>
                </a:cxn>
                <a:cxn ang="0">
                  <a:pos x="2" y="10"/>
                </a:cxn>
                <a:cxn ang="0">
                  <a:pos x="9" y="1"/>
                </a:cxn>
                <a:cxn ang="0">
                  <a:pos x="18" y="1"/>
                </a:cxn>
                <a:cxn ang="0">
                  <a:pos x="25" y="10"/>
                </a:cxn>
                <a:cxn ang="0">
                  <a:pos x="37" y="25"/>
                </a:cxn>
                <a:cxn ang="0">
                  <a:pos x="53" y="46"/>
                </a:cxn>
                <a:cxn ang="0">
                  <a:pos x="62" y="51"/>
                </a:cxn>
                <a:cxn ang="0">
                  <a:pos x="75" y="61"/>
                </a:cxn>
                <a:cxn ang="0">
                  <a:pos x="74" y="57"/>
                </a:cxn>
                <a:cxn ang="0">
                  <a:pos x="73" y="53"/>
                </a:cxn>
                <a:cxn ang="0">
                  <a:pos x="65" y="39"/>
                </a:cxn>
                <a:cxn ang="0">
                  <a:pos x="67" y="14"/>
                </a:cxn>
                <a:cxn ang="0">
                  <a:pos x="88" y="5"/>
                </a:cxn>
                <a:cxn ang="0">
                  <a:pos x="112" y="9"/>
                </a:cxn>
                <a:cxn ang="0">
                  <a:pos x="120" y="31"/>
                </a:cxn>
                <a:cxn ang="0">
                  <a:pos x="121" y="48"/>
                </a:cxn>
                <a:cxn ang="0">
                  <a:pos x="114" y="65"/>
                </a:cxn>
              </a:cxnLst>
              <a:rect l="0" t="0" r="r" b="b"/>
              <a:pathLst>
                <a:path w="189" h="242">
                  <a:moveTo>
                    <a:pt x="112" y="67"/>
                  </a:moveTo>
                  <a:lnTo>
                    <a:pt x="113" y="67"/>
                  </a:lnTo>
                  <a:lnTo>
                    <a:pt x="116" y="66"/>
                  </a:lnTo>
                  <a:lnTo>
                    <a:pt x="120" y="66"/>
                  </a:lnTo>
                  <a:lnTo>
                    <a:pt x="122" y="66"/>
                  </a:lnTo>
                  <a:lnTo>
                    <a:pt x="123" y="64"/>
                  </a:lnTo>
                  <a:lnTo>
                    <a:pt x="126" y="61"/>
                  </a:lnTo>
                  <a:lnTo>
                    <a:pt x="130" y="58"/>
                  </a:lnTo>
                  <a:lnTo>
                    <a:pt x="132" y="57"/>
                  </a:lnTo>
                  <a:lnTo>
                    <a:pt x="134" y="54"/>
                  </a:lnTo>
                  <a:lnTo>
                    <a:pt x="138" y="50"/>
                  </a:lnTo>
                  <a:lnTo>
                    <a:pt x="142" y="45"/>
                  </a:lnTo>
                  <a:lnTo>
                    <a:pt x="148" y="39"/>
                  </a:lnTo>
                  <a:lnTo>
                    <a:pt x="154" y="33"/>
                  </a:lnTo>
                  <a:lnTo>
                    <a:pt x="159" y="28"/>
                  </a:lnTo>
                  <a:lnTo>
                    <a:pt x="164" y="23"/>
                  </a:lnTo>
                  <a:lnTo>
                    <a:pt x="167" y="20"/>
                  </a:lnTo>
                  <a:lnTo>
                    <a:pt x="168" y="18"/>
                  </a:lnTo>
                  <a:lnTo>
                    <a:pt x="167" y="15"/>
                  </a:lnTo>
                  <a:lnTo>
                    <a:pt x="167" y="11"/>
                  </a:lnTo>
                  <a:lnTo>
                    <a:pt x="168" y="7"/>
                  </a:lnTo>
                  <a:lnTo>
                    <a:pt x="169" y="5"/>
                  </a:lnTo>
                  <a:lnTo>
                    <a:pt x="171" y="3"/>
                  </a:lnTo>
                  <a:lnTo>
                    <a:pt x="173" y="2"/>
                  </a:lnTo>
                  <a:lnTo>
                    <a:pt x="175" y="1"/>
                  </a:lnTo>
                  <a:lnTo>
                    <a:pt x="178" y="1"/>
                  </a:lnTo>
                  <a:lnTo>
                    <a:pt x="180" y="1"/>
                  </a:lnTo>
                  <a:lnTo>
                    <a:pt x="182" y="2"/>
                  </a:lnTo>
                  <a:lnTo>
                    <a:pt x="184" y="3"/>
                  </a:lnTo>
                  <a:lnTo>
                    <a:pt x="186" y="7"/>
                  </a:lnTo>
                  <a:lnTo>
                    <a:pt x="188" y="9"/>
                  </a:lnTo>
                  <a:lnTo>
                    <a:pt x="189" y="12"/>
                  </a:lnTo>
                  <a:lnTo>
                    <a:pt x="189" y="15"/>
                  </a:lnTo>
                  <a:lnTo>
                    <a:pt x="188" y="19"/>
                  </a:lnTo>
                  <a:lnTo>
                    <a:pt x="185" y="22"/>
                  </a:lnTo>
                  <a:lnTo>
                    <a:pt x="182" y="24"/>
                  </a:lnTo>
                  <a:lnTo>
                    <a:pt x="178" y="27"/>
                  </a:lnTo>
                  <a:lnTo>
                    <a:pt x="176" y="31"/>
                  </a:lnTo>
                  <a:lnTo>
                    <a:pt x="173" y="36"/>
                  </a:lnTo>
                  <a:lnTo>
                    <a:pt x="169" y="42"/>
                  </a:lnTo>
                  <a:lnTo>
                    <a:pt x="164" y="48"/>
                  </a:lnTo>
                  <a:lnTo>
                    <a:pt x="159" y="55"/>
                  </a:lnTo>
                  <a:lnTo>
                    <a:pt x="155" y="61"/>
                  </a:lnTo>
                  <a:lnTo>
                    <a:pt x="150" y="66"/>
                  </a:lnTo>
                  <a:lnTo>
                    <a:pt x="147" y="70"/>
                  </a:lnTo>
                  <a:lnTo>
                    <a:pt x="147" y="72"/>
                  </a:lnTo>
                  <a:lnTo>
                    <a:pt x="147" y="75"/>
                  </a:lnTo>
                  <a:lnTo>
                    <a:pt x="145" y="78"/>
                  </a:lnTo>
                  <a:lnTo>
                    <a:pt x="142" y="81"/>
                  </a:lnTo>
                  <a:lnTo>
                    <a:pt x="139" y="84"/>
                  </a:lnTo>
                  <a:lnTo>
                    <a:pt x="136" y="87"/>
                  </a:lnTo>
                  <a:lnTo>
                    <a:pt x="134" y="90"/>
                  </a:lnTo>
                  <a:lnTo>
                    <a:pt x="133" y="93"/>
                  </a:lnTo>
                  <a:lnTo>
                    <a:pt x="134" y="102"/>
                  </a:lnTo>
                  <a:lnTo>
                    <a:pt x="137" y="115"/>
                  </a:lnTo>
                  <a:lnTo>
                    <a:pt x="139" y="128"/>
                  </a:lnTo>
                  <a:lnTo>
                    <a:pt x="138" y="134"/>
                  </a:lnTo>
                  <a:lnTo>
                    <a:pt x="140" y="138"/>
                  </a:lnTo>
                  <a:lnTo>
                    <a:pt x="144" y="143"/>
                  </a:lnTo>
                  <a:lnTo>
                    <a:pt x="147" y="150"/>
                  </a:lnTo>
                  <a:lnTo>
                    <a:pt x="150" y="156"/>
                  </a:lnTo>
                  <a:lnTo>
                    <a:pt x="153" y="162"/>
                  </a:lnTo>
                  <a:lnTo>
                    <a:pt x="155" y="168"/>
                  </a:lnTo>
                  <a:lnTo>
                    <a:pt x="156" y="173"/>
                  </a:lnTo>
                  <a:lnTo>
                    <a:pt x="155" y="175"/>
                  </a:lnTo>
                  <a:lnTo>
                    <a:pt x="153" y="177"/>
                  </a:lnTo>
                  <a:lnTo>
                    <a:pt x="151" y="180"/>
                  </a:lnTo>
                  <a:lnTo>
                    <a:pt x="149" y="182"/>
                  </a:lnTo>
                  <a:lnTo>
                    <a:pt x="147" y="186"/>
                  </a:lnTo>
                  <a:lnTo>
                    <a:pt x="145" y="190"/>
                  </a:lnTo>
                  <a:lnTo>
                    <a:pt x="143" y="193"/>
                  </a:lnTo>
                  <a:lnTo>
                    <a:pt x="140" y="197"/>
                  </a:lnTo>
                  <a:lnTo>
                    <a:pt x="138" y="200"/>
                  </a:lnTo>
                  <a:lnTo>
                    <a:pt x="141" y="204"/>
                  </a:lnTo>
                  <a:lnTo>
                    <a:pt x="143" y="211"/>
                  </a:lnTo>
                  <a:lnTo>
                    <a:pt x="144" y="218"/>
                  </a:lnTo>
                  <a:lnTo>
                    <a:pt x="139" y="222"/>
                  </a:lnTo>
                  <a:lnTo>
                    <a:pt x="136" y="222"/>
                  </a:lnTo>
                  <a:lnTo>
                    <a:pt x="133" y="221"/>
                  </a:lnTo>
                  <a:lnTo>
                    <a:pt x="130" y="220"/>
                  </a:lnTo>
                  <a:lnTo>
                    <a:pt x="128" y="217"/>
                  </a:lnTo>
                  <a:lnTo>
                    <a:pt x="125" y="214"/>
                  </a:lnTo>
                  <a:lnTo>
                    <a:pt x="122" y="210"/>
                  </a:lnTo>
                  <a:lnTo>
                    <a:pt x="120" y="206"/>
                  </a:lnTo>
                  <a:lnTo>
                    <a:pt x="116" y="201"/>
                  </a:lnTo>
                  <a:lnTo>
                    <a:pt x="112" y="193"/>
                  </a:lnTo>
                  <a:lnTo>
                    <a:pt x="113" y="187"/>
                  </a:lnTo>
                  <a:lnTo>
                    <a:pt x="116" y="183"/>
                  </a:lnTo>
                  <a:lnTo>
                    <a:pt x="120" y="181"/>
                  </a:lnTo>
                  <a:lnTo>
                    <a:pt x="122" y="179"/>
                  </a:lnTo>
                  <a:lnTo>
                    <a:pt x="124" y="177"/>
                  </a:lnTo>
                  <a:lnTo>
                    <a:pt x="127" y="173"/>
                  </a:lnTo>
                  <a:lnTo>
                    <a:pt x="129" y="169"/>
                  </a:lnTo>
                  <a:lnTo>
                    <a:pt x="127" y="166"/>
                  </a:lnTo>
                  <a:lnTo>
                    <a:pt x="124" y="164"/>
                  </a:lnTo>
                  <a:lnTo>
                    <a:pt x="121" y="162"/>
                  </a:lnTo>
                  <a:lnTo>
                    <a:pt x="119" y="160"/>
                  </a:lnTo>
                  <a:lnTo>
                    <a:pt x="115" y="159"/>
                  </a:lnTo>
                  <a:lnTo>
                    <a:pt x="112" y="158"/>
                  </a:lnTo>
                  <a:lnTo>
                    <a:pt x="110" y="158"/>
                  </a:lnTo>
                  <a:lnTo>
                    <a:pt x="108" y="159"/>
                  </a:lnTo>
                  <a:lnTo>
                    <a:pt x="105" y="161"/>
                  </a:lnTo>
                  <a:lnTo>
                    <a:pt x="104" y="163"/>
                  </a:lnTo>
                  <a:lnTo>
                    <a:pt x="101" y="166"/>
                  </a:lnTo>
                  <a:lnTo>
                    <a:pt x="99" y="169"/>
                  </a:lnTo>
                  <a:lnTo>
                    <a:pt x="96" y="172"/>
                  </a:lnTo>
                  <a:lnTo>
                    <a:pt x="94" y="175"/>
                  </a:lnTo>
                  <a:lnTo>
                    <a:pt x="92" y="178"/>
                  </a:lnTo>
                  <a:lnTo>
                    <a:pt x="89" y="180"/>
                  </a:lnTo>
                  <a:lnTo>
                    <a:pt x="96" y="188"/>
                  </a:lnTo>
                  <a:lnTo>
                    <a:pt x="101" y="195"/>
                  </a:lnTo>
                  <a:lnTo>
                    <a:pt x="102" y="201"/>
                  </a:lnTo>
                  <a:lnTo>
                    <a:pt x="100" y="204"/>
                  </a:lnTo>
                  <a:lnTo>
                    <a:pt x="104" y="206"/>
                  </a:lnTo>
                  <a:lnTo>
                    <a:pt x="107" y="208"/>
                  </a:lnTo>
                  <a:lnTo>
                    <a:pt x="108" y="210"/>
                  </a:lnTo>
                  <a:lnTo>
                    <a:pt x="108" y="213"/>
                  </a:lnTo>
                  <a:lnTo>
                    <a:pt x="107" y="216"/>
                  </a:lnTo>
                  <a:lnTo>
                    <a:pt x="105" y="219"/>
                  </a:lnTo>
                  <a:lnTo>
                    <a:pt x="104" y="223"/>
                  </a:lnTo>
                  <a:lnTo>
                    <a:pt x="102" y="226"/>
                  </a:lnTo>
                  <a:lnTo>
                    <a:pt x="100" y="229"/>
                  </a:lnTo>
                  <a:lnTo>
                    <a:pt x="98" y="233"/>
                  </a:lnTo>
                  <a:lnTo>
                    <a:pt x="95" y="236"/>
                  </a:lnTo>
                  <a:lnTo>
                    <a:pt x="93" y="238"/>
                  </a:lnTo>
                  <a:lnTo>
                    <a:pt x="90" y="241"/>
                  </a:lnTo>
                  <a:lnTo>
                    <a:pt x="87" y="242"/>
                  </a:lnTo>
                  <a:lnTo>
                    <a:pt x="84" y="242"/>
                  </a:lnTo>
                  <a:lnTo>
                    <a:pt x="81" y="241"/>
                  </a:lnTo>
                  <a:lnTo>
                    <a:pt x="78" y="237"/>
                  </a:lnTo>
                  <a:lnTo>
                    <a:pt x="80" y="230"/>
                  </a:lnTo>
                  <a:lnTo>
                    <a:pt x="83" y="222"/>
                  </a:lnTo>
                  <a:lnTo>
                    <a:pt x="86" y="217"/>
                  </a:lnTo>
                  <a:lnTo>
                    <a:pt x="86" y="217"/>
                  </a:lnTo>
                  <a:lnTo>
                    <a:pt x="85" y="217"/>
                  </a:lnTo>
                  <a:lnTo>
                    <a:pt x="84" y="217"/>
                  </a:lnTo>
                  <a:lnTo>
                    <a:pt x="81" y="217"/>
                  </a:lnTo>
                  <a:lnTo>
                    <a:pt x="81" y="216"/>
                  </a:lnTo>
                  <a:lnTo>
                    <a:pt x="79" y="212"/>
                  </a:lnTo>
                  <a:lnTo>
                    <a:pt x="77" y="208"/>
                  </a:lnTo>
                  <a:lnTo>
                    <a:pt x="75" y="203"/>
                  </a:lnTo>
                  <a:lnTo>
                    <a:pt x="71" y="197"/>
                  </a:lnTo>
                  <a:lnTo>
                    <a:pt x="69" y="192"/>
                  </a:lnTo>
                  <a:lnTo>
                    <a:pt x="65" y="188"/>
                  </a:lnTo>
                  <a:lnTo>
                    <a:pt x="62" y="185"/>
                  </a:lnTo>
                  <a:lnTo>
                    <a:pt x="60" y="181"/>
                  </a:lnTo>
                  <a:lnTo>
                    <a:pt x="60" y="176"/>
                  </a:lnTo>
                  <a:lnTo>
                    <a:pt x="62" y="170"/>
                  </a:lnTo>
                  <a:lnTo>
                    <a:pt x="64" y="162"/>
                  </a:lnTo>
                  <a:lnTo>
                    <a:pt x="68" y="155"/>
                  </a:lnTo>
                  <a:lnTo>
                    <a:pt x="71" y="148"/>
                  </a:lnTo>
                  <a:lnTo>
                    <a:pt x="74" y="142"/>
                  </a:lnTo>
                  <a:lnTo>
                    <a:pt x="77" y="136"/>
                  </a:lnTo>
                  <a:lnTo>
                    <a:pt x="74" y="134"/>
                  </a:lnTo>
                  <a:lnTo>
                    <a:pt x="72" y="131"/>
                  </a:lnTo>
                  <a:lnTo>
                    <a:pt x="70" y="124"/>
                  </a:lnTo>
                  <a:lnTo>
                    <a:pt x="69" y="117"/>
                  </a:lnTo>
                  <a:lnTo>
                    <a:pt x="69" y="110"/>
                  </a:lnTo>
                  <a:lnTo>
                    <a:pt x="67" y="102"/>
                  </a:lnTo>
                  <a:lnTo>
                    <a:pt x="65" y="94"/>
                  </a:lnTo>
                  <a:lnTo>
                    <a:pt x="62" y="86"/>
                  </a:lnTo>
                  <a:lnTo>
                    <a:pt x="52" y="80"/>
                  </a:lnTo>
                  <a:lnTo>
                    <a:pt x="46" y="75"/>
                  </a:lnTo>
                  <a:lnTo>
                    <a:pt x="42" y="71"/>
                  </a:lnTo>
                  <a:lnTo>
                    <a:pt x="41" y="69"/>
                  </a:lnTo>
                  <a:lnTo>
                    <a:pt x="40" y="67"/>
                  </a:lnTo>
                  <a:lnTo>
                    <a:pt x="41" y="65"/>
                  </a:lnTo>
                  <a:lnTo>
                    <a:pt x="42" y="63"/>
                  </a:lnTo>
                  <a:lnTo>
                    <a:pt x="42" y="61"/>
                  </a:lnTo>
                  <a:lnTo>
                    <a:pt x="40" y="58"/>
                  </a:lnTo>
                  <a:lnTo>
                    <a:pt x="36" y="53"/>
                  </a:lnTo>
                  <a:lnTo>
                    <a:pt x="33" y="48"/>
                  </a:lnTo>
                  <a:lnTo>
                    <a:pt x="28" y="42"/>
                  </a:lnTo>
                  <a:lnTo>
                    <a:pt x="24" y="37"/>
                  </a:lnTo>
                  <a:lnTo>
                    <a:pt x="20" y="32"/>
                  </a:lnTo>
                  <a:lnTo>
                    <a:pt x="17" y="27"/>
                  </a:lnTo>
                  <a:lnTo>
                    <a:pt x="16" y="24"/>
                  </a:lnTo>
                  <a:lnTo>
                    <a:pt x="14" y="22"/>
                  </a:lnTo>
                  <a:lnTo>
                    <a:pt x="12" y="21"/>
                  </a:lnTo>
                  <a:lnTo>
                    <a:pt x="9" y="21"/>
                  </a:lnTo>
                  <a:lnTo>
                    <a:pt x="7" y="20"/>
                  </a:lnTo>
                  <a:lnTo>
                    <a:pt x="2" y="17"/>
                  </a:lnTo>
                  <a:lnTo>
                    <a:pt x="0" y="14"/>
                  </a:lnTo>
                  <a:lnTo>
                    <a:pt x="2" y="10"/>
                  </a:lnTo>
                  <a:lnTo>
                    <a:pt x="4" y="6"/>
                  </a:lnTo>
                  <a:lnTo>
                    <a:pt x="6" y="4"/>
                  </a:lnTo>
                  <a:lnTo>
                    <a:pt x="8" y="2"/>
                  </a:lnTo>
                  <a:lnTo>
                    <a:pt x="9" y="1"/>
                  </a:lnTo>
                  <a:lnTo>
                    <a:pt x="12" y="1"/>
                  </a:lnTo>
                  <a:lnTo>
                    <a:pt x="14" y="0"/>
                  </a:lnTo>
                  <a:lnTo>
                    <a:pt x="16" y="1"/>
                  </a:lnTo>
                  <a:lnTo>
                    <a:pt x="18" y="1"/>
                  </a:lnTo>
                  <a:lnTo>
                    <a:pt x="19" y="2"/>
                  </a:lnTo>
                  <a:lnTo>
                    <a:pt x="22" y="4"/>
                  </a:lnTo>
                  <a:lnTo>
                    <a:pt x="24" y="7"/>
                  </a:lnTo>
                  <a:lnTo>
                    <a:pt x="25" y="10"/>
                  </a:lnTo>
                  <a:lnTo>
                    <a:pt x="25" y="14"/>
                  </a:lnTo>
                  <a:lnTo>
                    <a:pt x="29" y="17"/>
                  </a:lnTo>
                  <a:lnTo>
                    <a:pt x="33" y="20"/>
                  </a:lnTo>
                  <a:lnTo>
                    <a:pt x="37" y="25"/>
                  </a:lnTo>
                  <a:lnTo>
                    <a:pt x="42" y="30"/>
                  </a:lnTo>
                  <a:lnTo>
                    <a:pt x="46" y="36"/>
                  </a:lnTo>
                  <a:lnTo>
                    <a:pt x="50" y="41"/>
                  </a:lnTo>
                  <a:lnTo>
                    <a:pt x="53" y="46"/>
                  </a:lnTo>
                  <a:lnTo>
                    <a:pt x="56" y="49"/>
                  </a:lnTo>
                  <a:lnTo>
                    <a:pt x="57" y="49"/>
                  </a:lnTo>
                  <a:lnTo>
                    <a:pt x="60" y="49"/>
                  </a:lnTo>
                  <a:lnTo>
                    <a:pt x="62" y="51"/>
                  </a:lnTo>
                  <a:lnTo>
                    <a:pt x="66" y="53"/>
                  </a:lnTo>
                  <a:lnTo>
                    <a:pt x="69" y="56"/>
                  </a:lnTo>
                  <a:lnTo>
                    <a:pt x="72" y="58"/>
                  </a:lnTo>
                  <a:lnTo>
                    <a:pt x="75" y="61"/>
                  </a:lnTo>
                  <a:lnTo>
                    <a:pt x="77" y="64"/>
                  </a:lnTo>
                  <a:lnTo>
                    <a:pt x="77" y="63"/>
                  </a:lnTo>
                  <a:lnTo>
                    <a:pt x="75" y="60"/>
                  </a:lnTo>
                  <a:lnTo>
                    <a:pt x="74" y="57"/>
                  </a:lnTo>
                  <a:lnTo>
                    <a:pt x="73" y="53"/>
                  </a:lnTo>
                  <a:lnTo>
                    <a:pt x="73" y="51"/>
                  </a:lnTo>
                  <a:lnTo>
                    <a:pt x="74" y="52"/>
                  </a:lnTo>
                  <a:lnTo>
                    <a:pt x="73" y="53"/>
                  </a:lnTo>
                  <a:lnTo>
                    <a:pt x="70" y="52"/>
                  </a:lnTo>
                  <a:lnTo>
                    <a:pt x="67" y="48"/>
                  </a:lnTo>
                  <a:lnTo>
                    <a:pt x="65" y="43"/>
                  </a:lnTo>
                  <a:lnTo>
                    <a:pt x="65" y="39"/>
                  </a:lnTo>
                  <a:lnTo>
                    <a:pt x="67" y="38"/>
                  </a:lnTo>
                  <a:lnTo>
                    <a:pt x="64" y="28"/>
                  </a:lnTo>
                  <a:lnTo>
                    <a:pt x="64" y="20"/>
                  </a:lnTo>
                  <a:lnTo>
                    <a:pt x="67" y="14"/>
                  </a:lnTo>
                  <a:lnTo>
                    <a:pt x="71" y="10"/>
                  </a:lnTo>
                  <a:lnTo>
                    <a:pt x="76" y="7"/>
                  </a:lnTo>
                  <a:lnTo>
                    <a:pt x="82" y="5"/>
                  </a:lnTo>
                  <a:lnTo>
                    <a:pt x="88" y="5"/>
                  </a:lnTo>
                  <a:lnTo>
                    <a:pt x="94" y="6"/>
                  </a:lnTo>
                  <a:lnTo>
                    <a:pt x="101" y="4"/>
                  </a:lnTo>
                  <a:lnTo>
                    <a:pt x="107" y="5"/>
                  </a:lnTo>
                  <a:lnTo>
                    <a:pt x="112" y="9"/>
                  </a:lnTo>
                  <a:lnTo>
                    <a:pt x="115" y="14"/>
                  </a:lnTo>
                  <a:lnTo>
                    <a:pt x="118" y="20"/>
                  </a:lnTo>
                  <a:lnTo>
                    <a:pt x="119" y="26"/>
                  </a:lnTo>
                  <a:lnTo>
                    <a:pt x="120" y="31"/>
                  </a:lnTo>
                  <a:lnTo>
                    <a:pt x="120" y="34"/>
                  </a:lnTo>
                  <a:lnTo>
                    <a:pt x="121" y="37"/>
                  </a:lnTo>
                  <a:lnTo>
                    <a:pt x="122" y="42"/>
                  </a:lnTo>
                  <a:lnTo>
                    <a:pt x="121" y="48"/>
                  </a:lnTo>
                  <a:lnTo>
                    <a:pt x="119" y="50"/>
                  </a:lnTo>
                  <a:lnTo>
                    <a:pt x="119" y="55"/>
                  </a:lnTo>
                  <a:lnTo>
                    <a:pt x="117" y="60"/>
                  </a:lnTo>
                  <a:lnTo>
                    <a:pt x="114" y="65"/>
                  </a:lnTo>
                  <a:lnTo>
                    <a:pt x="112" y="67"/>
                  </a:lnTo>
                  <a:close/>
                </a:path>
              </a:pathLst>
            </a:custGeom>
            <a:solidFill>
              <a:srgbClr val="000000"/>
            </a:solidFill>
            <a:ln w="9525">
              <a:noFill/>
              <a:round/>
              <a:headEnd/>
              <a:tailEnd/>
            </a:ln>
          </p:spPr>
          <p:txBody>
            <a:bodyPr/>
            <a:lstStyle/>
            <a:p>
              <a:endParaRPr lang="en-US"/>
            </a:p>
          </p:txBody>
        </p:sp>
        <p:sp>
          <p:nvSpPr>
            <p:cNvPr id="551962" name="Freeform 2074"/>
            <p:cNvSpPr>
              <a:spLocks/>
            </p:cNvSpPr>
            <p:nvPr/>
          </p:nvSpPr>
          <p:spPr bwMode="auto">
            <a:xfrm>
              <a:off x="3269" y="2110"/>
              <a:ext cx="304" cy="445"/>
            </a:xfrm>
            <a:custGeom>
              <a:avLst/>
              <a:gdLst/>
              <a:ahLst/>
              <a:cxnLst>
                <a:cxn ang="0">
                  <a:pos x="176" y="12"/>
                </a:cxn>
                <a:cxn ang="0">
                  <a:pos x="143" y="1"/>
                </a:cxn>
                <a:cxn ang="0">
                  <a:pos x="120" y="22"/>
                </a:cxn>
                <a:cxn ang="0">
                  <a:pos x="115" y="53"/>
                </a:cxn>
                <a:cxn ang="0">
                  <a:pos x="125" y="70"/>
                </a:cxn>
                <a:cxn ang="0">
                  <a:pos x="116" y="81"/>
                </a:cxn>
                <a:cxn ang="0">
                  <a:pos x="96" y="86"/>
                </a:cxn>
                <a:cxn ang="0">
                  <a:pos x="77" y="109"/>
                </a:cxn>
                <a:cxn ang="0">
                  <a:pos x="55" y="142"/>
                </a:cxn>
                <a:cxn ang="0">
                  <a:pos x="31" y="173"/>
                </a:cxn>
                <a:cxn ang="0">
                  <a:pos x="21" y="197"/>
                </a:cxn>
                <a:cxn ang="0">
                  <a:pos x="6" y="206"/>
                </a:cxn>
                <a:cxn ang="0">
                  <a:pos x="5" y="226"/>
                </a:cxn>
                <a:cxn ang="0">
                  <a:pos x="20" y="231"/>
                </a:cxn>
                <a:cxn ang="0">
                  <a:pos x="26" y="234"/>
                </a:cxn>
                <a:cxn ang="0">
                  <a:pos x="34" y="219"/>
                </a:cxn>
                <a:cxn ang="0">
                  <a:pos x="50" y="205"/>
                </a:cxn>
                <a:cxn ang="0">
                  <a:pos x="68" y="183"/>
                </a:cxn>
                <a:cxn ang="0">
                  <a:pos x="84" y="160"/>
                </a:cxn>
                <a:cxn ang="0">
                  <a:pos x="82" y="216"/>
                </a:cxn>
                <a:cxn ang="0">
                  <a:pos x="90" y="276"/>
                </a:cxn>
                <a:cxn ang="0">
                  <a:pos x="91" y="413"/>
                </a:cxn>
                <a:cxn ang="0">
                  <a:pos x="92" y="418"/>
                </a:cxn>
                <a:cxn ang="0">
                  <a:pos x="78" y="425"/>
                </a:cxn>
                <a:cxn ang="0">
                  <a:pos x="74" y="441"/>
                </a:cxn>
                <a:cxn ang="0">
                  <a:pos x="98" y="441"/>
                </a:cxn>
                <a:cxn ang="0">
                  <a:pos x="112" y="436"/>
                </a:cxn>
                <a:cxn ang="0">
                  <a:pos x="126" y="433"/>
                </a:cxn>
                <a:cxn ang="0">
                  <a:pos x="133" y="413"/>
                </a:cxn>
                <a:cxn ang="0">
                  <a:pos x="136" y="388"/>
                </a:cxn>
                <a:cxn ang="0">
                  <a:pos x="138" y="306"/>
                </a:cxn>
                <a:cxn ang="0">
                  <a:pos x="151" y="300"/>
                </a:cxn>
                <a:cxn ang="0">
                  <a:pos x="162" y="336"/>
                </a:cxn>
                <a:cxn ang="0">
                  <a:pos x="158" y="413"/>
                </a:cxn>
                <a:cxn ang="0">
                  <a:pos x="161" y="424"/>
                </a:cxn>
                <a:cxn ang="0">
                  <a:pos x="175" y="444"/>
                </a:cxn>
                <a:cxn ang="0">
                  <a:pos x="204" y="437"/>
                </a:cxn>
                <a:cxn ang="0">
                  <a:pos x="200" y="422"/>
                </a:cxn>
                <a:cxn ang="0">
                  <a:pos x="202" y="416"/>
                </a:cxn>
                <a:cxn ang="0">
                  <a:pos x="204" y="348"/>
                </a:cxn>
                <a:cxn ang="0">
                  <a:pos x="201" y="268"/>
                </a:cxn>
                <a:cxn ang="0">
                  <a:pos x="203" y="216"/>
                </a:cxn>
                <a:cxn ang="0">
                  <a:pos x="210" y="154"/>
                </a:cxn>
                <a:cxn ang="0">
                  <a:pos x="235" y="178"/>
                </a:cxn>
                <a:cxn ang="0">
                  <a:pos x="254" y="202"/>
                </a:cxn>
                <a:cxn ang="0">
                  <a:pos x="271" y="223"/>
                </a:cxn>
                <a:cxn ang="0">
                  <a:pos x="285" y="232"/>
                </a:cxn>
                <a:cxn ang="0">
                  <a:pos x="295" y="232"/>
                </a:cxn>
                <a:cxn ang="0">
                  <a:pos x="304" y="215"/>
                </a:cxn>
                <a:cxn ang="0">
                  <a:pos x="294" y="203"/>
                </a:cxn>
                <a:cxn ang="0">
                  <a:pos x="279" y="188"/>
                </a:cxn>
                <a:cxn ang="0">
                  <a:pos x="257" y="151"/>
                </a:cxn>
                <a:cxn ang="0">
                  <a:pos x="235" y="122"/>
                </a:cxn>
                <a:cxn ang="0">
                  <a:pos x="214" y="94"/>
                </a:cxn>
                <a:cxn ang="0">
                  <a:pos x="188" y="85"/>
                </a:cxn>
                <a:cxn ang="0">
                  <a:pos x="180" y="76"/>
                </a:cxn>
                <a:cxn ang="0">
                  <a:pos x="179" y="61"/>
                </a:cxn>
              </a:cxnLst>
              <a:rect l="0" t="0" r="r" b="b"/>
              <a:pathLst>
                <a:path w="304" h="445">
                  <a:moveTo>
                    <a:pt x="181" y="37"/>
                  </a:moveTo>
                  <a:lnTo>
                    <a:pt x="181" y="31"/>
                  </a:lnTo>
                  <a:lnTo>
                    <a:pt x="180" y="24"/>
                  </a:lnTo>
                  <a:lnTo>
                    <a:pt x="179" y="18"/>
                  </a:lnTo>
                  <a:lnTo>
                    <a:pt x="176" y="12"/>
                  </a:lnTo>
                  <a:lnTo>
                    <a:pt x="173" y="8"/>
                  </a:lnTo>
                  <a:lnTo>
                    <a:pt x="168" y="4"/>
                  </a:lnTo>
                  <a:lnTo>
                    <a:pt x="161" y="1"/>
                  </a:lnTo>
                  <a:lnTo>
                    <a:pt x="152" y="0"/>
                  </a:lnTo>
                  <a:lnTo>
                    <a:pt x="143" y="1"/>
                  </a:lnTo>
                  <a:lnTo>
                    <a:pt x="135" y="3"/>
                  </a:lnTo>
                  <a:lnTo>
                    <a:pt x="129" y="7"/>
                  </a:lnTo>
                  <a:lnTo>
                    <a:pt x="125" y="11"/>
                  </a:lnTo>
                  <a:lnTo>
                    <a:pt x="121" y="16"/>
                  </a:lnTo>
                  <a:lnTo>
                    <a:pt x="120" y="22"/>
                  </a:lnTo>
                  <a:lnTo>
                    <a:pt x="119" y="27"/>
                  </a:lnTo>
                  <a:lnTo>
                    <a:pt x="119" y="33"/>
                  </a:lnTo>
                  <a:lnTo>
                    <a:pt x="114" y="35"/>
                  </a:lnTo>
                  <a:lnTo>
                    <a:pt x="114" y="44"/>
                  </a:lnTo>
                  <a:lnTo>
                    <a:pt x="115" y="53"/>
                  </a:lnTo>
                  <a:lnTo>
                    <a:pt x="119" y="57"/>
                  </a:lnTo>
                  <a:lnTo>
                    <a:pt x="120" y="61"/>
                  </a:lnTo>
                  <a:lnTo>
                    <a:pt x="122" y="65"/>
                  </a:lnTo>
                  <a:lnTo>
                    <a:pt x="123" y="67"/>
                  </a:lnTo>
                  <a:lnTo>
                    <a:pt x="125" y="70"/>
                  </a:lnTo>
                  <a:lnTo>
                    <a:pt x="122" y="71"/>
                  </a:lnTo>
                  <a:lnTo>
                    <a:pt x="119" y="72"/>
                  </a:lnTo>
                  <a:lnTo>
                    <a:pt x="118" y="74"/>
                  </a:lnTo>
                  <a:lnTo>
                    <a:pt x="120" y="81"/>
                  </a:lnTo>
                  <a:lnTo>
                    <a:pt x="116" y="81"/>
                  </a:lnTo>
                  <a:lnTo>
                    <a:pt x="112" y="82"/>
                  </a:lnTo>
                  <a:lnTo>
                    <a:pt x="108" y="83"/>
                  </a:lnTo>
                  <a:lnTo>
                    <a:pt x="104" y="84"/>
                  </a:lnTo>
                  <a:lnTo>
                    <a:pt x="100" y="84"/>
                  </a:lnTo>
                  <a:lnTo>
                    <a:pt x="96" y="86"/>
                  </a:lnTo>
                  <a:lnTo>
                    <a:pt x="92" y="88"/>
                  </a:lnTo>
                  <a:lnTo>
                    <a:pt x="90" y="91"/>
                  </a:lnTo>
                  <a:lnTo>
                    <a:pt x="87" y="95"/>
                  </a:lnTo>
                  <a:lnTo>
                    <a:pt x="82" y="102"/>
                  </a:lnTo>
                  <a:lnTo>
                    <a:pt x="77" y="109"/>
                  </a:lnTo>
                  <a:lnTo>
                    <a:pt x="70" y="117"/>
                  </a:lnTo>
                  <a:lnTo>
                    <a:pt x="65" y="125"/>
                  </a:lnTo>
                  <a:lnTo>
                    <a:pt x="59" y="132"/>
                  </a:lnTo>
                  <a:lnTo>
                    <a:pt x="56" y="139"/>
                  </a:lnTo>
                  <a:lnTo>
                    <a:pt x="55" y="142"/>
                  </a:lnTo>
                  <a:lnTo>
                    <a:pt x="52" y="146"/>
                  </a:lnTo>
                  <a:lnTo>
                    <a:pt x="48" y="151"/>
                  </a:lnTo>
                  <a:lnTo>
                    <a:pt x="42" y="158"/>
                  </a:lnTo>
                  <a:lnTo>
                    <a:pt x="37" y="165"/>
                  </a:lnTo>
                  <a:lnTo>
                    <a:pt x="31" y="173"/>
                  </a:lnTo>
                  <a:lnTo>
                    <a:pt x="27" y="180"/>
                  </a:lnTo>
                  <a:lnTo>
                    <a:pt x="23" y="186"/>
                  </a:lnTo>
                  <a:lnTo>
                    <a:pt x="21" y="191"/>
                  </a:lnTo>
                  <a:lnTo>
                    <a:pt x="22" y="194"/>
                  </a:lnTo>
                  <a:lnTo>
                    <a:pt x="21" y="197"/>
                  </a:lnTo>
                  <a:lnTo>
                    <a:pt x="19" y="199"/>
                  </a:lnTo>
                  <a:lnTo>
                    <a:pt x="16" y="200"/>
                  </a:lnTo>
                  <a:lnTo>
                    <a:pt x="13" y="201"/>
                  </a:lnTo>
                  <a:lnTo>
                    <a:pt x="10" y="203"/>
                  </a:lnTo>
                  <a:lnTo>
                    <a:pt x="6" y="206"/>
                  </a:lnTo>
                  <a:lnTo>
                    <a:pt x="3" y="209"/>
                  </a:lnTo>
                  <a:lnTo>
                    <a:pt x="1" y="213"/>
                  </a:lnTo>
                  <a:lnTo>
                    <a:pt x="0" y="217"/>
                  </a:lnTo>
                  <a:lnTo>
                    <a:pt x="1" y="222"/>
                  </a:lnTo>
                  <a:lnTo>
                    <a:pt x="5" y="226"/>
                  </a:lnTo>
                  <a:lnTo>
                    <a:pt x="9" y="230"/>
                  </a:lnTo>
                  <a:lnTo>
                    <a:pt x="13" y="232"/>
                  </a:lnTo>
                  <a:lnTo>
                    <a:pt x="16" y="233"/>
                  </a:lnTo>
                  <a:lnTo>
                    <a:pt x="18" y="232"/>
                  </a:lnTo>
                  <a:lnTo>
                    <a:pt x="20" y="231"/>
                  </a:lnTo>
                  <a:lnTo>
                    <a:pt x="21" y="231"/>
                  </a:lnTo>
                  <a:lnTo>
                    <a:pt x="22" y="230"/>
                  </a:lnTo>
                  <a:lnTo>
                    <a:pt x="23" y="231"/>
                  </a:lnTo>
                  <a:lnTo>
                    <a:pt x="24" y="234"/>
                  </a:lnTo>
                  <a:lnTo>
                    <a:pt x="26" y="234"/>
                  </a:lnTo>
                  <a:lnTo>
                    <a:pt x="28" y="233"/>
                  </a:lnTo>
                  <a:lnTo>
                    <a:pt x="30" y="230"/>
                  </a:lnTo>
                  <a:lnTo>
                    <a:pt x="32" y="226"/>
                  </a:lnTo>
                  <a:lnTo>
                    <a:pt x="33" y="222"/>
                  </a:lnTo>
                  <a:lnTo>
                    <a:pt x="34" y="219"/>
                  </a:lnTo>
                  <a:lnTo>
                    <a:pt x="35" y="216"/>
                  </a:lnTo>
                  <a:lnTo>
                    <a:pt x="37" y="216"/>
                  </a:lnTo>
                  <a:lnTo>
                    <a:pt x="41" y="214"/>
                  </a:lnTo>
                  <a:lnTo>
                    <a:pt x="45" y="209"/>
                  </a:lnTo>
                  <a:lnTo>
                    <a:pt x="50" y="205"/>
                  </a:lnTo>
                  <a:lnTo>
                    <a:pt x="55" y="199"/>
                  </a:lnTo>
                  <a:lnTo>
                    <a:pt x="60" y="194"/>
                  </a:lnTo>
                  <a:lnTo>
                    <a:pt x="64" y="189"/>
                  </a:lnTo>
                  <a:lnTo>
                    <a:pt x="66" y="186"/>
                  </a:lnTo>
                  <a:lnTo>
                    <a:pt x="68" y="183"/>
                  </a:lnTo>
                  <a:lnTo>
                    <a:pt x="71" y="180"/>
                  </a:lnTo>
                  <a:lnTo>
                    <a:pt x="74" y="176"/>
                  </a:lnTo>
                  <a:lnTo>
                    <a:pt x="77" y="171"/>
                  </a:lnTo>
                  <a:lnTo>
                    <a:pt x="81" y="166"/>
                  </a:lnTo>
                  <a:lnTo>
                    <a:pt x="84" y="160"/>
                  </a:lnTo>
                  <a:lnTo>
                    <a:pt x="87" y="155"/>
                  </a:lnTo>
                  <a:lnTo>
                    <a:pt x="89" y="150"/>
                  </a:lnTo>
                  <a:lnTo>
                    <a:pt x="87" y="167"/>
                  </a:lnTo>
                  <a:lnTo>
                    <a:pt x="84" y="191"/>
                  </a:lnTo>
                  <a:lnTo>
                    <a:pt x="82" y="216"/>
                  </a:lnTo>
                  <a:lnTo>
                    <a:pt x="86" y="230"/>
                  </a:lnTo>
                  <a:lnTo>
                    <a:pt x="86" y="241"/>
                  </a:lnTo>
                  <a:lnTo>
                    <a:pt x="86" y="254"/>
                  </a:lnTo>
                  <a:lnTo>
                    <a:pt x="87" y="268"/>
                  </a:lnTo>
                  <a:lnTo>
                    <a:pt x="90" y="276"/>
                  </a:lnTo>
                  <a:lnTo>
                    <a:pt x="88" y="301"/>
                  </a:lnTo>
                  <a:lnTo>
                    <a:pt x="87" y="344"/>
                  </a:lnTo>
                  <a:lnTo>
                    <a:pt x="86" y="387"/>
                  </a:lnTo>
                  <a:lnTo>
                    <a:pt x="88" y="411"/>
                  </a:lnTo>
                  <a:lnTo>
                    <a:pt x="91" y="413"/>
                  </a:lnTo>
                  <a:lnTo>
                    <a:pt x="93" y="414"/>
                  </a:lnTo>
                  <a:lnTo>
                    <a:pt x="95" y="415"/>
                  </a:lnTo>
                  <a:lnTo>
                    <a:pt x="96" y="415"/>
                  </a:lnTo>
                  <a:lnTo>
                    <a:pt x="94" y="416"/>
                  </a:lnTo>
                  <a:lnTo>
                    <a:pt x="92" y="418"/>
                  </a:lnTo>
                  <a:lnTo>
                    <a:pt x="89" y="420"/>
                  </a:lnTo>
                  <a:lnTo>
                    <a:pt x="86" y="421"/>
                  </a:lnTo>
                  <a:lnTo>
                    <a:pt x="84" y="423"/>
                  </a:lnTo>
                  <a:lnTo>
                    <a:pt x="81" y="424"/>
                  </a:lnTo>
                  <a:lnTo>
                    <a:pt x="78" y="425"/>
                  </a:lnTo>
                  <a:lnTo>
                    <a:pt x="76" y="426"/>
                  </a:lnTo>
                  <a:lnTo>
                    <a:pt x="72" y="428"/>
                  </a:lnTo>
                  <a:lnTo>
                    <a:pt x="69" y="433"/>
                  </a:lnTo>
                  <a:lnTo>
                    <a:pt x="69" y="437"/>
                  </a:lnTo>
                  <a:lnTo>
                    <a:pt x="74" y="441"/>
                  </a:lnTo>
                  <a:lnTo>
                    <a:pt x="78" y="443"/>
                  </a:lnTo>
                  <a:lnTo>
                    <a:pt x="84" y="443"/>
                  </a:lnTo>
                  <a:lnTo>
                    <a:pt x="88" y="443"/>
                  </a:lnTo>
                  <a:lnTo>
                    <a:pt x="93" y="442"/>
                  </a:lnTo>
                  <a:lnTo>
                    <a:pt x="98" y="441"/>
                  </a:lnTo>
                  <a:lnTo>
                    <a:pt x="102" y="440"/>
                  </a:lnTo>
                  <a:lnTo>
                    <a:pt x="105" y="439"/>
                  </a:lnTo>
                  <a:lnTo>
                    <a:pt x="108" y="438"/>
                  </a:lnTo>
                  <a:lnTo>
                    <a:pt x="110" y="437"/>
                  </a:lnTo>
                  <a:lnTo>
                    <a:pt x="112" y="436"/>
                  </a:lnTo>
                  <a:lnTo>
                    <a:pt x="115" y="435"/>
                  </a:lnTo>
                  <a:lnTo>
                    <a:pt x="118" y="434"/>
                  </a:lnTo>
                  <a:lnTo>
                    <a:pt x="121" y="434"/>
                  </a:lnTo>
                  <a:lnTo>
                    <a:pt x="124" y="433"/>
                  </a:lnTo>
                  <a:lnTo>
                    <a:pt x="126" y="433"/>
                  </a:lnTo>
                  <a:lnTo>
                    <a:pt x="128" y="434"/>
                  </a:lnTo>
                  <a:lnTo>
                    <a:pt x="132" y="433"/>
                  </a:lnTo>
                  <a:lnTo>
                    <a:pt x="135" y="429"/>
                  </a:lnTo>
                  <a:lnTo>
                    <a:pt x="136" y="422"/>
                  </a:lnTo>
                  <a:lnTo>
                    <a:pt x="133" y="413"/>
                  </a:lnTo>
                  <a:lnTo>
                    <a:pt x="136" y="413"/>
                  </a:lnTo>
                  <a:lnTo>
                    <a:pt x="138" y="412"/>
                  </a:lnTo>
                  <a:lnTo>
                    <a:pt x="139" y="409"/>
                  </a:lnTo>
                  <a:lnTo>
                    <a:pt x="138" y="403"/>
                  </a:lnTo>
                  <a:lnTo>
                    <a:pt x="136" y="388"/>
                  </a:lnTo>
                  <a:lnTo>
                    <a:pt x="134" y="366"/>
                  </a:lnTo>
                  <a:lnTo>
                    <a:pt x="133" y="344"/>
                  </a:lnTo>
                  <a:lnTo>
                    <a:pt x="133" y="331"/>
                  </a:lnTo>
                  <a:lnTo>
                    <a:pt x="135" y="321"/>
                  </a:lnTo>
                  <a:lnTo>
                    <a:pt x="138" y="306"/>
                  </a:lnTo>
                  <a:lnTo>
                    <a:pt x="142" y="290"/>
                  </a:lnTo>
                  <a:lnTo>
                    <a:pt x="144" y="279"/>
                  </a:lnTo>
                  <a:lnTo>
                    <a:pt x="146" y="285"/>
                  </a:lnTo>
                  <a:lnTo>
                    <a:pt x="148" y="291"/>
                  </a:lnTo>
                  <a:lnTo>
                    <a:pt x="151" y="300"/>
                  </a:lnTo>
                  <a:lnTo>
                    <a:pt x="154" y="307"/>
                  </a:lnTo>
                  <a:lnTo>
                    <a:pt x="157" y="315"/>
                  </a:lnTo>
                  <a:lnTo>
                    <a:pt x="159" y="323"/>
                  </a:lnTo>
                  <a:lnTo>
                    <a:pt x="161" y="330"/>
                  </a:lnTo>
                  <a:lnTo>
                    <a:pt x="162" y="336"/>
                  </a:lnTo>
                  <a:lnTo>
                    <a:pt x="161" y="352"/>
                  </a:lnTo>
                  <a:lnTo>
                    <a:pt x="159" y="375"/>
                  </a:lnTo>
                  <a:lnTo>
                    <a:pt x="157" y="396"/>
                  </a:lnTo>
                  <a:lnTo>
                    <a:pt x="156" y="412"/>
                  </a:lnTo>
                  <a:lnTo>
                    <a:pt x="158" y="413"/>
                  </a:lnTo>
                  <a:lnTo>
                    <a:pt x="160" y="414"/>
                  </a:lnTo>
                  <a:lnTo>
                    <a:pt x="162" y="414"/>
                  </a:lnTo>
                  <a:lnTo>
                    <a:pt x="162" y="414"/>
                  </a:lnTo>
                  <a:lnTo>
                    <a:pt x="161" y="418"/>
                  </a:lnTo>
                  <a:lnTo>
                    <a:pt x="161" y="424"/>
                  </a:lnTo>
                  <a:lnTo>
                    <a:pt x="161" y="429"/>
                  </a:lnTo>
                  <a:lnTo>
                    <a:pt x="162" y="433"/>
                  </a:lnTo>
                  <a:lnTo>
                    <a:pt x="164" y="438"/>
                  </a:lnTo>
                  <a:lnTo>
                    <a:pt x="169" y="442"/>
                  </a:lnTo>
                  <a:lnTo>
                    <a:pt x="175" y="444"/>
                  </a:lnTo>
                  <a:lnTo>
                    <a:pt x="183" y="445"/>
                  </a:lnTo>
                  <a:lnTo>
                    <a:pt x="192" y="445"/>
                  </a:lnTo>
                  <a:lnTo>
                    <a:pt x="198" y="443"/>
                  </a:lnTo>
                  <a:lnTo>
                    <a:pt x="202" y="440"/>
                  </a:lnTo>
                  <a:lnTo>
                    <a:pt x="204" y="437"/>
                  </a:lnTo>
                  <a:lnTo>
                    <a:pt x="204" y="433"/>
                  </a:lnTo>
                  <a:lnTo>
                    <a:pt x="204" y="430"/>
                  </a:lnTo>
                  <a:lnTo>
                    <a:pt x="203" y="427"/>
                  </a:lnTo>
                  <a:lnTo>
                    <a:pt x="202" y="425"/>
                  </a:lnTo>
                  <a:lnTo>
                    <a:pt x="200" y="422"/>
                  </a:lnTo>
                  <a:lnTo>
                    <a:pt x="199" y="419"/>
                  </a:lnTo>
                  <a:lnTo>
                    <a:pt x="198" y="417"/>
                  </a:lnTo>
                  <a:lnTo>
                    <a:pt x="197" y="416"/>
                  </a:lnTo>
                  <a:lnTo>
                    <a:pt x="200" y="417"/>
                  </a:lnTo>
                  <a:lnTo>
                    <a:pt x="202" y="416"/>
                  </a:lnTo>
                  <a:lnTo>
                    <a:pt x="204" y="416"/>
                  </a:lnTo>
                  <a:lnTo>
                    <a:pt x="204" y="415"/>
                  </a:lnTo>
                  <a:lnTo>
                    <a:pt x="204" y="400"/>
                  </a:lnTo>
                  <a:lnTo>
                    <a:pt x="204" y="374"/>
                  </a:lnTo>
                  <a:lnTo>
                    <a:pt x="204" y="348"/>
                  </a:lnTo>
                  <a:lnTo>
                    <a:pt x="205" y="333"/>
                  </a:lnTo>
                  <a:lnTo>
                    <a:pt x="205" y="320"/>
                  </a:lnTo>
                  <a:lnTo>
                    <a:pt x="203" y="300"/>
                  </a:lnTo>
                  <a:lnTo>
                    <a:pt x="202" y="280"/>
                  </a:lnTo>
                  <a:lnTo>
                    <a:pt x="201" y="268"/>
                  </a:lnTo>
                  <a:lnTo>
                    <a:pt x="202" y="259"/>
                  </a:lnTo>
                  <a:lnTo>
                    <a:pt x="202" y="246"/>
                  </a:lnTo>
                  <a:lnTo>
                    <a:pt x="202" y="233"/>
                  </a:lnTo>
                  <a:lnTo>
                    <a:pt x="200" y="225"/>
                  </a:lnTo>
                  <a:lnTo>
                    <a:pt x="203" y="216"/>
                  </a:lnTo>
                  <a:lnTo>
                    <a:pt x="205" y="197"/>
                  </a:lnTo>
                  <a:lnTo>
                    <a:pt x="205" y="172"/>
                  </a:lnTo>
                  <a:lnTo>
                    <a:pt x="203" y="145"/>
                  </a:lnTo>
                  <a:lnTo>
                    <a:pt x="206" y="149"/>
                  </a:lnTo>
                  <a:lnTo>
                    <a:pt x="210" y="154"/>
                  </a:lnTo>
                  <a:lnTo>
                    <a:pt x="215" y="159"/>
                  </a:lnTo>
                  <a:lnTo>
                    <a:pt x="221" y="164"/>
                  </a:lnTo>
                  <a:lnTo>
                    <a:pt x="226" y="169"/>
                  </a:lnTo>
                  <a:lnTo>
                    <a:pt x="231" y="174"/>
                  </a:lnTo>
                  <a:lnTo>
                    <a:pt x="235" y="178"/>
                  </a:lnTo>
                  <a:lnTo>
                    <a:pt x="238" y="180"/>
                  </a:lnTo>
                  <a:lnTo>
                    <a:pt x="241" y="184"/>
                  </a:lnTo>
                  <a:lnTo>
                    <a:pt x="245" y="189"/>
                  </a:lnTo>
                  <a:lnTo>
                    <a:pt x="250" y="195"/>
                  </a:lnTo>
                  <a:lnTo>
                    <a:pt x="254" y="202"/>
                  </a:lnTo>
                  <a:lnTo>
                    <a:pt x="259" y="208"/>
                  </a:lnTo>
                  <a:lnTo>
                    <a:pt x="263" y="213"/>
                  </a:lnTo>
                  <a:lnTo>
                    <a:pt x="267" y="217"/>
                  </a:lnTo>
                  <a:lnTo>
                    <a:pt x="269" y="218"/>
                  </a:lnTo>
                  <a:lnTo>
                    <a:pt x="271" y="223"/>
                  </a:lnTo>
                  <a:lnTo>
                    <a:pt x="275" y="227"/>
                  </a:lnTo>
                  <a:lnTo>
                    <a:pt x="277" y="231"/>
                  </a:lnTo>
                  <a:lnTo>
                    <a:pt x="280" y="234"/>
                  </a:lnTo>
                  <a:lnTo>
                    <a:pt x="282" y="233"/>
                  </a:lnTo>
                  <a:lnTo>
                    <a:pt x="285" y="232"/>
                  </a:lnTo>
                  <a:lnTo>
                    <a:pt x="286" y="232"/>
                  </a:lnTo>
                  <a:lnTo>
                    <a:pt x="289" y="233"/>
                  </a:lnTo>
                  <a:lnTo>
                    <a:pt x="290" y="233"/>
                  </a:lnTo>
                  <a:lnTo>
                    <a:pt x="293" y="233"/>
                  </a:lnTo>
                  <a:lnTo>
                    <a:pt x="295" y="232"/>
                  </a:lnTo>
                  <a:lnTo>
                    <a:pt x="298" y="231"/>
                  </a:lnTo>
                  <a:lnTo>
                    <a:pt x="300" y="228"/>
                  </a:lnTo>
                  <a:lnTo>
                    <a:pt x="302" y="225"/>
                  </a:lnTo>
                  <a:lnTo>
                    <a:pt x="303" y="221"/>
                  </a:lnTo>
                  <a:lnTo>
                    <a:pt x="304" y="215"/>
                  </a:lnTo>
                  <a:lnTo>
                    <a:pt x="303" y="210"/>
                  </a:lnTo>
                  <a:lnTo>
                    <a:pt x="302" y="207"/>
                  </a:lnTo>
                  <a:lnTo>
                    <a:pt x="299" y="205"/>
                  </a:lnTo>
                  <a:lnTo>
                    <a:pt x="296" y="204"/>
                  </a:lnTo>
                  <a:lnTo>
                    <a:pt x="294" y="203"/>
                  </a:lnTo>
                  <a:lnTo>
                    <a:pt x="290" y="202"/>
                  </a:lnTo>
                  <a:lnTo>
                    <a:pt x="287" y="201"/>
                  </a:lnTo>
                  <a:lnTo>
                    <a:pt x="285" y="198"/>
                  </a:lnTo>
                  <a:lnTo>
                    <a:pt x="282" y="194"/>
                  </a:lnTo>
                  <a:lnTo>
                    <a:pt x="279" y="188"/>
                  </a:lnTo>
                  <a:lnTo>
                    <a:pt x="275" y="181"/>
                  </a:lnTo>
                  <a:lnTo>
                    <a:pt x="270" y="173"/>
                  </a:lnTo>
                  <a:lnTo>
                    <a:pt x="265" y="165"/>
                  </a:lnTo>
                  <a:lnTo>
                    <a:pt x="260" y="157"/>
                  </a:lnTo>
                  <a:lnTo>
                    <a:pt x="257" y="151"/>
                  </a:lnTo>
                  <a:lnTo>
                    <a:pt x="254" y="148"/>
                  </a:lnTo>
                  <a:lnTo>
                    <a:pt x="251" y="143"/>
                  </a:lnTo>
                  <a:lnTo>
                    <a:pt x="247" y="137"/>
                  </a:lnTo>
                  <a:lnTo>
                    <a:pt x="242" y="130"/>
                  </a:lnTo>
                  <a:lnTo>
                    <a:pt x="235" y="122"/>
                  </a:lnTo>
                  <a:lnTo>
                    <a:pt x="230" y="114"/>
                  </a:lnTo>
                  <a:lnTo>
                    <a:pt x="224" y="107"/>
                  </a:lnTo>
                  <a:lnTo>
                    <a:pt x="219" y="101"/>
                  </a:lnTo>
                  <a:lnTo>
                    <a:pt x="216" y="97"/>
                  </a:lnTo>
                  <a:lnTo>
                    <a:pt x="214" y="94"/>
                  </a:lnTo>
                  <a:lnTo>
                    <a:pt x="209" y="91"/>
                  </a:lnTo>
                  <a:lnTo>
                    <a:pt x="205" y="89"/>
                  </a:lnTo>
                  <a:lnTo>
                    <a:pt x="199" y="87"/>
                  </a:lnTo>
                  <a:lnTo>
                    <a:pt x="194" y="86"/>
                  </a:lnTo>
                  <a:lnTo>
                    <a:pt x="188" y="85"/>
                  </a:lnTo>
                  <a:lnTo>
                    <a:pt x="183" y="84"/>
                  </a:lnTo>
                  <a:lnTo>
                    <a:pt x="179" y="85"/>
                  </a:lnTo>
                  <a:lnTo>
                    <a:pt x="181" y="81"/>
                  </a:lnTo>
                  <a:lnTo>
                    <a:pt x="181" y="78"/>
                  </a:lnTo>
                  <a:lnTo>
                    <a:pt x="180" y="76"/>
                  </a:lnTo>
                  <a:lnTo>
                    <a:pt x="174" y="74"/>
                  </a:lnTo>
                  <a:lnTo>
                    <a:pt x="176" y="71"/>
                  </a:lnTo>
                  <a:lnTo>
                    <a:pt x="178" y="67"/>
                  </a:lnTo>
                  <a:lnTo>
                    <a:pt x="179" y="64"/>
                  </a:lnTo>
                  <a:lnTo>
                    <a:pt x="179" y="61"/>
                  </a:lnTo>
                  <a:lnTo>
                    <a:pt x="183" y="58"/>
                  </a:lnTo>
                  <a:lnTo>
                    <a:pt x="186" y="48"/>
                  </a:lnTo>
                  <a:lnTo>
                    <a:pt x="186" y="39"/>
                  </a:lnTo>
                  <a:lnTo>
                    <a:pt x="181" y="37"/>
                  </a:lnTo>
                  <a:close/>
                </a:path>
              </a:pathLst>
            </a:custGeom>
            <a:solidFill>
              <a:srgbClr val="000000"/>
            </a:solidFill>
            <a:ln w="9525">
              <a:noFill/>
              <a:round/>
              <a:headEnd/>
              <a:tailEnd/>
            </a:ln>
          </p:spPr>
          <p:txBody>
            <a:bodyPr/>
            <a:lstStyle/>
            <a:p>
              <a:endParaRPr lang="en-US"/>
            </a:p>
          </p:txBody>
        </p:sp>
        <p:sp>
          <p:nvSpPr>
            <p:cNvPr id="551963" name="Freeform 2075"/>
            <p:cNvSpPr>
              <a:spLocks/>
            </p:cNvSpPr>
            <p:nvPr/>
          </p:nvSpPr>
          <p:spPr bwMode="auto">
            <a:xfrm>
              <a:off x="3547" y="2307"/>
              <a:ext cx="168" cy="246"/>
            </a:xfrm>
            <a:custGeom>
              <a:avLst/>
              <a:gdLst/>
              <a:ahLst/>
              <a:cxnLst>
                <a:cxn ang="0">
                  <a:pos x="161" y="77"/>
                </a:cxn>
                <a:cxn ang="0">
                  <a:pos x="161" y="37"/>
                </a:cxn>
                <a:cxn ang="0">
                  <a:pos x="165" y="27"/>
                </a:cxn>
                <a:cxn ang="0">
                  <a:pos x="166" y="16"/>
                </a:cxn>
                <a:cxn ang="0">
                  <a:pos x="154" y="8"/>
                </a:cxn>
                <a:cxn ang="0">
                  <a:pos x="147" y="12"/>
                </a:cxn>
                <a:cxn ang="0">
                  <a:pos x="147" y="26"/>
                </a:cxn>
                <a:cxn ang="0">
                  <a:pos x="148" y="39"/>
                </a:cxn>
                <a:cxn ang="0">
                  <a:pos x="144" y="63"/>
                </a:cxn>
                <a:cxn ang="0">
                  <a:pos x="137" y="66"/>
                </a:cxn>
                <a:cxn ang="0">
                  <a:pos x="118" y="66"/>
                </a:cxn>
                <a:cxn ang="0">
                  <a:pos x="118" y="32"/>
                </a:cxn>
                <a:cxn ang="0">
                  <a:pos x="98" y="5"/>
                </a:cxn>
                <a:cxn ang="0">
                  <a:pos x="81" y="1"/>
                </a:cxn>
                <a:cxn ang="0">
                  <a:pos x="69" y="3"/>
                </a:cxn>
                <a:cxn ang="0">
                  <a:pos x="61" y="14"/>
                </a:cxn>
                <a:cxn ang="0">
                  <a:pos x="56" y="39"/>
                </a:cxn>
                <a:cxn ang="0">
                  <a:pos x="55" y="63"/>
                </a:cxn>
                <a:cxn ang="0">
                  <a:pos x="44" y="66"/>
                </a:cxn>
                <a:cxn ang="0">
                  <a:pos x="28" y="69"/>
                </a:cxn>
                <a:cxn ang="0">
                  <a:pos x="22" y="40"/>
                </a:cxn>
                <a:cxn ang="0">
                  <a:pos x="21" y="21"/>
                </a:cxn>
                <a:cxn ang="0">
                  <a:pos x="15" y="9"/>
                </a:cxn>
                <a:cxn ang="0">
                  <a:pos x="0" y="17"/>
                </a:cxn>
                <a:cxn ang="0">
                  <a:pos x="8" y="31"/>
                </a:cxn>
                <a:cxn ang="0">
                  <a:pos x="11" y="74"/>
                </a:cxn>
                <a:cxn ang="0">
                  <a:pos x="27" y="86"/>
                </a:cxn>
                <a:cxn ang="0">
                  <a:pos x="28" y="92"/>
                </a:cxn>
                <a:cxn ang="0">
                  <a:pos x="38" y="94"/>
                </a:cxn>
                <a:cxn ang="0">
                  <a:pos x="58" y="92"/>
                </a:cxn>
                <a:cxn ang="0">
                  <a:pos x="53" y="163"/>
                </a:cxn>
                <a:cxn ang="0">
                  <a:pos x="59" y="184"/>
                </a:cxn>
                <a:cxn ang="0">
                  <a:pos x="69" y="184"/>
                </a:cxn>
                <a:cxn ang="0">
                  <a:pos x="78" y="222"/>
                </a:cxn>
                <a:cxn ang="0">
                  <a:pos x="72" y="233"/>
                </a:cxn>
                <a:cxn ang="0">
                  <a:pos x="60" y="237"/>
                </a:cxn>
                <a:cxn ang="0">
                  <a:pos x="57" y="245"/>
                </a:cxn>
                <a:cxn ang="0">
                  <a:pos x="75" y="246"/>
                </a:cxn>
                <a:cxn ang="0">
                  <a:pos x="96" y="245"/>
                </a:cxn>
                <a:cxn ang="0">
                  <a:pos x="90" y="208"/>
                </a:cxn>
                <a:cxn ang="0">
                  <a:pos x="97" y="185"/>
                </a:cxn>
                <a:cxn ang="0">
                  <a:pos x="103" y="185"/>
                </a:cxn>
                <a:cxn ang="0">
                  <a:pos x="104" y="225"/>
                </a:cxn>
                <a:cxn ang="0">
                  <a:pos x="108" y="245"/>
                </a:cxn>
                <a:cxn ang="0">
                  <a:pos x="131" y="246"/>
                </a:cxn>
                <a:cxn ang="0">
                  <a:pos x="146" y="242"/>
                </a:cxn>
                <a:cxn ang="0">
                  <a:pos x="138" y="236"/>
                </a:cxn>
                <a:cxn ang="0">
                  <a:pos x="126" y="231"/>
                </a:cxn>
                <a:cxn ang="0">
                  <a:pos x="121" y="209"/>
                </a:cxn>
                <a:cxn ang="0">
                  <a:pos x="131" y="184"/>
                </a:cxn>
                <a:cxn ang="0">
                  <a:pos x="143" y="184"/>
                </a:cxn>
                <a:cxn ang="0">
                  <a:pos x="140" y="166"/>
                </a:cxn>
                <a:cxn ang="0">
                  <a:pos x="123" y="108"/>
                </a:cxn>
                <a:cxn ang="0">
                  <a:pos x="124" y="92"/>
                </a:cxn>
                <a:cxn ang="0">
                  <a:pos x="145" y="94"/>
                </a:cxn>
                <a:cxn ang="0">
                  <a:pos x="149" y="91"/>
                </a:cxn>
              </a:cxnLst>
              <a:rect l="0" t="0" r="r" b="b"/>
              <a:pathLst>
                <a:path w="168" h="246">
                  <a:moveTo>
                    <a:pt x="149" y="85"/>
                  </a:moveTo>
                  <a:lnTo>
                    <a:pt x="153" y="85"/>
                  </a:lnTo>
                  <a:lnTo>
                    <a:pt x="157" y="83"/>
                  </a:lnTo>
                  <a:lnTo>
                    <a:pt x="161" y="77"/>
                  </a:lnTo>
                  <a:lnTo>
                    <a:pt x="163" y="67"/>
                  </a:lnTo>
                  <a:lnTo>
                    <a:pt x="163" y="52"/>
                  </a:lnTo>
                  <a:lnTo>
                    <a:pt x="162" y="43"/>
                  </a:lnTo>
                  <a:lnTo>
                    <a:pt x="161" y="37"/>
                  </a:lnTo>
                  <a:lnTo>
                    <a:pt x="160" y="34"/>
                  </a:lnTo>
                  <a:lnTo>
                    <a:pt x="161" y="32"/>
                  </a:lnTo>
                  <a:lnTo>
                    <a:pt x="163" y="29"/>
                  </a:lnTo>
                  <a:lnTo>
                    <a:pt x="165" y="27"/>
                  </a:lnTo>
                  <a:lnTo>
                    <a:pt x="167" y="24"/>
                  </a:lnTo>
                  <a:lnTo>
                    <a:pt x="168" y="21"/>
                  </a:lnTo>
                  <a:lnTo>
                    <a:pt x="168" y="19"/>
                  </a:lnTo>
                  <a:lnTo>
                    <a:pt x="166" y="16"/>
                  </a:lnTo>
                  <a:lnTo>
                    <a:pt x="164" y="13"/>
                  </a:lnTo>
                  <a:lnTo>
                    <a:pt x="160" y="10"/>
                  </a:lnTo>
                  <a:lnTo>
                    <a:pt x="157" y="9"/>
                  </a:lnTo>
                  <a:lnTo>
                    <a:pt x="154" y="8"/>
                  </a:lnTo>
                  <a:lnTo>
                    <a:pt x="151" y="8"/>
                  </a:lnTo>
                  <a:lnTo>
                    <a:pt x="149" y="9"/>
                  </a:lnTo>
                  <a:lnTo>
                    <a:pt x="148" y="10"/>
                  </a:lnTo>
                  <a:lnTo>
                    <a:pt x="147" y="12"/>
                  </a:lnTo>
                  <a:lnTo>
                    <a:pt x="147" y="14"/>
                  </a:lnTo>
                  <a:lnTo>
                    <a:pt x="147" y="18"/>
                  </a:lnTo>
                  <a:lnTo>
                    <a:pt x="147" y="21"/>
                  </a:lnTo>
                  <a:lnTo>
                    <a:pt x="147" y="26"/>
                  </a:lnTo>
                  <a:lnTo>
                    <a:pt x="147" y="30"/>
                  </a:lnTo>
                  <a:lnTo>
                    <a:pt x="148" y="32"/>
                  </a:lnTo>
                  <a:lnTo>
                    <a:pt x="148" y="36"/>
                  </a:lnTo>
                  <a:lnTo>
                    <a:pt x="148" y="39"/>
                  </a:lnTo>
                  <a:lnTo>
                    <a:pt x="147" y="46"/>
                  </a:lnTo>
                  <a:lnTo>
                    <a:pt x="145" y="51"/>
                  </a:lnTo>
                  <a:lnTo>
                    <a:pt x="144" y="57"/>
                  </a:lnTo>
                  <a:lnTo>
                    <a:pt x="144" y="63"/>
                  </a:lnTo>
                  <a:lnTo>
                    <a:pt x="144" y="68"/>
                  </a:lnTo>
                  <a:lnTo>
                    <a:pt x="143" y="66"/>
                  </a:lnTo>
                  <a:lnTo>
                    <a:pt x="140" y="66"/>
                  </a:lnTo>
                  <a:lnTo>
                    <a:pt x="137" y="66"/>
                  </a:lnTo>
                  <a:lnTo>
                    <a:pt x="132" y="65"/>
                  </a:lnTo>
                  <a:lnTo>
                    <a:pt x="127" y="65"/>
                  </a:lnTo>
                  <a:lnTo>
                    <a:pt x="122" y="66"/>
                  </a:lnTo>
                  <a:lnTo>
                    <a:pt x="118" y="66"/>
                  </a:lnTo>
                  <a:lnTo>
                    <a:pt x="114" y="67"/>
                  </a:lnTo>
                  <a:lnTo>
                    <a:pt x="118" y="58"/>
                  </a:lnTo>
                  <a:lnTo>
                    <a:pt x="120" y="46"/>
                  </a:lnTo>
                  <a:lnTo>
                    <a:pt x="118" y="32"/>
                  </a:lnTo>
                  <a:lnTo>
                    <a:pt x="112" y="19"/>
                  </a:lnTo>
                  <a:lnTo>
                    <a:pt x="107" y="14"/>
                  </a:lnTo>
                  <a:lnTo>
                    <a:pt x="103" y="9"/>
                  </a:lnTo>
                  <a:lnTo>
                    <a:pt x="98" y="5"/>
                  </a:lnTo>
                  <a:lnTo>
                    <a:pt x="94" y="1"/>
                  </a:lnTo>
                  <a:lnTo>
                    <a:pt x="90" y="0"/>
                  </a:lnTo>
                  <a:lnTo>
                    <a:pt x="86" y="0"/>
                  </a:lnTo>
                  <a:lnTo>
                    <a:pt x="81" y="1"/>
                  </a:lnTo>
                  <a:lnTo>
                    <a:pt x="76" y="6"/>
                  </a:lnTo>
                  <a:lnTo>
                    <a:pt x="74" y="4"/>
                  </a:lnTo>
                  <a:lnTo>
                    <a:pt x="72" y="3"/>
                  </a:lnTo>
                  <a:lnTo>
                    <a:pt x="69" y="3"/>
                  </a:lnTo>
                  <a:lnTo>
                    <a:pt x="67" y="4"/>
                  </a:lnTo>
                  <a:lnTo>
                    <a:pt x="65" y="6"/>
                  </a:lnTo>
                  <a:lnTo>
                    <a:pt x="63" y="9"/>
                  </a:lnTo>
                  <a:lnTo>
                    <a:pt x="61" y="14"/>
                  </a:lnTo>
                  <a:lnTo>
                    <a:pt x="60" y="19"/>
                  </a:lnTo>
                  <a:lnTo>
                    <a:pt x="60" y="26"/>
                  </a:lnTo>
                  <a:lnTo>
                    <a:pt x="58" y="33"/>
                  </a:lnTo>
                  <a:lnTo>
                    <a:pt x="56" y="39"/>
                  </a:lnTo>
                  <a:lnTo>
                    <a:pt x="54" y="46"/>
                  </a:lnTo>
                  <a:lnTo>
                    <a:pt x="53" y="52"/>
                  </a:lnTo>
                  <a:lnTo>
                    <a:pt x="53" y="57"/>
                  </a:lnTo>
                  <a:lnTo>
                    <a:pt x="55" y="63"/>
                  </a:lnTo>
                  <a:lnTo>
                    <a:pt x="58" y="68"/>
                  </a:lnTo>
                  <a:lnTo>
                    <a:pt x="54" y="67"/>
                  </a:lnTo>
                  <a:lnTo>
                    <a:pt x="49" y="66"/>
                  </a:lnTo>
                  <a:lnTo>
                    <a:pt x="44" y="66"/>
                  </a:lnTo>
                  <a:lnTo>
                    <a:pt x="39" y="67"/>
                  </a:lnTo>
                  <a:lnTo>
                    <a:pt x="34" y="68"/>
                  </a:lnTo>
                  <a:lnTo>
                    <a:pt x="31" y="68"/>
                  </a:lnTo>
                  <a:lnTo>
                    <a:pt x="28" y="69"/>
                  </a:lnTo>
                  <a:lnTo>
                    <a:pt x="27" y="69"/>
                  </a:lnTo>
                  <a:lnTo>
                    <a:pt x="26" y="61"/>
                  </a:lnTo>
                  <a:lnTo>
                    <a:pt x="24" y="50"/>
                  </a:lnTo>
                  <a:lnTo>
                    <a:pt x="22" y="40"/>
                  </a:lnTo>
                  <a:lnTo>
                    <a:pt x="19" y="33"/>
                  </a:lnTo>
                  <a:lnTo>
                    <a:pt x="20" y="29"/>
                  </a:lnTo>
                  <a:lnTo>
                    <a:pt x="21" y="25"/>
                  </a:lnTo>
                  <a:lnTo>
                    <a:pt x="21" y="21"/>
                  </a:lnTo>
                  <a:lnTo>
                    <a:pt x="22" y="17"/>
                  </a:lnTo>
                  <a:lnTo>
                    <a:pt x="21" y="14"/>
                  </a:lnTo>
                  <a:lnTo>
                    <a:pt x="19" y="11"/>
                  </a:lnTo>
                  <a:lnTo>
                    <a:pt x="15" y="9"/>
                  </a:lnTo>
                  <a:lnTo>
                    <a:pt x="9" y="9"/>
                  </a:lnTo>
                  <a:lnTo>
                    <a:pt x="3" y="10"/>
                  </a:lnTo>
                  <a:lnTo>
                    <a:pt x="0" y="13"/>
                  </a:lnTo>
                  <a:lnTo>
                    <a:pt x="0" y="17"/>
                  </a:lnTo>
                  <a:lnTo>
                    <a:pt x="0" y="19"/>
                  </a:lnTo>
                  <a:lnTo>
                    <a:pt x="1" y="23"/>
                  </a:lnTo>
                  <a:lnTo>
                    <a:pt x="4" y="28"/>
                  </a:lnTo>
                  <a:lnTo>
                    <a:pt x="8" y="31"/>
                  </a:lnTo>
                  <a:lnTo>
                    <a:pt x="8" y="35"/>
                  </a:lnTo>
                  <a:lnTo>
                    <a:pt x="8" y="43"/>
                  </a:lnTo>
                  <a:lnTo>
                    <a:pt x="8" y="57"/>
                  </a:lnTo>
                  <a:lnTo>
                    <a:pt x="11" y="74"/>
                  </a:lnTo>
                  <a:lnTo>
                    <a:pt x="18" y="84"/>
                  </a:lnTo>
                  <a:lnTo>
                    <a:pt x="22" y="85"/>
                  </a:lnTo>
                  <a:lnTo>
                    <a:pt x="25" y="86"/>
                  </a:lnTo>
                  <a:lnTo>
                    <a:pt x="27" y="86"/>
                  </a:lnTo>
                  <a:lnTo>
                    <a:pt x="27" y="86"/>
                  </a:lnTo>
                  <a:lnTo>
                    <a:pt x="27" y="88"/>
                  </a:lnTo>
                  <a:lnTo>
                    <a:pt x="28" y="90"/>
                  </a:lnTo>
                  <a:lnTo>
                    <a:pt x="28" y="92"/>
                  </a:lnTo>
                  <a:lnTo>
                    <a:pt x="28" y="93"/>
                  </a:lnTo>
                  <a:lnTo>
                    <a:pt x="30" y="93"/>
                  </a:lnTo>
                  <a:lnTo>
                    <a:pt x="34" y="94"/>
                  </a:lnTo>
                  <a:lnTo>
                    <a:pt x="38" y="94"/>
                  </a:lnTo>
                  <a:lnTo>
                    <a:pt x="43" y="94"/>
                  </a:lnTo>
                  <a:lnTo>
                    <a:pt x="49" y="93"/>
                  </a:lnTo>
                  <a:lnTo>
                    <a:pt x="54" y="93"/>
                  </a:lnTo>
                  <a:lnTo>
                    <a:pt x="58" y="92"/>
                  </a:lnTo>
                  <a:lnTo>
                    <a:pt x="60" y="90"/>
                  </a:lnTo>
                  <a:lnTo>
                    <a:pt x="59" y="106"/>
                  </a:lnTo>
                  <a:lnTo>
                    <a:pt x="56" y="134"/>
                  </a:lnTo>
                  <a:lnTo>
                    <a:pt x="53" y="163"/>
                  </a:lnTo>
                  <a:lnTo>
                    <a:pt x="52" y="184"/>
                  </a:lnTo>
                  <a:lnTo>
                    <a:pt x="54" y="184"/>
                  </a:lnTo>
                  <a:lnTo>
                    <a:pt x="56" y="184"/>
                  </a:lnTo>
                  <a:lnTo>
                    <a:pt x="59" y="184"/>
                  </a:lnTo>
                  <a:lnTo>
                    <a:pt x="62" y="184"/>
                  </a:lnTo>
                  <a:lnTo>
                    <a:pt x="65" y="184"/>
                  </a:lnTo>
                  <a:lnTo>
                    <a:pt x="67" y="184"/>
                  </a:lnTo>
                  <a:lnTo>
                    <a:pt x="69" y="184"/>
                  </a:lnTo>
                  <a:lnTo>
                    <a:pt x="69" y="184"/>
                  </a:lnTo>
                  <a:lnTo>
                    <a:pt x="73" y="195"/>
                  </a:lnTo>
                  <a:lnTo>
                    <a:pt x="76" y="209"/>
                  </a:lnTo>
                  <a:lnTo>
                    <a:pt x="78" y="222"/>
                  </a:lnTo>
                  <a:lnTo>
                    <a:pt x="79" y="229"/>
                  </a:lnTo>
                  <a:lnTo>
                    <a:pt x="77" y="230"/>
                  </a:lnTo>
                  <a:lnTo>
                    <a:pt x="75" y="231"/>
                  </a:lnTo>
                  <a:lnTo>
                    <a:pt x="72" y="233"/>
                  </a:lnTo>
                  <a:lnTo>
                    <a:pt x="69" y="234"/>
                  </a:lnTo>
                  <a:lnTo>
                    <a:pt x="66" y="235"/>
                  </a:lnTo>
                  <a:lnTo>
                    <a:pt x="62" y="236"/>
                  </a:lnTo>
                  <a:lnTo>
                    <a:pt x="60" y="237"/>
                  </a:lnTo>
                  <a:lnTo>
                    <a:pt x="58" y="237"/>
                  </a:lnTo>
                  <a:lnTo>
                    <a:pt x="56" y="239"/>
                  </a:lnTo>
                  <a:lnTo>
                    <a:pt x="55" y="242"/>
                  </a:lnTo>
                  <a:lnTo>
                    <a:pt x="57" y="245"/>
                  </a:lnTo>
                  <a:lnTo>
                    <a:pt x="60" y="246"/>
                  </a:lnTo>
                  <a:lnTo>
                    <a:pt x="64" y="246"/>
                  </a:lnTo>
                  <a:lnTo>
                    <a:pt x="69" y="246"/>
                  </a:lnTo>
                  <a:lnTo>
                    <a:pt x="75" y="246"/>
                  </a:lnTo>
                  <a:lnTo>
                    <a:pt x="82" y="246"/>
                  </a:lnTo>
                  <a:lnTo>
                    <a:pt x="87" y="246"/>
                  </a:lnTo>
                  <a:lnTo>
                    <a:pt x="93" y="245"/>
                  </a:lnTo>
                  <a:lnTo>
                    <a:pt x="96" y="245"/>
                  </a:lnTo>
                  <a:lnTo>
                    <a:pt x="97" y="245"/>
                  </a:lnTo>
                  <a:lnTo>
                    <a:pt x="96" y="236"/>
                  </a:lnTo>
                  <a:lnTo>
                    <a:pt x="93" y="224"/>
                  </a:lnTo>
                  <a:lnTo>
                    <a:pt x="90" y="208"/>
                  </a:lnTo>
                  <a:lnTo>
                    <a:pt x="88" y="186"/>
                  </a:lnTo>
                  <a:lnTo>
                    <a:pt x="92" y="185"/>
                  </a:lnTo>
                  <a:lnTo>
                    <a:pt x="95" y="185"/>
                  </a:lnTo>
                  <a:lnTo>
                    <a:pt x="97" y="185"/>
                  </a:lnTo>
                  <a:lnTo>
                    <a:pt x="99" y="185"/>
                  </a:lnTo>
                  <a:lnTo>
                    <a:pt x="101" y="185"/>
                  </a:lnTo>
                  <a:lnTo>
                    <a:pt x="102" y="185"/>
                  </a:lnTo>
                  <a:lnTo>
                    <a:pt x="103" y="185"/>
                  </a:lnTo>
                  <a:lnTo>
                    <a:pt x="103" y="185"/>
                  </a:lnTo>
                  <a:lnTo>
                    <a:pt x="106" y="187"/>
                  </a:lnTo>
                  <a:lnTo>
                    <a:pt x="105" y="209"/>
                  </a:lnTo>
                  <a:lnTo>
                    <a:pt x="104" y="225"/>
                  </a:lnTo>
                  <a:lnTo>
                    <a:pt x="103" y="236"/>
                  </a:lnTo>
                  <a:lnTo>
                    <a:pt x="103" y="245"/>
                  </a:lnTo>
                  <a:lnTo>
                    <a:pt x="104" y="245"/>
                  </a:lnTo>
                  <a:lnTo>
                    <a:pt x="108" y="245"/>
                  </a:lnTo>
                  <a:lnTo>
                    <a:pt x="113" y="246"/>
                  </a:lnTo>
                  <a:lnTo>
                    <a:pt x="119" y="246"/>
                  </a:lnTo>
                  <a:lnTo>
                    <a:pt x="125" y="246"/>
                  </a:lnTo>
                  <a:lnTo>
                    <a:pt x="131" y="246"/>
                  </a:lnTo>
                  <a:lnTo>
                    <a:pt x="136" y="246"/>
                  </a:lnTo>
                  <a:lnTo>
                    <a:pt x="140" y="246"/>
                  </a:lnTo>
                  <a:lnTo>
                    <a:pt x="144" y="245"/>
                  </a:lnTo>
                  <a:lnTo>
                    <a:pt x="146" y="242"/>
                  </a:lnTo>
                  <a:lnTo>
                    <a:pt x="145" y="239"/>
                  </a:lnTo>
                  <a:lnTo>
                    <a:pt x="142" y="237"/>
                  </a:lnTo>
                  <a:lnTo>
                    <a:pt x="140" y="237"/>
                  </a:lnTo>
                  <a:lnTo>
                    <a:pt x="138" y="236"/>
                  </a:lnTo>
                  <a:lnTo>
                    <a:pt x="135" y="235"/>
                  </a:lnTo>
                  <a:lnTo>
                    <a:pt x="132" y="234"/>
                  </a:lnTo>
                  <a:lnTo>
                    <a:pt x="129" y="233"/>
                  </a:lnTo>
                  <a:lnTo>
                    <a:pt x="126" y="231"/>
                  </a:lnTo>
                  <a:lnTo>
                    <a:pt x="123" y="230"/>
                  </a:lnTo>
                  <a:lnTo>
                    <a:pt x="121" y="229"/>
                  </a:lnTo>
                  <a:lnTo>
                    <a:pt x="121" y="222"/>
                  </a:lnTo>
                  <a:lnTo>
                    <a:pt x="121" y="209"/>
                  </a:lnTo>
                  <a:lnTo>
                    <a:pt x="122" y="195"/>
                  </a:lnTo>
                  <a:lnTo>
                    <a:pt x="125" y="184"/>
                  </a:lnTo>
                  <a:lnTo>
                    <a:pt x="128" y="184"/>
                  </a:lnTo>
                  <a:lnTo>
                    <a:pt x="131" y="184"/>
                  </a:lnTo>
                  <a:lnTo>
                    <a:pt x="135" y="184"/>
                  </a:lnTo>
                  <a:lnTo>
                    <a:pt x="138" y="184"/>
                  </a:lnTo>
                  <a:lnTo>
                    <a:pt x="140" y="184"/>
                  </a:lnTo>
                  <a:lnTo>
                    <a:pt x="143" y="184"/>
                  </a:lnTo>
                  <a:lnTo>
                    <a:pt x="144" y="184"/>
                  </a:lnTo>
                  <a:lnTo>
                    <a:pt x="145" y="184"/>
                  </a:lnTo>
                  <a:lnTo>
                    <a:pt x="143" y="177"/>
                  </a:lnTo>
                  <a:lnTo>
                    <a:pt x="140" y="166"/>
                  </a:lnTo>
                  <a:lnTo>
                    <a:pt x="136" y="152"/>
                  </a:lnTo>
                  <a:lnTo>
                    <a:pt x="132" y="137"/>
                  </a:lnTo>
                  <a:lnTo>
                    <a:pt x="128" y="122"/>
                  </a:lnTo>
                  <a:lnTo>
                    <a:pt x="123" y="108"/>
                  </a:lnTo>
                  <a:lnTo>
                    <a:pt x="120" y="97"/>
                  </a:lnTo>
                  <a:lnTo>
                    <a:pt x="117" y="90"/>
                  </a:lnTo>
                  <a:lnTo>
                    <a:pt x="120" y="91"/>
                  </a:lnTo>
                  <a:lnTo>
                    <a:pt x="124" y="92"/>
                  </a:lnTo>
                  <a:lnTo>
                    <a:pt x="129" y="93"/>
                  </a:lnTo>
                  <a:lnTo>
                    <a:pt x="135" y="94"/>
                  </a:lnTo>
                  <a:lnTo>
                    <a:pt x="140" y="94"/>
                  </a:lnTo>
                  <a:lnTo>
                    <a:pt x="145" y="94"/>
                  </a:lnTo>
                  <a:lnTo>
                    <a:pt x="148" y="94"/>
                  </a:lnTo>
                  <a:lnTo>
                    <a:pt x="149" y="94"/>
                  </a:lnTo>
                  <a:lnTo>
                    <a:pt x="149" y="93"/>
                  </a:lnTo>
                  <a:lnTo>
                    <a:pt x="149" y="91"/>
                  </a:lnTo>
                  <a:lnTo>
                    <a:pt x="149" y="87"/>
                  </a:lnTo>
                  <a:lnTo>
                    <a:pt x="149" y="85"/>
                  </a:lnTo>
                  <a:close/>
                </a:path>
              </a:pathLst>
            </a:custGeom>
            <a:solidFill>
              <a:srgbClr val="000000"/>
            </a:solidFill>
            <a:ln w="9525">
              <a:noFill/>
              <a:round/>
              <a:headEnd/>
              <a:tailEnd/>
            </a:ln>
          </p:spPr>
          <p:txBody>
            <a:bodyPr/>
            <a:lstStyle/>
            <a:p>
              <a:endParaRPr lang="en-US"/>
            </a:p>
          </p:txBody>
        </p:sp>
      </p:grpSp>
      <p:grpSp>
        <p:nvGrpSpPr>
          <p:cNvPr id="6" name="Group 2076"/>
          <p:cNvGrpSpPr>
            <a:grpSpLocks/>
          </p:cNvGrpSpPr>
          <p:nvPr/>
        </p:nvGrpSpPr>
        <p:grpSpPr bwMode="auto">
          <a:xfrm>
            <a:off x="1447800" y="1295400"/>
            <a:ext cx="704850" cy="2124075"/>
            <a:chOff x="931" y="866"/>
            <a:chExt cx="444" cy="1338"/>
          </a:xfrm>
        </p:grpSpPr>
        <p:sp>
          <p:nvSpPr>
            <p:cNvPr id="551965" name="Freeform 2077"/>
            <p:cNvSpPr>
              <a:spLocks/>
            </p:cNvSpPr>
            <p:nvPr/>
          </p:nvSpPr>
          <p:spPr bwMode="auto">
            <a:xfrm>
              <a:off x="938" y="1225"/>
              <a:ext cx="429" cy="905"/>
            </a:xfrm>
            <a:custGeom>
              <a:avLst/>
              <a:gdLst/>
              <a:ahLst/>
              <a:cxnLst>
                <a:cxn ang="0">
                  <a:pos x="57" y="712"/>
                </a:cxn>
                <a:cxn ang="0">
                  <a:pos x="65" y="799"/>
                </a:cxn>
                <a:cxn ang="0">
                  <a:pos x="91" y="903"/>
                </a:cxn>
                <a:cxn ang="0">
                  <a:pos x="221" y="881"/>
                </a:cxn>
                <a:cxn ang="0">
                  <a:pos x="243" y="905"/>
                </a:cxn>
                <a:cxn ang="0">
                  <a:pos x="356" y="862"/>
                </a:cxn>
                <a:cxn ang="0">
                  <a:pos x="370" y="740"/>
                </a:cxn>
                <a:cxn ang="0">
                  <a:pos x="371" y="462"/>
                </a:cxn>
                <a:cxn ang="0">
                  <a:pos x="388" y="459"/>
                </a:cxn>
                <a:cxn ang="0">
                  <a:pos x="409" y="449"/>
                </a:cxn>
                <a:cxn ang="0">
                  <a:pos x="423" y="437"/>
                </a:cxn>
                <a:cxn ang="0">
                  <a:pos x="428" y="427"/>
                </a:cxn>
                <a:cxn ang="0">
                  <a:pos x="429" y="57"/>
                </a:cxn>
                <a:cxn ang="0">
                  <a:pos x="414" y="24"/>
                </a:cxn>
                <a:cxn ang="0">
                  <a:pos x="388" y="8"/>
                </a:cxn>
                <a:cxn ang="0">
                  <a:pos x="356" y="1"/>
                </a:cxn>
                <a:cxn ang="0">
                  <a:pos x="323" y="0"/>
                </a:cxn>
                <a:cxn ang="0">
                  <a:pos x="318" y="0"/>
                </a:cxn>
                <a:cxn ang="0">
                  <a:pos x="304" y="0"/>
                </a:cxn>
                <a:cxn ang="0">
                  <a:pos x="283" y="0"/>
                </a:cxn>
                <a:cxn ang="0">
                  <a:pos x="256" y="0"/>
                </a:cxn>
                <a:cxn ang="0">
                  <a:pos x="225" y="0"/>
                </a:cxn>
                <a:cxn ang="0">
                  <a:pos x="191" y="0"/>
                </a:cxn>
                <a:cxn ang="0">
                  <a:pos x="158" y="0"/>
                </a:cxn>
                <a:cxn ang="0">
                  <a:pos x="124" y="0"/>
                </a:cxn>
                <a:cxn ang="0">
                  <a:pos x="70" y="4"/>
                </a:cxn>
                <a:cxn ang="0">
                  <a:pos x="33" y="14"/>
                </a:cxn>
                <a:cxn ang="0">
                  <a:pos x="10" y="34"/>
                </a:cxn>
                <a:cxn ang="0">
                  <a:pos x="0" y="63"/>
                </a:cxn>
                <a:cxn ang="0">
                  <a:pos x="0" y="427"/>
                </a:cxn>
                <a:cxn ang="0">
                  <a:pos x="3" y="434"/>
                </a:cxn>
                <a:cxn ang="0">
                  <a:pos x="13" y="445"/>
                </a:cxn>
                <a:cxn ang="0">
                  <a:pos x="36" y="453"/>
                </a:cxn>
                <a:cxn ang="0">
                  <a:pos x="57" y="454"/>
                </a:cxn>
              </a:cxnLst>
              <a:rect l="0" t="0" r="r" b="b"/>
              <a:pathLst>
                <a:path w="429" h="905">
                  <a:moveTo>
                    <a:pt x="57" y="454"/>
                  </a:moveTo>
                  <a:lnTo>
                    <a:pt x="57" y="712"/>
                  </a:lnTo>
                  <a:lnTo>
                    <a:pt x="59" y="739"/>
                  </a:lnTo>
                  <a:lnTo>
                    <a:pt x="65" y="799"/>
                  </a:lnTo>
                  <a:lnTo>
                    <a:pt x="75" y="864"/>
                  </a:lnTo>
                  <a:lnTo>
                    <a:pt x="91" y="903"/>
                  </a:lnTo>
                  <a:lnTo>
                    <a:pt x="201" y="905"/>
                  </a:lnTo>
                  <a:lnTo>
                    <a:pt x="221" y="881"/>
                  </a:lnTo>
                  <a:lnTo>
                    <a:pt x="222" y="882"/>
                  </a:lnTo>
                  <a:lnTo>
                    <a:pt x="243" y="905"/>
                  </a:lnTo>
                  <a:lnTo>
                    <a:pt x="337" y="903"/>
                  </a:lnTo>
                  <a:lnTo>
                    <a:pt x="356" y="862"/>
                  </a:lnTo>
                  <a:lnTo>
                    <a:pt x="366" y="798"/>
                  </a:lnTo>
                  <a:lnTo>
                    <a:pt x="370" y="740"/>
                  </a:lnTo>
                  <a:lnTo>
                    <a:pt x="371" y="715"/>
                  </a:lnTo>
                  <a:lnTo>
                    <a:pt x="371" y="462"/>
                  </a:lnTo>
                  <a:lnTo>
                    <a:pt x="375" y="461"/>
                  </a:lnTo>
                  <a:lnTo>
                    <a:pt x="388" y="459"/>
                  </a:lnTo>
                  <a:lnTo>
                    <a:pt x="399" y="455"/>
                  </a:lnTo>
                  <a:lnTo>
                    <a:pt x="409" y="449"/>
                  </a:lnTo>
                  <a:lnTo>
                    <a:pt x="417" y="443"/>
                  </a:lnTo>
                  <a:lnTo>
                    <a:pt x="423" y="437"/>
                  </a:lnTo>
                  <a:lnTo>
                    <a:pt x="427" y="430"/>
                  </a:lnTo>
                  <a:lnTo>
                    <a:pt x="428" y="427"/>
                  </a:lnTo>
                  <a:lnTo>
                    <a:pt x="429" y="425"/>
                  </a:lnTo>
                  <a:lnTo>
                    <a:pt x="429" y="57"/>
                  </a:lnTo>
                  <a:lnTo>
                    <a:pt x="424" y="38"/>
                  </a:lnTo>
                  <a:lnTo>
                    <a:pt x="414" y="24"/>
                  </a:lnTo>
                  <a:lnTo>
                    <a:pt x="403" y="14"/>
                  </a:lnTo>
                  <a:lnTo>
                    <a:pt x="388" y="8"/>
                  </a:lnTo>
                  <a:lnTo>
                    <a:pt x="372" y="4"/>
                  </a:lnTo>
                  <a:lnTo>
                    <a:pt x="356" y="1"/>
                  </a:lnTo>
                  <a:lnTo>
                    <a:pt x="339" y="0"/>
                  </a:lnTo>
                  <a:lnTo>
                    <a:pt x="323" y="0"/>
                  </a:lnTo>
                  <a:lnTo>
                    <a:pt x="321" y="0"/>
                  </a:lnTo>
                  <a:lnTo>
                    <a:pt x="318" y="0"/>
                  </a:lnTo>
                  <a:lnTo>
                    <a:pt x="311" y="0"/>
                  </a:lnTo>
                  <a:lnTo>
                    <a:pt x="304" y="0"/>
                  </a:lnTo>
                  <a:lnTo>
                    <a:pt x="294" y="0"/>
                  </a:lnTo>
                  <a:lnTo>
                    <a:pt x="283" y="0"/>
                  </a:lnTo>
                  <a:lnTo>
                    <a:pt x="269" y="0"/>
                  </a:lnTo>
                  <a:lnTo>
                    <a:pt x="256" y="0"/>
                  </a:lnTo>
                  <a:lnTo>
                    <a:pt x="241" y="0"/>
                  </a:lnTo>
                  <a:lnTo>
                    <a:pt x="225" y="0"/>
                  </a:lnTo>
                  <a:lnTo>
                    <a:pt x="209" y="0"/>
                  </a:lnTo>
                  <a:lnTo>
                    <a:pt x="191" y="0"/>
                  </a:lnTo>
                  <a:lnTo>
                    <a:pt x="174" y="0"/>
                  </a:lnTo>
                  <a:lnTo>
                    <a:pt x="158" y="0"/>
                  </a:lnTo>
                  <a:lnTo>
                    <a:pt x="140" y="0"/>
                  </a:lnTo>
                  <a:lnTo>
                    <a:pt x="124" y="0"/>
                  </a:lnTo>
                  <a:lnTo>
                    <a:pt x="95" y="1"/>
                  </a:lnTo>
                  <a:lnTo>
                    <a:pt x="70" y="4"/>
                  </a:lnTo>
                  <a:lnTo>
                    <a:pt x="50" y="8"/>
                  </a:lnTo>
                  <a:lnTo>
                    <a:pt x="33" y="14"/>
                  </a:lnTo>
                  <a:lnTo>
                    <a:pt x="20" y="23"/>
                  </a:lnTo>
                  <a:lnTo>
                    <a:pt x="10" y="34"/>
                  </a:lnTo>
                  <a:lnTo>
                    <a:pt x="4" y="48"/>
                  </a:lnTo>
                  <a:lnTo>
                    <a:pt x="0" y="63"/>
                  </a:lnTo>
                  <a:lnTo>
                    <a:pt x="0" y="425"/>
                  </a:lnTo>
                  <a:lnTo>
                    <a:pt x="0" y="427"/>
                  </a:lnTo>
                  <a:lnTo>
                    <a:pt x="0" y="430"/>
                  </a:lnTo>
                  <a:lnTo>
                    <a:pt x="3" y="434"/>
                  </a:lnTo>
                  <a:lnTo>
                    <a:pt x="7" y="439"/>
                  </a:lnTo>
                  <a:lnTo>
                    <a:pt x="13" y="445"/>
                  </a:lnTo>
                  <a:lnTo>
                    <a:pt x="23" y="449"/>
                  </a:lnTo>
                  <a:lnTo>
                    <a:pt x="36" y="453"/>
                  </a:lnTo>
                  <a:lnTo>
                    <a:pt x="56" y="454"/>
                  </a:lnTo>
                  <a:lnTo>
                    <a:pt x="57" y="454"/>
                  </a:lnTo>
                  <a:close/>
                </a:path>
              </a:pathLst>
            </a:custGeom>
            <a:solidFill>
              <a:srgbClr val="FFFFFF"/>
            </a:solidFill>
            <a:ln w="9525">
              <a:noFill/>
              <a:round/>
              <a:headEnd/>
              <a:tailEnd/>
            </a:ln>
          </p:spPr>
          <p:txBody>
            <a:bodyPr/>
            <a:lstStyle/>
            <a:p>
              <a:endParaRPr lang="en-US"/>
            </a:p>
          </p:txBody>
        </p:sp>
        <p:sp>
          <p:nvSpPr>
            <p:cNvPr id="551966" name="Freeform 2078"/>
            <p:cNvSpPr>
              <a:spLocks/>
            </p:cNvSpPr>
            <p:nvPr/>
          </p:nvSpPr>
          <p:spPr bwMode="auto">
            <a:xfrm>
              <a:off x="989" y="1679"/>
              <a:ext cx="13" cy="258"/>
            </a:xfrm>
            <a:custGeom>
              <a:avLst/>
              <a:gdLst/>
              <a:ahLst/>
              <a:cxnLst>
                <a:cxn ang="0">
                  <a:pos x="13" y="258"/>
                </a:cxn>
                <a:cxn ang="0">
                  <a:pos x="13" y="258"/>
                </a:cxn>
                <a:cxn ang="0">
                  <a:pos x="13" y="0"/>
                </a:cxn>
                <a:cxn ang="0">
                  <a:pos x="0" y="0"/>
                </a:cxn>
                <a:cxn ang="0">
                  <a:pos x="0" y="258"/>
                </a:cxn>
                <a:cxn ang="0">
                  <a:pos x="0" y="258"/>
                </a:cxn>
                <a:cxn ang="0">
                  <a:pos x="13" y="258"/>
                </a:cxn>
              </a:cxnLst>
              <a:rect l="0" t="0" r="r" b="b"/>
              <a:pathLst>
                <a:path w="13" h="258">
                  <a:moveTo>
                    <a:pt x="13" y="258"/>
                  </a:moveTo>
                  <a:lnTo>
                    <a:pt x="13" y="258"/>
                  </a:lnTo>
                  <a:lnTo>
                    <a:pt x="13" y="0"/>
                  </a:lnTo>
                  <a:lnTo>
                    <a:pt x="0" y="0"/>
                  </a:lnTo>
                  <a:lnTo>
                    <a:pt x="0" y="258"/>
                  </a:lnTo>
                  <a:lnTo>
                    <a:pt x="0" y="258"/>
                  </a:lnTo>
                  <a:lnTo>
                    <a:pt x="13" y="258"/>
                  </a:lnTo>
                  <a:close/>
                </a:path>
              </a:pathLst>
            </a:custGeom>
            <a:solidFill>
              <a:srgbClr val="000000"/>
            </a:solidFill>
            <a:ln w="9525">
              <a:noFill/>
              <a:round/>
              <a:headEnd/>
              <a:tailEnd/>
            </a:ln>
          </p:spPr>
          <p:txBody>
            <a:bodyPr/>
            <a:lstStyle/>
            <a:p>
              <a:endParaRPr lang="en-US"/>
            </a:p>
          </p:txBody>
        </p:sp>
        <p:sp>
          <p:nvSpPr>
            <p:cNvPr id="551967" name="Freeform 2079"/>
            <p:cNvSpPr>
              <a:spLocks/>
            </p:cNvSpPr>
            <p:nvPr/>
          </p:nvSpPr>
          <p:spPr bwMode="auto">
            <a:xfrm>
              <a:off x="989" y="1937"/>
              <a:ext cx="44" cy="198"/>
            </a:xfrm>
            <a:custGeom>
              <a:avLst/>
              <a:gdLst/>
              <a:ahLst/>
              <a:cxnLst>
                <a:cxn ang="0">
                  <a:pos x="40" y="185"/>
                </a:cxn>
                <a:cxn ang="0">
                  <a:pos x="44" y="186"/>
                </a:cxn>
                <a:cxn ang="0">
                  <a:pos x="30" y="151"/>
                </a:cxn>
                <a:cxn ang="0">
                  <a:pos x="20" y="87"/>
                </a:cxn>
                <a:cxn ang="0">
                  <a:pos x="14" y="27"/>
                </a:cxn>
                <a:cxn ang="0">
                  <a:pos x="13" y="0"/>
                </a:cxn>
                <a:cxn ang="0">
                  <a:pos x="0" y="0"/>
                </a:cxn>
                <a:cxn ang="0">
                  <a:pos x="1" y="27"/>
                </a:cxn>
                <a:cxn ang="0">
                  <a:pos x="8" y="87"/>
                </a:cxn>
                <a:cxn ang="0">
                  <a:pos x="18" y="154"/>
                </a:cxn>
                <a:cxn ang="0">
                  <a:pos x="36" y="196"/>
                </a:cxn>
                <a:cxn ang="0">
                  <a:pos x="40" y="198"/>
                </a:cxn>
                <a:cxn ang="0">
                  <a:pos x="36" y="196"/>
                </a:cxn>
                <a:cxn ang="0">
                  <a:pos x="37" y="198"/>
                </a:cxn>
                <a:cxn ang="0">
                  <a:pos x="40" y="198"/>
                </a:cxn>
                <a:cxn ang="0">
                  <a:pos x="40" y="185"/>
                </a:cxn>
              </a:cxnLst>
              <a:rect l="0" t="0" r="r" b="b"/>
              <a:pathLst>
                <a:path w="44" h="198">
                  <a:moveTo>
                    <a:pt x="40" y="185"/>
                  </a:moveTo>
                  <a:lnTo>
                    <a:pt x="44" y="186"/>
                  </a:lnTo>
                  <a:lnTo>
                    <a:pt x="30" y="151"/>
                  </a:lnTo>
                  <a:lnTo>
                    <a:pt x="20" y="87"/>
                  </a:lnTo>
                  <a:lnTo>
                    <a:pt x="14" y="27"/>
                  </a:lnTo>
                  <a:lnTo>
                    <a:pt x="13" y="0"/>
                  </a:lnTo>
                  <a:lnTo>
                    <a:pt x="0" y="0"/>
                  </a:lnTo>
                  <a:lnTo>
                    <a:pt x="1" y="27"/>
                  </a:lnTo>
                  <a:lnTo>
                    <a:pt x="8" y="87"/>
                  </a:lnTo>
                  <a:lnTo>
                    <a:pt x="18" y="154"/>
                  </a:lnTo>
                  <a:lnTo>
                    <a:pt x="36" y="196"/>
                  </a:lnTo>
                  <a:lnTo>
                    <a:pt x="40" y="198"/>
                  </a:lnTo>
                  <a:lnTo>
                    <a:pt x="36" y="196"/>
                  </a:lnTo>
                  <a:lnTo>
                    <a:pt x="37" y="198"/>
                  </a:lnTo>
                  <a:lnTo>
                    <a:pt x="40" y="198"/>
                  </a:lnTo>
                  <a:lnTo>
                    <a:pt x="40" y="185"/>
                  </a:lnTo>
                  <a:close/>
                </a:path>
              </a:pathLst>
            </a:custGeom>
            <a:solidFill>
              <a:srgbClr val="000000"/>
            </a:solidFill>
            <a:ln w="9525">
              <a:noFill/>
              <a:round/>
              <a:headEnd/>
              <a:tailEnd/>
            </a:ln>
          </p:spPr>
          <p:txBody>
            <a:bodyPr/>
            <a:lstStyle/>
            <a:p>
              <a:endParaRPr lang="en-US"/>
            </a:p>
          </p:txBody>
        </p:sp>
        <p:sp>
          <p:nvSpPr>
            <p:cNvPr id="551968" name="Freeform 2080"/>
            <p:cNvSpPr>
              <a:spLocks/>
            </p:cNvSpPr>
            <p:nvPr/>
          </p:nvSpPr>
          <p:spPr bwMode="auto">
            <a:xfrm>
              <a:off x="1029" y="2122"/>
              <a:ext cx="115" cy="14"/>
            </a:xfrm>
            <a:custGeom>
              <a:avLst/>
              <a:gdLst/>
              <a:ahLst/>
              <a:cxnLst>
                <a:cxn ang="0">
                  <a:pos x="105" y="4"/>
                </a:cxn>
                <a:cxn ang="0">
                  <a:pos x="110" y="1"/>
                </a:cxn>
                <a:cxn ang="0">
                  <a:pos x="0" y="0"/>
                </a:cxn>
                <a:cxn ang="0">
                  <a:pos x="0" y="13"/>
                </a:cxn>
                <a:cxn ang="0">
                  <a:pos x="110" y="14"/>
                </a:cxn>
                <a:cxn ang="0">
                  <a:pos x="115" y="11"/>
                </a:cxn>
                <a:cxn ang="0">
                  <a:pos x="110" y="14"/>
                </a:cxn>
                <a:cxn ang="0">
                  <a:pos x="113" y="14"/>
                </a:cxn>
                <a:cxn ang="0">
                  <a:pos x="115" y="11"/>
                </a:cxn>
                <a:cxn ang="0">
                  <a:pos x="105" y="4"/>
                </a:cxn>
              </a:cxnLst>
              <a:rect l="0" t="0" r="r" b="b"/>
              <a:pathLst>
                <a:path w="115" h="14">
                  <a:moveTo>
                    <a:pt x="105" y="4"/>
                  </a:moveTo>
                  <a:lnTo>
                    <a:pt x="110" y="1"/>
                  </a:lnTo>
                  <a:lnTo>
                    <a:pt x="0" y="0"/>
                  </a:lnTo>
                  <a:lnTo>
                    <a:pt x="0" y="13"/>
                  </a:lnTo>
                  <a:lnTo>
                    <a:pt x="110" y="14"/>
                  </a:lnTo>
                  <a:lnTo>
                    <a:pt x="115" y="11"/>
                  </a:lnTo>
                  <a:lnTo>
                    <a:pt x="110" y="14"/>
                  </a:lnTo>
                  <a:lnTo>
                    <a:pt x="113" y="14"/>
                  </a:lnTo>
                  <a:lnTo>
                    <a:pt x="115" y="11"/>
                  </a:lnTo>
                  <a:lnTo>
                    <a:pt x="105" y="4"/>
                  </a:lnTo>
                  <a:close/>
                </a:path>
              </a:pathLst>
            </a:custGeom>
            <a:solidFill>
              <a:srgbClr val="000000"/>
            </a:solidFill>
            <a:ln w="9525">
              <a:noFill/>
              <a:round/>
              <a:headEnd/>
              <a:tailEnd/>
            </a:ln>
          </p:spPr>
          <p:txBody>
            <a:bodyPr/>
            <a:lstStyle/>
            <a:p>
              <a:endParaRPr lang="en-US"/>
            </a:p>
          </p:txBody>
        </p:sp>
        <p:sp>
          <p:nvSpPr>
            <p:cNvPr id="551969" name="Freeform 2081"/>
            <p:cNvSpPr>
              <a:spLocks/>
            </p:cNvSpPr>
            <p:nvPr/>
          </p:nvSpPr>
          <p:spPr bwMode="auto">
            <a:xfrm>
              <a:off x="1134" y="2096"/>
              <a:ext cx="30" cy="37"/>
            </a:xfrm>
            <a:custGeom>
              <a:avLst/>
              <a:gdLst/>
              <a:ahLst/>
              <a:cxnLst>
                <a:cxn ang="0">
                  <a:pos x="29" y="6"/>
                </a:cxn>
                <a:cxn ang="0">
                  <a:pos x="20" y="6"/>
                </a:cxn>
                <a:cxn ang="0">
                  <a:pos x="0" y="30"/>
                </a:cxn>
                <a:cxn ang="0">
                  <a:pos x="10" y="37"/>
                </a:cxn>
                <a:cxn ang="0">
                  <a:pos x="30" y="14"/>
                </a:cxn>
                <a:cxn ang="0">
                  <a:pos x="21" y="14"/>
                </a:cxn>
                <a:cxn ang="0">
                  <a:pos x="29" y="6"/>
                </a:cxn>
                <a:cxn ang="0">
                  <a:pos x="25" y="0"/>
                </a:cxn>
                <a:cxn ang="0">
                  <a:pos x="20" y="6"/>
                </a:cxn>
                <a:cxn ang="0">
                  <a:pos x="29" y="6"/>
                </a:cxn>
              </a:cxnLst>
              <a:rect l="0" t="0" r="r" b="b"/>
              <a:pathLst>
                <a:path w="30" h="37">
                  <a:moveTo>
                    <a:pt x="29" y="6"/>
                  </a:moveTo>
                  <a:lnTo>
                    <a:pt x="20" y="6"/>
                  </a:lnTo>
                  <a:lnTo>
                    <a:pt x="0" y="30"/>
                  </a:lnTo>
                  <a:lnTo>
                    <a:pt x="10" y="37"/>
                  </a:lnTo>
                  <a:lnTo>
                    <a:pt x="30" y="14"/>
                  </a:lnTo>
                  <a:lnTo>
                    <a:pt x="21" y="14"/>
                  </a:lnTo>
                  <a:lnTo>
                    <a:pt x="29" y="6"/>
                  </a:lnTo>
                  <a:lnTo>
                    <a:pt x="25" y="0"/>
                  </a:lnTo>
                  <a:lnTo>
                    <a:pt x="20" y="6"/>
                  </a:lnTo>
                  <a:lnTo>
                    <a:pt x="29" y="6"/>
                  </a:lnTo>
                  <a:close/>
                </a:path>
              </a:pathLst>
            </a:custGeom>
            <a:solidFill>
              <a:srgbClr val="000000"/>
            </a:solidFill>
            <a:ln w="9525">
              <a:noFill/>
              <a:round/>
              <a:headEnd/>
              <a:tailEnd/>
            </a:ln>
          </p:spPr>
          <p:txBody>
            <a:bodyPr/>
            <a:lstStyle/>
            <a:p>
              <a:endParaRPr lang="en-US"/>
            </a:p>
          </p:txBody>
        </p:sp>
        <p:sp>
          <p:nvSpPr>
            <p:cNvPr id="551970" name="Freeform 2082"/>
            <p:cNvSpPr>
              <a:spLocks/>
            </p:cNvSpPr>
            <p:nvPr/>
          </p:nvSpPr>
          <p:spPr bwMode="auto">
            <a:xfrm>
              <a:off x="1155" y="2102"/>
              <a:ext cx="9" cy="9"/>
            </a:xfrm>
            <a:custGeom>
              <a:avLst/>
              <a:gdLst/>
              <a:ahLst/>
              <a:cxnLst>
                <a:cxn ang="0">
                  <a:pos x="9" y="1"/>
                </a:cxn>
                <a:cxn ang="0">
                  <a:pos x="9" y="1"/>
                </a:cxn>
                <a:cxn ang="0">
                  <a:pos x="8" y="0"/>
                </a:cxn>
                <a:cxn ang="0">
                  <a:pos x="0" y="8"/>
                </a:cxn>
                <a:cxn ang="0">
                  <a:pos x="1" y="9"/>
                </a:cxn>
                <a:cxn ang="0">
                  <a:pos x="1" y="9"/>
                </a:cxn>
                <a:cxn ang="0">
                  <a:pos x="9" y="1"/>
                </a:cxn>
              </a:cxnLst>
              <a:rect l="0" t="0" r="r" b="b"/>
              <a:pathLst>
                <a:path w="9" h="9">
                  <a:moveTo>
                    <a:pt x="9" y="1"/>
                  </a:moveTo>
                  <a:lnTo>
                    <a:pt x="9" y="1"/>
                  </a:lnTo>
                  <a:lnTo>
                    <a:pt x="8" y="0"/>
                  </a:lnTo>
                  <a:lnTo>
                    <a:pt x="0" y="8"/>
                  </a:lnTo>
                  <a:lnTo>
                    <a:pt x="1" y="9"/>
                  </a:lnTo>
                  <a:lnTo>
                    <a:pt x="1" y="9"/>
                  </a:lnTo>
                  <a:lnTo>
                    <a:pt x="9" y="1"/>
                  </a:lnTo>
                  <a:close/>
                </a:path>
              </a:pathLst>
            </a:custGeom>
            <a:solidFill>
              <a:srgbClr val="000000"/>
            </a:solidFill>
            <a:ln w="9525">
              <a:noFill/>
              <a:round/>
              <a:headEnd/>
              <a:tailEnd/>
            </a:ln>
          </p:spPr>
          <p:txBody>
            <a:bodyPr/>
            <a:lstStyle/>
            <a:p>
              <a:endParaRPr lang="en-US"/>
            </a:p>
          </p:txBody>
        </p:sp>
        <p:sp>
          <p:nvSpPr>
            <p:cNvPr id="551971" name="Freeform 2083"/>
            <p:cNvSpPr>
              <a:spLocks/>
            </p:cNvSpPr>
            <p:nvPr/>
          </p:nvSpPr>
          <p:spPr bwMode="auto">
            <a:xfrm>
              <a:off x="1156" y="2103"/>
              <a:ext cx="29" cy="33"/>
            </a:xfrm>
            <a:custGeom>
              <a:avLst/>
              <a:gdLst/>
              <a:ahLst/>
              <a:cxnLst>
                <a:cxn ang="0">
                  <a:pos x="25" y="20"/>
                </a:cxn>
                <a:cxn ang="0">
                  <a:pos x="29" y="23"/>
                </a:cxn>
                <a:cxn ang="0">
                  <a:pos x="8" y="0"/>
                </a:cxn>
                <a:cxn ang="0">
                  <a:pos x="0" y="8"/>
                </a:cxn>
                <a:cxn ang="0">
                  <a:pos x="22" y="30"/>
                </a:cxn>
                <a:cxn ang="0">
                  <a:pos x="25" y="33"/>
                </a:cxn>
                <a:cxn ang="0">
                  <a:pos x="22" y="30"/>
                </a:cxn>
                <a:cxn ang="0">
                  <a:pos x="23" y="33"/>
                </a:cxn>
                <a:cxn ang="0">
                  <a:pos x="25" y="33"/>
                </a:cxn>
                <a:cxn ang="0">
                  <a:pos x="25" y="20"/>
                </a:cxn>
              </a:cxnLst>
              <a:rect l="0" t="0" r="r" b="b"/>
              <a:pathLst>
                <a:path w="29" h="33">
                  <a:moveTo>
                    <a:pt x="25" y="20"/>
                  </a:moveTo>
                  <a:lnTo>
                    <a:pt x="29" y="23"/>
                  </a:lnTo>
                  <a:lnTo>
                    <a:pt x="8" y="0"/>
                  </a:lnTo>
                  <a:lnTo>
                    <a:pt x="0" y="8"/>
                  </a:lnTo>
                  <a:lnTo>
                    <a:pt x="22" y="30"/>
                  </a:lnTo>
                  <a:lnTo>
                    <a:pt x="25" y="33"/>
                  </a:lnTo>
                  <a:lnTo>
                    <a:pt x="22" y="30"/>
                  </a:lnTo>
                  <a:lnTo>
                    <a:pt x="23" y="33"/>
                  </a:lnTo>
                  <a:lnTo>
                    <a:pt x="25" y="33"/>
                  </a:lnTo>
                  <a:lnTo>
                    <a:pt x="25" y="20"/>
                  </a:lnTo>
                  <a:close/>
                </a:path>
              </a:pathLst>
            </a:custGeom>
            <a:solidFill>
              <a:srgbClr val="000000"/>
            </a:solidFill>
            <a:ln w="9525">
              <a:noFill/>
              <a:round/>
              <a:headEnd/>
              <a:tailEnd/>
            </a:ln>
          </p:spPr>
          <p:txBody>
            <a:bodyPr/>
            <a:lstStyle/>
            <a:p>
              <a:endParaRPr lang="en-US"/>
            </a:p>
          </p:txBody>
        </p:sp>
        <p:sp>
          <p:nvSpPr>
            <p:cNvPr id="551972" name="Freeform 2084"/>
            <p:cNvSpPr>
              <a:spLocks/>
            </p:cNvSpPr>
            <p:nvPr/>
          </p:nvSpPr>
          <p:spPr bwMode="auto">
            <a:xfrm>
              <a:off x="1181" y="2122"/>
              <a:ext cx="98" cy="14"/>
            </a:xfrm>
            <a:custGeom>
              <a:avLst/>
              <a:gdLst/>
              <a:ahLst/>
              <a:cxnLst>
                <a:cxn ang="0">
                  <a:pos x="91" y="1"/>
                </a:cxn>
                <a:cxn ang="0">
                  <a:pos x="94" y="0"/>
                </a:cxn>
                <a:cxn ang="0">
                  <a:pos x="0" y="1"/>
                </a:cxn>
                <a:cxn ang="0">
                  <a:pos x="0" y="14"/>
                </a:cxn>
                <a:cxn ang="0">
                  <a:pos x="94" y="13"/>
                </a:cxn>
                <a:cxn ang="0">
                  <a:pos x="98" y="11"/>
                </a:cxn>
                <a:cxn ang="0">
                  <a:pos x="94" y="13"/>
                </a:cxn>
                <a:cxn ang="0">
                  <a:pos x="97" y="13"/>
                </a:cxn>
                <a:cxn ang="0">
                  <a:pos x="98" y="11"/>
                </a:cxn>
                <a:cxn ang="0">
                  <a:pos x="91" y="1"/>
                </a:cxn>
              </a:cxnLst>
              <a:rect l="0" t="0" r="r" b="b"/>
              <a:pathLst>
                <a:path w="98" h="14">
                  <a:moveTo>
                    <a:pt x="91" y="1"/>
                  </a:moveTo>
                  <a:lnTo>
                    <a:pt x="94" y="0"/>
                  </a:lnTo>
                  <a:lnTo>
                    <a:pt x="0" y="1"/>
                  </a:lnTo>
                  <a:lnTo>
                    <a:pt x="0" y="14"/>
                  </a:lnTo>
                  <a:lnTo>
                    <a:pt x="94" y="13"/>
                  </a:lnTo>
                  <a:lnTo>
                    <a:pt x="98" y="11"/>
                  </a:lnTo>
                  <a:lnTo>
                    <a:pt x="94" y="13"/>
                  </a:lnTo>
                  <a:lnTo>
                    <a:pt x="97" y="13"/>
                  </a:lnTo>
                  <a:lnTo>
                    <a:pt x="98" y="11"/>
                  </a:lnTo>
                  <a:lnTo>
                    <a:pt x="91" y="1"/>
                  </a:lnTo>
                  <a:close/>
                </a:path>
              </a:pathLst>
            </a:custGeom>
            <a:solidFill>
              <a:srgbClr val="000000"/>
            </a:solidFill>
            <a:ln w="9525">
              <a:noFill/>
              <a:round/>
              <a:headEnd/>
              <a:tailEnd/>
            </a:ln>
          </p:spPr>
          <p:txBody>
            <a:bodyPr/>
            <a:lstStyle/>
            <a:p>
              <a:endParaRPr lang="en-US"/>
            </a:p>
          </p:txBody>
        </p:sp>
        <p:sp>
          <p:nvSpPr>
            <p:cNvPr id="551973" name="Freeform 2085"/>
            <p:cNvSpPr>
              <a:spLocks/>
            </p:cNvSpPr>
            <p:nvPr/>
          </p:nvSpPr>
          <p:spPr bwMode="auto">
            <a:xfrm>
              <a:off x="1272" y="1940"/>
              <a:ext cx="43" cy="193"/>
            </a:xfrm>
            <a:custGeom>
              <a:avLst/>
              <a:gdLst/>
              <a:ahLst/>
              <a:cxnLst>
                <a:cxn ang="0">
                  <a:pos x="31" y="0"/>
                </a:cxn>
                <a:cxn ang="0">
                  <a:pos x="31" y="0"/>
                </a:cxn>
                <a:cxn ang="0">
                  <a:pos x="29" y="25"/>
                </a:cxn>
                <a:cxn ang="0">
                  <a:pos x="26" y="83"/>
                </a:cxn>
                <a:cxn ang="0">
                  <a:pos x="16" y="146"/>
                </a:cxn>
                <a:cxn ang="0">
                  <a:pos x="0" y="183"/>
                </a:cxn>
                <a:cxn ang="0">
                  <a:pos x="7" y="193"/>
                </a:cxn>
                <a:cxn ang="0">
                  <a:pos x="28" y="148"/>
                </a:cxn>
                <a:cxn ang="0">
                  <a:pos x="38" y="83"/>
                </a:cxn>
                <a:cxn ang="0">
                  <a:pos x="42" y="25"/>
                </a:cxn>
                <a:cxn ang="0">
                  <a:pos x="43" y="0"/>
                </a:cxn>
                <a:cxn ang="0">
                  <a:pos x="43" y="0"/>
                </a:cxn>
                <a:cxn ang="0">
                  <a:pos x="31" y="0"/>
                </a:cxn>
              </a:cxnLst>
              <a:rect l="0" t="0" r="r" b="b"/>
              <a:pathLst>
                <a:path w="43" h="193">
                  <a:moveTo>
                    <a:pt x="31" y="0"/>
                  </a:moveTo>
                  <a:lnTo>
                    <a:pt x="31" y="0"/>
                  </a:lnTo>
                  <a:lnTo>
                    <a:pt x="29" y="25"/>
                  </a:lnTo>
                  <a:lnTo>
                    <a:pt x="26" y="83"/>
                  </a:lnTo>
                  <a:lnTo>
                    <a:pt x="16" y="146"/>
                  </a:lnTo>
                  <a:lnTo>
                    <a:pt x="0" y="183"/>
                  </a:lnTo>
                  <a:lnTo>
                    <a:pt x="7" y="193"/>
                  </a:lnTo>
                  <a:lnTo>
                    <a:pt x="28" y="148"/>
                  </a:lnTo>
                  <a:lnTo>
                    <a:pt x="38" y="83"/>
                  </a:lnTo>
                  <a:lnTo>
                    <a:pt x="42" y="25"/>
                  </a:lnTo>
                  <a:lnTo>
                    <a:pt x="43" y="0"/>
                  </a:lnTo>
                  <a:lnTo>
                    <a:pt x="43" y="0"/>
                  </a:lnTo>
                  <a:lnTo>
                    <a:pt x="31" y="0"/>
                  </a:lnTo>
                  <a:close/>
                </a:path>
              </a:pathLst>
            </a:custGeom>
            <a:solidFill>
              <a:srgbClr val="000000"/>
            </a:solidFill>
            <a:ln w="9525">
              <a:noFill/>
              <a:round/>
              <a:headEnd/>
              <a:tailEnd/>
            </a:ln>
          </p:spPr>
          <p:txBody>
            <a:bodyPr/>
            <a:lstStyle/>
            <a:p>
              <a:endParaRPr lang="en-US"/>
            </a:p>
          </p:txBody>
        </p:sp>
        <p:sp>
          <p:nvSpPr>
            <p:cNvPr id="551974" name="Freeform 2086"/>
            <p:cNvSpPr>
              <a:spLocks/>
            </p:cNvSpPr>
            <p:nvPr/>
          </p:nvSpPr>
          <p:spPr bwMode="auto">
            <a:xfrm>
              <a:off x="1303" y="1680"/>
              <a:ext cx="12" cy="260"/>
            </a:xfrm>
            <a:custGeom>
              <a:avLst/>
              <a:gdLst/>
              <a:ahLst/>
              <a:cxnLst>
                <a:cxn ang="0">
                  <a:pos x="5" y="0"/>
                </a:cxn>
                <a:cxn ang="0">
                  <a:pos x="0" y="7"/>
                </a:cxn>
                <a:cxn ang="0">
                  <a:pos x="0" y="260"/>
                </a:cxn>
                <a:cxn ang="0">
                  <a:pos x="12" y="260"/>
                </a:cxn>
                <a:cxn ang="0">
                  <a:pos x="12" y="7"/>
                </a:cxn>
                <a:cxn ang="0">
                  <a:pos x="7" y="13"/>
                </a:cxn>
                <a:cxn ang="0">
                  <a:pos x="5" y="0"/>
                </a:cxn>
                <a:cxn ang="0">
                  <a:pos x="0" y="3"/>
                </a:cxn>
                <a:cxn ang="0">
                  <a:pos x="0" y="7"/>
                </a:cxn>
                <a:cxn ang="0">
                  <a:pos x="5" y="0"/>
                </a:cxn>
              </a:cxnLst>
              <a:rect l="0" t="0" r="r" b="b"/>
              <a:pathLst>
                <a:path w="12" h="260">
                  <a:moveTo>
                    <a:pt x="5" y="0"/>
                  </a:moveTo>
                  <a:lnTo>
                    <a:pt x="0" y="7"/>
                  </a:lnTo>
                  <a:lnTo>
                    <a:pt x="0" y="260"/>
                  </a:lnTo>
                  <a:lnTo>
                    <a:pt x="12" y="260"/>
                  </a:lnTo>
                  <a:lnTo>
                    <a:pt x="12" y="7"/>
                  </a:lnTo>
                  <a:lnTo>
                    <a:pt x="7" y="13"/>
                  </a:lnTo>
                  <a:lnTo>
                    <a:pt x="5" y="0"/>
                  </a:lnTo>
                  <a:lnTo>
                    <a:pt x="0" y="3"/>
                  </a:lnTo>
                  <a:lnTo>
                    <a:pt x="0" y="7"/>
                  </a:lnTo>
                  <a:lnTo>
                    <a:pt x="5" y="0"/>
                  </a:lnTo>
                  <a:close/>
                </a:path>
              </a:pathLst>
            </a:custGeom>
            <a:solidFill>
              <a:srgbClr val="000000"/>
            </a:solidFill>
            <a:ln w="9525">
              <a:noFill/>
              <a:round/>
              <a:headEnd/>
              <a:tailEnd/>
            </a:ln>
          </p:spPr>
          <p:txBody>
            <a:bodyPr/>
            <a:lstStyle/>
            <a:p>
              <a:endParaRPr lang="en-US"/>
            </a:p>
          </p:txBody>
        </p:sp>
        <p:sp>
          <p:nvSpPr>
            <p:cNvPr id="551975" name="Freeform 2087"/>
            <p:cNvSpPr>
              <a:spLocks/>
            </p:cNvSpPr>
            <p:nvPr/>
          </p:nvSpPr>
          <p:spPr bwMode="auto">
            <a:xfrm>
              <a:off x="1308" y="1679"/>
              <a:ext cx="6" cy="14"/>
            </a:xfrm>
            <a:custGeom>
              <a:avLst/>
              <a:gdLst/>
              <a:ahLst/>
              <a:cxnLst>
                <a:cxn ang="0">
                  <a:pos x="5" y="0"/>
                </a:cxn>
                <a:cxn ang="0">
                  <a:pos x="3" y="0"/>
                </a:cxn>
                <a:cxn ang="0">
                  <a:pos x="0" y="1"/>
                </a:cxn>
                <a:cxn ang="0">
                  <a:pos x="2" y="14"/>
                </a:cxn>
                <a:cxn ang="0">
                  <a:pos x="6" y="13"/>
                </a:cxn>
                <a:cxn ang="0">
                  <a:pos x="5" y="13"/>
                </a:cxn>
                <a:cxn ang="0">
                  <a:pos x="5" y="0"/>
                </a:cxn>
                <a:cxn ang="0">
                  <a:pos x="5" y="0"/>
                </a:cxn>
                <a:cxn ang="0">
                  <a:pos x="3" y="0"/>
                </a:cxn>
                <a:cxn ang="0">
                  <a:pos x="5" y="0"/>
                </a:cxn>
              </a:cxnLst>
              <a:rect l="0" t="0" r="r" b="b"/>
              <a:pathLst>
                <a:path w="6" h="14">
                  <a:moveTo>
                    <a:pt x="5" y="0"/>
                  </a:moveTo>
                  <a:lnTo>
                    <a:pt x="3" y="0"/>
                  </a:lnTo>
                  <a:lnTo>
                    <a:pt x="0" y="1"/>
                  </a:lnTo>
                  <a:lnTo>
                    <a:pt x="2" y="14"/>
                  </a:lnTo>
                  <a:lnTo>
                    <a:pt x="6" y="13"/>
                  </a:lnTo>
                  <a:lnTo>
                    <a:pt x="5" y="13"/>
                  </a:lnTo>
                  <a:lnTo>
                    <a:pt x="5" y="0"/>
                  </a:lnTo>
                  <a:lnTo>
                    <a:pt x="5" y="0"/>
                  </a:lnTo>
                  <a:lnTo>
                    <a:pt x="3" y="0"/>
                  </a:lnTo>
                  <a:lnTo>
                    <a:pt x="5" y="0"/>
                  </a:lnTo>
                  <a:close/>
                </a:path>
              </a:pathLst>
            </a:custGeom>
            <a:solidFill>
              <a:srgbClr val="000000"/>
            </a:solidFill>
            <a:ln w="9525">
              <a:noFill/>
              <a:round/>
              <a:headEnd/>
              <a:tailEnd/>
            </a:ln>
          </p:spPr>
          <p:txBody>
            <a:bodyPr/>
            <a:lstStyle/>
            <a:p>
              <a:endParaRPr lang="en-US"/>
            </a:p>
          </p:txBody>
        </p:sp>
        <p:sp>
          <p:nvSpPr>
            <p:cNvPr id="551976" name="Freeform 2088"/>
            <p:cNvSpPr>
              <a:spLocks/>
            </p:cNvSpPr>
            <p:nvPr/>
          </p:nvSpPr>
          <p:spPr bwMode="auto">
            <a:xfrm>
              <a:off x="1313" y="1648"/>
              <a:ext cx="60" cy="44"/>
            </a:xfrm>
            <a:custGeom>
              <a:avLst/>
              <a:gdLst/>
              <a:ahLst/>
              <a:cxnLst>
                <a:cxn ang="0">
                  <a:pos x="48" y="2"/>
                </a:cxn>
                <a:cxn ang="0">
                  <a:pos x="48" y="0"/>
                </a:cxn>
                <a:cxn ang="0">
                  <a:pos x="48" y="1"/>
                </a:cxn>
                <a:cxn ang="0">
                  <a:pos x="47" y="5"/>
                </a:cxn>
                <a:cxn ang="0">
                  <a:pos x="43" y="10"/>
                </a:cxn>
                <a:cxn ang="0">
                  <a:pos x="38" y="15"/>
                </a:cxn>
                <a:cxn ang="0">
                  <a:pos x="31" y="21"/>
                </a:cxn>
                <a:cxn ang="0">
                  <a:pos x="22" y="27"/>
                </a:cxn>
                <a:cxn ang="0">
                  <a:pos x="12" y="30"/>
                </a:cxn>
                <a:cxn ang="0">
                  <a:pos x="0" y="31"/>
                </a:cxn>
                <a:cxn ang="0">
                  <a:pos x="0" y="44"/>
                </a:cxn>
                <a:cxn ang="0">
                  <a:pos x="14" y="43"/>
                </a:cxn>
                <a:cxn ang="0">
                  <a:pos x="27" y="38"/>
                </a:cxn>
                <a:cxn ang="0">
                  <a:pos x="38" y="31"/>
                </a:cxn>
                <a:cxn ang="0">
                  <a:pos x="45" y="25"/>
                </a:cxn>
                <a:cxn ang="0">
                  <a:pos x="53" y="17"/>
                </a:cxn>
                <a:cxn ang="0">
                  <a:pos x="57" y="10"/>
                </a:cxn>
                <a:cxn ang="0">
                  <a:pos x="58" y="6"/>
                </a:cxn>
                <a:cxn ang="0">
                  <a:pos x="60" y="5"/>
                </a:cxn>
                <a:cxn ang="0">
                  <a:pos x="60" y="2"/>
                </a:cxn>
                <a:cxn ang="0">
                  <a:pos x="60" y="5"/>
                </a:cxn>
                <a:cxn ang="0">
                  <a:pos x="60" y="4"/>
                </a:cxn>
                <a:cxn ang="0">
                  <a:pos x="60" y="2"/>
                </a:cxn>
                <a:cxn ang="0">
                  <a:pos x="48" y="2"/>
                </a:cxn>
              </a:cxnLst>
              <a:rect l="0" t="0" r="r" b="b"/>
              <a:pathLst>
                <a:path w="60" h="44">
                  <a:moveTo>
                    <a:pt x="48" y="2"/>
                  </a:moveTo>
                  <a:lnTo>
                    <a:pt x="48" y="0"/>
                  </a:lnTo>
                  <a:lnTo>
                    <a:pt x="48" y="1"/>
                  </a:lnTo>
                  <a:lnTo>
                    <a:pt x="47" y="5"/>
                  </a:lnTo>
                  <a:lnTo>
                    <a:pt x="43" y="10"/>
                  </a:lnTo>
                  <a:lnTo>
                    <a:pt x="38" y="15"/>
                  </a:lnTo>
                  <a:lnTo>
                    <a:pt x="31" y="21"/>
                  </a:lnTo>
                  <a:lnTo>
                    <a:pt x="22" y="27"/>
                  </a:lnTo>
                  <a:lnTo>
                    <a:pt x="12" y="30"/>
                  </a:lnTo>
                  <a:lnTo>
                    <a:pt x="0" y="31"/>
                  </a:lnTo>
                  <a:lnTo>
                    <a:pt x="0" y="44"/>
                  </a:lnTo>
                  <a:lnTo>
                    <a:pt x="14" y="43"/>
                  </a:lnTo>
                  <a:lnTo>
                    <a:pt x="27" y="38"/>
                  </a:lnTo>
                  <a:lnTo>
                    <a:pt x="38" y="31"/>
                  </a:lnTo>
                  <a:lnTo>
                    <a:pt x="45" y="25"/>
                  </a:lnTo>
                  <a:lnTo>
                    <a:pt x="53" y="17"/>
                  </a:lnTo>
                  <a:lnTo>
                    <a:pt x="57" y="10"/>
                  </a:lnTo>
                  <a:lnTo>
                    <a:pt x="58" y="6"/>
                  </a:lnTo>
                  <a:lnTo>
                    <a:pt x="60" y="5"/>
                  </a:lnTo>
                  <a:lnTo>
                    <a:pt x="60" y="2"/>
                  </a:lnTo>
                  <a:lnTo>
                    <a:pt x="60" y="5"/>
                  </a:lnTo>
                  <a:lnTo>
                    <a:pt x="60" y="4"/>
                  </a:lnTo>
                  <a:lnTo>
                    <a:pt x="60" y="2"/>
                  </a:lnTo>
                  <a:lnTo>
                    <a:pt x="48" y="2"/>
                  </a:lnTo>
                  <a:close/>
                </a:path>
              </a:pathLst>
            </a:custGeom>
            <a:solidFill>
              <a:srgbClr val="000000"/>
            </a:solidFill>
            <a:ln w="9525">
              <a:noFill/>
              <a:round/>
              <a:headEnd/>
              <a:tailEnd/>
            </a:ln>
          </p:spPr>
          <p:txBody>
            <a:bodyPr/>
            <a:lstStyle/>
            <a:p>
              <a:endParaRPr lang="en-US"/>
            </a:p>
          </p:txBody>
        </p:sp>
        <p:sp>
          <p:nvSpPr>
            <p:cNvPr id="551977" name="Freeform 2089"/>
            <p:cNvSpPr>
              <a:spLocks/>
            </p:cNvSpPr>
            <p:nvPr/>
          </p:nvSpPr>
          <p:spPr bwMode="auto">
            <a:xfrm>
              <a:off x="1361" y="1282"/>
              <a:ext cx="12" cy="368"/>
            </a:xfrm>
            <a:custGeom>
              <a:avLst/>
              <a:gdLst/>
              <a:ahLst/>
              <a:cxnLst>
                <a:cxn ang="0">
                  <a:pos x="0" y="0"/>
                </a:cxn>
                <a:cxn ang="0">
                  <a:pos x="0" y="0"/>
                </a:cxn>
                <a:cxn ang="0">
                  <a:pos x="0" y="368"/>
                </a:cxn>
                <a:cxn ang="0">
                  <a:pos x="12" y="368"/>
                </a:cxn>
                <a:cxn ang="0">
                  <a:pos x="12" y="0"/>
                </a:cxn>
                <a:cxn ang="0">
                  <a:pos x="12" y="0"/>
                </a:cxn>
                <a:cxn ang="0">
                  <a:pos x="0" y="0"/>
                </a:cxn>
              </a:cxnLst>
              <a:rect l="0" t="0" r="r" b="b"/>
              <a:pathLst>
                <a:path w="12" h="368">
                  <a:moveTo>
                    <a:pt x="0" y="0"/>
                  </a:moveTo>
                  <a:lnTo>
                    <a:pt x="0" y="0"/>
                  </a:lnTo>
                  <a:lnTo>
                    <a:pt x="0" y="368"/>
                  </a:lnTo>
                  <a:lnTo>
                    <a:pt x="12" y="368"/>
                  </a:lnTo>
                  <a:lnTo>
                    <a:pt x="12" y="0"/>
                  </a:lnTo>
                  <a:lnTo>
                    <a:pt x="12" y="0"/>
                  </a:lnTo>
                  <a:lnTo>
                    <a:pt x="0" y="0"/>
                  </a:lnTo>
                  <a:close/>
                </a:path>
              </a:pathLst>
            </a:custGeom>
            <a:solidFill>
              <a:srgbClr val="000000"/>
            </a:solidFill>
            <a:ln w="9525">
              <a:noFill/>
              <a:round/>
              <a:headEnd/>
              <a:tailEnd/>
            </a:ln>
          </p:spPr>
          <p:txBody>
            <a:bodyPr/>
            <a:lstStyle/>
            <a:p>
              <a:endParaRPr lang="en-US"/>
            </a:p>
          </p:txBody>
        </p:sp>
        <p:sp>
          <p:nvSpPr>
            <p:cNvPr id="551978" name="Freeform 2090"/>
            <p:cNvSpPr>
              <a:spLocks/>
            </p:cNvSpPr>
            <p:nvPr/>
          </p:nvSpPr>
          <p:spPr bwMode="auto">
            <a:xfrm>
              <a:off x="1261" y="1219"/>
              <a:ext cx="112" cy="63"/>
            </a:xfrm>
            <a:custGeom>
              <a:avLst/>
              <a:gdLst/>
              <a:ahLst/>
              <a:cxnLst>
                <a:cxn ang="0">
                  <a:pos x="0" y="12"/>
                </a:cxn>
                <a:cxn ang="0">
                  <a:pos x="0" y="12"/>
                </a:cxn>
                <a:cxn ang="0">
                  <a:pos x="16" y="12"/>
                </a:cxn>
                <a:cxn ang="0">
                  <a:pos x="33" y="14"/>
                </a:cxn>
                <a:cxn ang="0">
                  <a:pos x="48" y="16"/>
                </a:cxn>
                <a:cxn ang="0">
                  <a:pos x="64" y="20"/>
                </a:cxn>
                <a:cxn ang="0">
                  <a:pos x="78" y="25"/>
                </a:cxn>
                <a:cxn ang="0">
                  <a:pos x="86" y="34"/>
                </a:cxn>
                <a:cxn ang="0">
                  <a:pos x="96" y="46"/>
                </a:cxn>
                <a:cxn ang="0">
                  <a:pos x="100" y="63"/>
                </a:cxn>
                <a:cxn ang="0">
                  <a:pos x="112" y="63"/>
                </a:cxn>
                <a:cxn ang="0">
                  <a:pos x="106" y="41"/>
                </a:cxn>
                <a:cxn ang="0">
                  <a:pos x="96" y="26"/>
                </a:cxn>
                <a:cxn ang="0">
                  <a:pos x="83" y="15"/>
                </a:cxn>
                <a:cxn ang="0">
                  <a:pos x="66" y="7"/>
                </a:cxn>
                <a:cxn ang="0">
                  <a:pos x="50" y="3"/>
                </a:cxn>
                <a:cxn ang="0">
                  <a:pos x="33" y="1"/>
                </a:cxn>
                <a:cxn ang="0">
                  <a:pos x="16" y="0"/>
                </a:cxn>
                <a:cxn ang="0">
                  <a:pos x="0" y="0"/>
                </a:cxn>
                <a:cxn ang="0">
                  <a:pos x="0" y="0"/>
                </a:cxn>
                <a:cxn ang="0">
                  <a:pos x="0" y="12"/>
                </a:cxn>
              </a:cxnLst>
              <a:rect l="0" t="0" r="r" b="b"/>
              <a:pathLst>
                <a:path w="112" h="63">
                  <a:moveTo>
                    <a:pt x="0" y="12"/>
                  </a:moveTo>
                  <a:lnTo>
                    <a:pt x="0" y="12"/>
                  </a:lnTo>
                  <a:lnTo>
                    <a:pt x="16" y="12"/>
                  </a:lnTo>
                  <a:lnTo>
                    <a:pt x="33" y="14"/>
                  </a:lnTo>
                  <a:lnTo>
                    <a:pt x="48" y="16"/>
                  </a:lnTo>
                  <a:lnTo>
                    <a:pt x="64" y="20"/>
                  </a:lnTo>
                  <a:lnTo>
                    <a:pt x="78" y="25"/>
                  </a:lnTo>
                  <a:lnTo>
                    <a:pt x="86" y="34"/>
                  </a:lnTo>
                  <a:lnTo>
                    <a:pt x="96" y="46"/>
                  </a:lnTo>
                  <a:lnTo>
                    <a:pt x="100" y="63"/>
                  </a:lnTo>
                  <a:lnTo>
                    <a:pt x="112" y="63"/>
                  </a:lnTo>
                  <a:lnTo>
                    <a:pt x="106" y="41"/>
                  </a:lnTo>
                  <a:lnTo>
                    <a:pt x="96" y="26"/>
                  </a:lnTo>
                  <a:lnTo>
                    <a:pt x="83" y="15"/>
                  </a:lnTo>
                  <a:lnTo>
                    <a:pt x="66" y="7"/>
                  </a:lnTo>
                  <a:lnTo>
                    <a:pt x="50" y="3"/>
                  </a:lnTo>
                  <a:lnTo>
                    <a:pt x="33" y="1"/>
                  </a:lnTo>
                  <a:lnTo>
                    <a:pt x="16" y="0"/>
                  </a:lnTo>
                  <a:lnTo>
                    <a:pt x="0" y="0"/>
                  </a:lnTo>
                  <a:lnTo>
                    <a:pt x="0" y="0"/>
                  </a:lnTo>
                  <a:lnTo>
                    <a:pt x="0" y="12"/>
                  </a:lnTo>
                  <a:close/>
                </a:path>
              </a:pathLst>
            </a:custGeom>
            <a:solidFill>
              <a:srgbClr val="000000"/>
            </a:solidFill>
            <a:ln w="9525">
              <a:noFill/>
              <a:round/>
              <a:headEnd/>
              <a:tailEnd/>
            </a:ln>
          </p:spPr>
          <p:txBody>
            <a:bodyPr/>
            <a:lstStyle/>
            <a:p>
              <a:endParaRPr lang="en-US"/>
            </a:p>
          </p:txBody>
        </p:sp>
        <p:sp>
          <p:nvSpPr>
            <p:cNvPr id="551979" name="Freeform 2091"/>
            <p:cNvSpPr>
              <a:spLocks/>
            </p:cNvSpPr>
            <p:nvPr/>
          </p:nvSpPr>
          <p:spPr bwMode="auto">
            <a:xfrm>
              <a:off x="1062" y="1219"/>
              <a:ext cx="199" cy="12"/>
            </a:xfrm>
            <a:custGeom>
              <a:avLst/>
              <a:gdLst/>
              <a:ahLst/>
              <a:cxnLst>
                <a:cxn ang="0">
                  <a:pos x="0" y="12"/>
                </a:cxn>
                <a:cxn ang="0">
                  <a:pos x="0" y="12"/>
                </a:cxn>
                <a:cxn ang="0">
                  <a:pos x="16" y="12"/>
                </a:cxn>
                <a:cxn ang="0">
                  <a:pos x="34" y="12"/>
                </a:cxn>
                <a:cxn ang="0">
                  <a:pos x="50" y="12"/>
                </a:cxn>
                <a:cxn ang="0">
                  <a:pos x="67" y="12"/>
                </a:cxn>
                <a:cxn ang="0">
                  <a:pos x="85" y="12"/>
                </a:cxn>
                <a:cxn ang="0">
                  <a:pos x="101" y="12"/>
                </a:cxn>
                <a:cxn ang="0">
                  <a:pos x="117" y="12"/>
                </a:cxn>
                <a:cxn ang="0">
                  <a:pos x="132" y="12"/>
                </a:cxn>
                <a:cxn ang="0">
                  <a:pos x="145" y="12"/>
                </a:cxn>
                <a:cxn ang="0">
                  <a:pos x="159" y="12"/>
                </a:cxn>
                <a:cxn ang="0">
                  <a:pos x="170" y="12"/>
                </a:cxn>
                <a:cxn ang="0">
                  <a:pos x="180" y="12"/>
                </a:cxn>
                <a:cxn ang="0">
                  <a:pos x="187" y="12"/>
                </a:cxn>
                <a:cxn ang="0">
                  <a:pos x="194" y="12"/>
                </a:cxn>
                <a:cxn ang="0">
                  <a:pos x="197" y="12"/>
                </a:cxn>
                <a:cxn ang="0">
                  <a:pos x="199" y="12"/>
                </a:cxn>
                <a:cxn ang="0">
                  <a:pos x="199" y="0"/>
                </a:cxn>
                <a:cxn ang="0">
                  <a:pos x="197" y="0"/>
                </a:cxn>
                <a:cxn ang="0">
                  <a:pos x="194" y="0"/>
                </a:cxn>
                <a:cxn ang="0">
                  <a:pos x="187" y="0"/>
                </a:cxn>
                <a:cxn ang="0">
                  <a:pos x="180" y="0"/>
                </a:cxn>
                <a:cxn ang="0">
                  <a:pos x="170" y="0"/>
                </a:cxn>
                <a:cxn ang="0">
                  <a:pos x="159" y="0"/>
                </a:cxn>
                <a:cxn ang="0">
                  <a:pos x="145" y="0"/>
                </a:cxn>
                <a:cxn ang="0">
                  <a:pos x="132" y="0"/>
                </a:cxn>
                <a:cxn ang="0">
                  <a:pos x="117" y="0"/>
                </a:cxn>
                <a:cxn ang="0">
                  <a:pos x="101" y="0"/>
                </a:cxn>
                <a:cxn ang="0">
                  <a:pos x="85" y="0"/>
                </a:cxn>
                <a:cxn ang="0">
                  <a:pos x="67" y="0"/>
                </a:cxn>
                <a:cxn ang="0">
                  <a:pos x="50" y="0"/>
                </a:cxn>
                <a:cxn ang="0">
                  <a:pos x="34" y="0"/>
                </a:cxn>
                <a:cxn ang="0">
                  <a:pos x="16" y="0"/>
                </a:cxn>
                <a:cxn ang="0">
                  <a:pos x="0" y="0"/>
                </a:cxn>
                <a:cxn ang="0">
                  <a:pos x="0" y="0"/>
                </a:cxn>
                <a:cxn ang="0">
                  <a:pos x="0" y="12"/>
                </a:cxn>
              </a:cxnLst>
              <a:rect l="0" t="0" r="r" b="b"/>
              <a:pathLst>
                <a:path w="199" h="12">
                  <a:moveTo>
                    <a:pt x="0" y="12"/>
                  </a:moveTo>
                  <a:lnTo>
                    <a:pt x="0" y="12"/>
                  </a:lnTo>
                  <a:lnTo>
                    <a:pt x="16" y="12"/>
                  </a:lnTo>
                  <a:lnTo>
                    <a:pt x="34" y="12"/>
                  </a:lnTo>
                  <a:lnTo>
                    <a:pt x="50" y="12"/>
                  </a:lnTo>
                  <a:lnTo>
                    <a:pt x="67" y="12"/>
                  </a:lnTo>
                  <a:lnTo>
                    <a:pt x="85" y="12"/>
                  </a:lnTo>
                  <a:lnTo>
                    <a:pt x="101" y="12"/>
                  </a:lnTo>
                  <a:lnTo>
                    <a:pt x="117" y="12"/>
                  </a:lnTo>
                  <a:lnTo>
                    <a:pt x="132" y="12"/>
                  </a:lnTo>
                  <a:lnTo>
                    <a:pt x="145" y="12"/>
                  </a:lnTo>
                  <a:lnTo>
                    <a:pt x="159" y="12"/>
                  </a:lnTo>
                  <a:lnTo>
                    <a:pt x="170" y="12"/>
                  </a:lnTo>
                  <a:lnTo>
                    <a:pt x="180" y="12"/>
                  </a:lnTo>
                  <a:lnTo>
                    <a:pt x="187" y="12"/>
                  </a:lnTo>
                  <a:lnTo>
                    <a:pt x="194" y="12"/>
                  </a:lnTo>
                  <a:lnTo>
                    <a:pt x="197" y="12"/>
                  </a:lnTo>
                  <a:lnTo>
                    <a:pt x="199" y="12"/>
                  </a:lnTo>
                  <a:lnTo>
                    <a:pt x="199" y="0"/>
                  </a:lnTo>
                  <a:lnTo>
                    <a:pt x="197" y="0"/>
                  </a:lnTo>
                  <a:lnTo>
                    <a:pt x="194" y="0"/>
                  </a:lnTo>
                  <a:lnTo>
                    <a:pt x="187" y="0"/>
                  </a:lnTo>
                  <a:lnTo>
                    <a:pt x="180" y="0"/>
                  </a:lnTo>
                  <a:lnTo>
                    <a:pt x="170" y="0"/>
                  </a:lnTo>
                  <a:lnTo>
                    <a:pt x="159" y="0"/>
                  </a:lnTo>
                  <a:lnTo>
                    <a:pt x="145" y="0"/>
                  </a:lnTo>
                  <a:lnTo>
                    <a:pt x="132" y="0"/>
                  </a:lnTo>
                  <a:lnTo>
                    <a:pt x="117" y="0"/>
                  </a:lnTo>
                  <a:lnTo>
                    <a:pt x="101" y="0"/>
                  </a:lnTo>
                  <a:lnTo>
                    <a:pt x="85" y="0"/>
                  </a:lnTo>
                  <a:lnTo>
                    <a:pt x="67" y="0"/>
                  </a:lnTo>
                  <a:lnTo>
                    <a:pt x="50" y="0"/>
                  </a:lnTo>
                  <a:lnTo>
                    <a:pt x="34" y="0"/>
                  </a:lnTo>
                  <a:lnTo>
                    <a:pt x="16" y="0"/>
                  </a:lnTo>
                  <a:lnTo>
                    <a:pt x="0" y="0"/>
                  </a:lnTo>
                  <a:lnTo>
                    <a:pt x="0" y="0"/>
                  </a:lnTo>
                  <a:lnTo>
                    <a:pt x="0" y="12"/>
                  </a:lnTo>
                  <a:close/>
                </a:path>
              </a:pathLst>
            </a:custGeom>
            <a:solidFill>
              <a:srgbClr val="000000"/>
            </a:solidFill>
            <a:ln w="9525">
              <a:noFill/>
              <a:round/>
              <a:headEnd/>
              <a:tailEnd/>
            </a:ln>
          </p:spPr>
          <p:txBody>
            <a:bodyPr/>
            <a:lstStyle/>
            <a:p>
              <a:endParaRPr lang="en-US"/>
            </a:p>
          </p:txBody>
        </p:sp>
        <p:sp>
          <p:nvSpPr>
            <p:cNvPr id="551980" name="Freeform 2092"/>
            <p:cNvSpPr>
              <a:spLocks/>
            </p:cNvSpPr>
            <p:nvPr/>
          </p:nvSpPr>
          <p:spPr bwMode="auto">
            <a:xfrm>
              <a:off x="932" y="1219"/>
              <a:ext cx="130" cy="69"/>
            </a:xfrm>
            <a:custGeom>
              <a:avLst/>
              <a:gdLst/>
              <a:ahLst/>
              <a:cxnLst>
                <a:cxn ang="0">
                  <a:pos x="13" y="69"/>
                </a:cxn>
                <a:cxn ang="0">
                  <a:pos x="13" y="69"/>
                </a:cxn>
                <a:cxn ang="0">
                  <a:pos x="16" y="55"/>
                </a:cxn>
                <a:cxn ang="0">
                  <a:pos x="21" y="42"/>
                </a:cxn>
                <a:cxn ang="0">
                  <a:pos x="30" y="34"/>
                </a:cxn>
                <a:cxn ang="0">
                  <a:pos x="41" y="25"/>
                </a:cxn>
                <a:cxn ang="0">
                  <a:pos x="57" y="20"/>
                </a:cxn>
                <a:cxn ang="0">
                  <a:pos x="76" y="16"/>
                </a:cxn>
                <a:cxn ang="0">
                  <a:pos x="101" y="14"/>
                </a:cxn>
                <a:cxn ang="0">
                  <a:pos x="130" y="12"/>
                </a:cxn>
                <a:cxn ang="0">
                  <a:pos x="130" y="0"/>
                </a:cxn>
                <a:cxn ang="0">
                  <a:pos x="101" y="1"/>
                </a:cxn>
                <a:cxn ang="0">
                  <a:pos x="76" y="3"/>
                </a:cxn>
                <a:cxn ang="0">
                  <a:pos x="55" y="7"/>
                </a:cxn>
                <a:cxn ang="0">
                  <a:pos x="36" y="15"/>
                </a:cxn>
                <a:cxn ang="0">
                  <a:pos x="22" y="24"/>
                </a:cxn>
                <a:cxn ang="0">
                  <a:pos x="11" y="37"/>
                </a:cxn>
                <a:cxn ang="0">
                  <a:pos x="4" y="53"/>
                </a:cxn>
                <a:cxn ang="0">
                  <a:pos x="0" y="69"/>
                </a:cxn>
                <a:cxn ang="0">
                  <a:pos x="0" y="69"/>
                </a:cxn>
                <a:cxn ang="0">
                  <a:pos x="13" y="69"/>
                </a:cxn>
              </a:cxnLst>
              <a:rect l="0" t="0" r="r" b="b"/>
              <a:pathLst>
                <a:path w="130" h="69">
                  <a:moveTo>
                    <a:pt x="13" y="69"/>
                  </a:moveTo>
                  <a:lnTo>
                    <a:pt x="13" y="69"/>
                  </a:lnTo>
                  <a:lnTo>
                    <a:pt x="16" y="55"/>
                  </a:lnTo>
                  <a:lnTo>
                    <a:pt x="21" y="42"/>
                  </a:lnTo>
                  <a:lnTo>
                    <a:pt x="30" y="34"/>
                  </a:lnTo>
                  <a:lnTo>
                    <a:pt x="41" y="25"/>
                  </a:lnTo>
                  <a:lnTo>
                    <a:pt x="57" y="20"/>
                  </a:lnTo>
                  <a:lnTo>
                    <a:pt x="76" y="16"/>
                  </a:lnTo>
                  <a:lnTo>
                    <a:pt x="101" y="14"/>
                  </a:lnTo>
                  <a:lnTo>
                    <a:pt x="130" y="12"/>
                  </a:lnTo>
                  <a:lnTo>
                    <a:pt x="130" y="0"/>
                  </a:lnTo>
                  <a:lnTo>
                    <a:pt x="101" y="1"/>
                  </a:lnTo>
                  <a:lnTo>
                    <a:pt x="76" y="3"/>
                  </a:lnTo>
                  <a:lnTo>
                    <a:pt x="55" y="7"/>
                  </a:lnTo>
                  <a:lnTo>
                    <a:pt x="36" y="15"/>
                  </a:lnTo>
                  <a:lnTo>
                    <a:pt x="22" y="24"/>
                  </a:lnTo>
                  <a:lnTo>
                    <a:pt x="11" y="37"/>
                  </a:lnTo>
                  <a:lnTo>
                    <a:pt x="4" y="53"/>
                  </a:lnTo>
                  <a:lnTo>
                    <a:pt x="0" y="69"/>
                  </a:lnTo>
                  <a:lnTo>
                    <a:pt x="0" y="69"/>
                  </a:lnTo>
                  <a:lnTo>
                    <a:pt x="13" y="69"/>
                  </a:lnTo>
                  <a:close/>
                </a:path>
              </a:pathLst>
            </a:custGeom>
            <a:solidFill>
              <a:srgbClr val="000000"/>
            </a:solidFill>
            <a:ln w="9525">
              <a:noFill/>
              <a:round/>
              <a:headEnd/>
              <a:tailEnd/>
            </a:ln>
          </p:spPr>
          <p:txBody>
            <a:bodyPr/>
            <a:lstStyle/>
            <a:p>
              <a:endParaRPr lang="en-US"/>
            </a:p>
          </p:txBody>
        </p:sp>
        <p:sp>
          <p:nvSpPr>
            <p:cNvPr id="551981" name="Freeform 2093"/>
            <p:cNvSpPr>
              <a:spLocks/>
            </p:cNvSpPr>
            <p:nvPr/>
          </p:nvSpPr>
          <p:spPr bwMode="auto">
            <a:xfrm>
              <a:off x="932" y="1288"/>
              <a:ext cx="13" cy="362"/>
            </a:xfrm>
            <a:custGeom>
              <a:avLst/>
              <a:gdLst/>
              <a:ahLst/>
              <a:cxnLst>
                <a:cxn ang="0">
                  <a:pos x="13" y="362"/>
                </a:cxn>
                <a:cxn ang="0">
                  <a:pos x="13" y="362"/>
                </a:cxn>
                <a:cxn ang="0">
                  <a:pos x="13" y="0"/>
                </a:cxn>
                <a:cxn ang="0">
                  <a:pos x="0" y="0"/>
                </a:cxn>
                <a:cxn ang="0">
                  <a:pos x="0" y="362"/>
                </a:cxn>
                <a:cxn ang="0">
                  <a:pos x="0" y="362"/>
                </a:cxn>
                <a:cxn ang="0">
                  <a:pos x="13" y="362"/>
                </a:cxn>
              </a:cxnLst>
              <a:rect l="0" t="0" r="r" b="b"/>
              <a:pathLst>
                <a:path w="13" h="362">
                  <a:moveTo>
                    <a:pt x="13" y="362"/>
                  </a:moveTo>
                  <a:lnTo>
                    <a:pt x="13" y="362"/>
                  </a:lnTo>
                  <a:lnTo>
                    <a:pt x="13" y="0"/>
                  </a:lnTo>
                  <a:lnTo>
                    <a:pt x="0" y="0"/>
                  </a:lnTo>
                  <a:lnTo>
                    <a:pt x="0" y="362"/>
                  </a:lnTo>
                  <a:lnTo>
                    <a:pt x="0" y="362"/>
                  </a:lnTo>
                  <a:lnTo>
                    <a:pt x="13" y="362"/>
                  </a:lnTo>
                  <a:close/>
                </a:path>
              </a:pathLst>
            </a:custGeom>
            <a:solidFill>
              <a:srgbClr val="000000"/>
            </a:solidFill>
            <a:ln w="9525">
              <a:noFill/>
              <a:round/>
              <a:headEnd/>
              <a:tailEnd/>
            </a:ln>
          </p:spPr>
          <p:txBody>
            <a:bodyPr/>
            <a:lstStyle/>
            <a:p>
              <a:endParaRPr lang="en-US"/>
            </a:p>
          </p:txBody>
        </p:sp>
        <p:sp>
          <p:nvSpPr>
            <p:cNvPr id="551982" name="Freeform 2094"/>
            <p:cNvSpPr>
              <a:spLocks/>
            </p:cNvSpPr>
            <p:nvPr/>
          </p:nvSpPr>
          <p:spPr bwMode="auto">
            <a:xfrm>
              <a:off x="932" y="1650"/>
              <a:ext cx="62" cy="36"/>
            </a:xfrm>
            <a:custGeom>
              <a:avLst/>
              <a:gdLst/>
              <a:ahLst/>
              <a:cxnLst>
                <a:cxn ang="0">
                  <a:pos x="62" y="23"/>
                </a:cxn>
                <a:cxn ang="0">
                  <a:pos x="62" y="23"/>
                </a:cxn>
                <a:cxn ang="0">
                  <a:pos x="42" y="22"/>
                </a:cxn>
                <a:cxn ang="0">
                  <a:pos x="30" y="18"/>
                </a:cxn>
                <a:cxn ang="0">
                  <a:pos x="21" y="15"/>
                </a:cxn>
                <a:cxn ang="0">
                  <a:pos x="18" y="10"/>
                </a:cxn>
                <a:cxn ang="0">
                  <a:pos x="14" y="5"/>
                </a:cxn>
                <a:cxn ang="0">
                  <a:pos x="13" y="4"/>
                </a:cxn>
                <a:cxn ang="0">
                  <a:pos x="13" y="2"/>
                </a:cxn>
                <a:cxn ang="0">
                  <a:pos x="13" y="0"/>
                </a:cxn>
                <a:cxn ang="0">
                  <a:pos x="0" y="0"/>
                </a:cxn>
                <a:cxn ang="0">
                  <a:pos x="0" y="2"/>
                </a:cxn>
                <a:cxn ang="0">
                  <a:pos x="0" y="7"/>
                </a:cxn>
                <a:cxn ang="0">
                  <a:pos x="4" y="13"/>
                </a:cxn>
                <a:cxn ang="0">
                  <a:pos x="8" y="18"/>
                </a:cxn>
                <a:cxn ang="0">
                  <a:pos x="16" y="25"/>
                </a:cxn>
                <a:cxn ang="0">
                  <a:pos x="27" y="30"/>
                </a:cxn>
                <a:cxn ang="0">
                  <a:pos x="42" y="34"/>
                </a:cxn>
                <a:cxn ang="0">
                  <a:pos x="62" y="36"/>
                </a:cxn>
                <a:cxn ang="0">
                  <a:pos x="62" y="36"/>
                </a:cxn>
                <a:cxn ang="0">
                  <a:pos x="62" y="23"/>
                </a:cxn>
              </a:cxnLst>
              <a:rect l="0" t="0" r="r" b="b"/>
              <a:pathLst>
                <a:path w="62" h="36">
                  <a:moveTo>
                    <a:pt x="62" y="23"/>
                  </a:moveTo>
                  <a:lnTo>
                    <a:pt x="62" y="23"/>
                  </a:lnTo>
                  <a:lnTo>
                    <a:pt x="42" y="22"/>
                  </a:lnTo>
                  <a:lnTo>
                    <a:pt x="30" y="18"/>
                  </a:lnTo>
                  <a:lnTo>
                    <a:pt x="21" y="15"/>
                  </a:lnTo>
                  <a:lnTo>
                    <a:pt x="18" y="10"/>
                  </a:lnTo>
                  <a:lnTo>
                    <a:pt x="14" y="5"/>
                  </a:lnTo>
                  <a:lnTo>
                    <a:pt x="13" y="4"/>
                  </a:lnTo>
                  <a:lnTo>
                    <a:pt x="13" y="2"/>
                  </a:lnTo>
                  <a:lnTo>
                    <a:pt x="13" y="0"/>
                  </a:lnTo>
                  <a:lnTo>
                    <a:pt x="0" y="0"/>
                  </a:lnTo>
                  <a:lnTo>
                    <a:pt x="0" y="2"/>
                  </a:lnTo>
                  <a:lnTo>
                    <a:pt x="0" y="7"/>
                  </a:lnTo>
                  <a:lnTo>
                    <a:pt x="4" y="13"/>
                  </a:lnTo>
                  <a:lnTo>
                    <a:pt x="8" y="18"/>
                  </a:lnTo>
                  <a:lnTo>
                    <a:pt x="16" y="25"/>
                  </a:lnTo>
                  <a:lnTo>
                    <a:pt x="27" y="30"/>
                  </a:lnTo>
                  <a:lnTo>
                    <a:pt x="42" y="34"/>
                  </a:lnTo>
                  <a:lnTo>
                    <a:pt x="62" y="36"/>
                  </a:lnTo>
                  <a:lnTo>
                    <a:pt x="62" y="36"/>
                  </a:lnTo>
                  <a:lnTo>
                    <a:pt x="62" y="23"/>
                  </a:lnTo>
                  <a:close/>
                </a:path>
              </a:pathLst>
            </a:custGeom>
            <a:solidFill>
              <a:srgbClr val="000000"/>
            </a:solidFill>
            <a:ln w="9525">
              <a:noFill/>
              <a:round/>
              <a:headEnd/>
              <a:tailEnd/>
            </a:ln>
          </p:spPr>
          <p:txBody>
            <a:bodyPr/>
            <a:lstStyle/>
            <a:p>
              <a:endParaRPr lang="en-US"/>
            </a:p>
          </p:txBody>
        </p:sp>
        <p:sp>
          <p:nvSpPr>
            <p:cNvPr id="551983" name="Freeform 2095"/>
            <p:cNvSpPr>
              <a:spLocks/>
            </p:cNvSpPr>
            <p:nvPr/>
          </p:nvSpPr>
          <p:spPr bwMode="auto">
            <a:xfrm>
              <a:off x="989" y="1673"/>
              <a:ext cx="13" cy="13"/>
            </a:xfrm>
            <a:custGeom>
              <a:avLst/>
              <a:gdLst/>
              <a:ahLst/>
              <a:cxnLst>
                <a:cxn ang="0">
                  <a:pos x="13" y="6"/>
                </a:cxn>
                <a:cxn ang="0">
                  <a:pos x="6" y="0"/>
                </a:cxn>
                <a:cxn ang="0">
                  <a:pos x="5" y="0"/>
                </a:cxn>
                <a:cxn ang="0">
                  <a:pos x="5" y="13"/>
                </a:cxn>
                <a:cxn ang="0">
                  <a:pos x="6" y="13"/>
                </a:cxn>
                <a:cxn ang="0">
                  <a:pos x="0" y="6"/>
                </a:cxn>
                <a:cxn ang="0">
                  <a:pos x="13" y="6"/>
                </a:cxn>
                <a:cxn ang="0">
                  <a:pos x="13" y="0"/>
                </a:cxn>
                <a:cxn ang="0">
                  <a:pos x="6" y="0"/>
                </a:cxn>
                <a:cxn ang="0">
                  <a:pos x="13" y="6"/>
                </a:cxn>
              </a:cxnLst>
              <a:rect l="0" t="0" r="r" b="b"/>
              <a:pathLst>
                <a:path w="13" h="13">
                  <a:moveTo>
                    <a:pt x="13" y="6"/>
                  </a:moveTo>
                  <a:lnTo>
                    <a:pt x="6" y="0"/>
                  </a:lnTo>
                  <a:lnTo>
                    <a:pt x="5" y="0"/>
                  </a:lnTo>
                  <a:lnTo>
                    <a:pt x="5" y="13"/>
                  </a:lnTo>
                  <a:lnTo>
                    <a:pt x="6" y="13"/>
                  </a:lnTo>
                  <a:lnTo>
                    <a:pt x="0" y="6"/>
                  </a:lnTo>
                  <a:lnTo>
                    <a:pt x="13" y="6"/>
                  </a:lnTo>
                  <a:lnTo>
                    <a:pt x="13" y="0"/>
                  </a:lnTo>
                  <a:lnTo>
                    <a:pt x="6" y="0"/>
                  </a:lnTo>
                  <a:lnTo>
                    <a:pt x="13" y="6"/>
                  </a:lnTo>
                  <a:close/>
                </a:path>
              </a:pathLst>
            </a:custGeom>
            <a:solidFill>
              <a:srgbClr val="000000"/>
            </a:solidFill>
            <a:ln w="9525">
              <a:noFill/>
              <a:round/>
              <a:headEnd/>
              <a:tailEnd/>
            </a:ln>
          </p:spPr>
          <p:txBody>
            <a:bodyPr/>
            <a:lstStyle/>
            <a:p>
              <a:endParaRPr lang="en-US"/>
            </a:p>
          </p:txBody>
        </p:sp>
        <p:sp>
          <p:nvSpPr>
            <p:cNvPr id="551984" name="Freeform 2096"/>
            <p:cNvSpPr>
              <a:spLocks/>
            </p:cNvSpPr>
            <p:nvPr/>
          </p:nvSpPr>
          <p:spPr bwMode="auto">
            <a:xfrm>
              <a:off x="1076" y="1167"/>
              <a:ext cx="156" cy="83"/>
            </a:xfrm>
            <a:custGeom>
              <a:avLst/>
              <a:gdLst/>
              <a:ahLst/>
              <a:cxnLst>
                <a:cxn ang="0">
                  <a:pos x="0" y="0"/>
                </a:cxn>
                <a:cxn ang="0">
                  <a:pos x="0" y="54"/>
                </a:cxn>
                <a:cxn ang="0">
                  <a:pos x="0" y="55"/>
                </a:cxn>
                <a:cxn ang="0">
                  <a:pos x="1" y="59"/>
                </a:cxn>
                <a:cxn ang="0">
                  <a:pos x="5" y="63"/>
                </a:cxn>
                <a:cxn ang="0">
                  <a:pos x="11" y="68"/>
                </a:cxn>
                <a:cxn ang="0">
                  <a:pos x="20" y="74"/>
                </a:cxn>
                <a:cxn ang="0">
                  <a:pos x="35" y="78"/>
                </a:cxn>
                <a:cxn ang="0">
                  <a:pos x="54" y="82"/>
                </a:cxn>
                <a:cxn ang="0">
                  <a:pos x="80" y="83"/>
                </a:cxn>
                <a:cxn ang="0">
                  <a:pos x="105" y="82"/>
                </a:cxn>
                <a:cxn ang="0">
                  <a:pos x="125" y="78"/>
                </a:cxn>
                <a:cxn ang="0">
                  <a:pos x="139" y="74"/>
                </a:cxn>
                <a:cxn ang="0">
                  <a:pos x="147" y="68"/>
                </a:cxn>
                <a:cxn ang="0">
                  <a:pos x="152" y="63"/>
                </a:cxn>
                <a:cxn ang="0">
                  <a:pos x="155" y="59"/>
                </a:cxn>
                <a:cxn ang="0">
                  <a:pos x="156" y="55"/>
                </a:cxn>
                <a:cxn ang="0">
                  <a:pos x="156" y="54"/>
                </a:cxn>
                <a:cxn ang="0">
                  <a:pos x="156" y="8"/>
                </a:cxn>
                <a:cxn ang="0">
                  <a:pos x="0" y="0"/>
                </a:cxn>
              </a:cxnLst>
              <a:rect l="0" t="0" r="r" b="b"/>
              <a:pathLst>
                <a:path w="156" h="83">
                  <a:moveTo>
                    <a:pt x="0" y="0"/>
                  </a:moveTo>
                  <a:lnTo>
                    <a:pt x="0" y="54"/>
                  </a:lnTo>
                  <a:lnTo>
                    <a:pt x="0" y="55"/>
                  </a:lnTo>
                  <a:lnTo>
                    <a:pt x="1" y="59"/>
                  </a:lnTo>
                  <a:lnTo>
                    <a:pt x="5" y="63"/>
                  </a:lnTo>
                  <a:lnTo>
                    <a:pt x="11" y="68"/>
                  </a:lnTo>
                  <a:lnTo>
                    <a:pt x="20" y="74"/>
                  </a:lnTo>
                  <a:lnTo>
                    <a:pt x="35" y="78"/>
                  </a:lnTo>
                  <a:lnTo>
                    <a:pt x="54" y="82"/>
                  </a:lnTo>
                  <a:lnTo>
                    <a:pt x="80" y="83"/>
                  </a:lnTo>
                  <a:lnTo>
                    <a:pt x="105" y="82"/>
                  </a:lnTo>
                  <a:lnTo>
                    <a:pt x="125" y="78"/>
                  </a:lnTo>
                  <a:lnTo>
                    <a:pt x="139" y="74"/>
                  </a:lnTo>
                  <a:lnTo>
                    <a:pt x="147" y="68"/>
                  </a:lnTo>
                  <a:lnTo>
                    <a:pt x="152" y="63"/>
                  </a:lnTo>
                  <a:lnTo>
                    <a:pt x="155" y="59"/>
                  </a:lnTo>
                  <a:lnTo>
                    <a:pt x="156" y="55"/>
                  </a:lnTo>
                  <a:lnTo>
                    <a:pt x="156" y="54"/>
                  </a:lnTo>
                  <a:lnTo>
                    <a:pt x="156" y="8"/>
                  </a:lnTo>
                  <a:lnTo>
                    <a:pt x="0" y="0"/>
                  </a:lnTo>
                  <a:close/>
                </a:path>
              </a:pathLst>
            </a:custGeom>
            <a:solidFill>
              <a:srgbClr val="FFFFFF"/>
            </a:solidFill>
            <a:ln w="9525">
              <a:noFill/>
              <a:round/>
              <a:headEnd/>
              <a:tailEnd/>
            </a:ln>
          </p:spPr>
          <p:txBody>
            <a:bodyPr/>
            <a:lstStyle/>
            <a:p>
              <a:endParaRPr lang="en-US"/>
            </a:p>
          </p:txBody>
        </p:sp>
        <p:sp>
          <p:nvSpPr>
            <p:cNvPr id="551985" name="Freeform 2097"/>
            <p:cNvSpPr>
              <a:spLocks/>
            </p:cNvSpPr>
            <p:nvPr/>
          </p:nvSpPr>
          <p:spPr bwMode="auto">
            <a:xfrm>
              <a:off x="1070" y="1167"/>
              <a:ext cx="12" cy="54"/>
            </a:xfrm>
            <a:custGeom>
              <a:avLst/>
              <a:gdLst/>
              <a:ahLst/>
              <a:cxnLst>
                <a:cxn ang="0">
                  <a:pos x="12" y="54"/>
                </a:cxn>
                <a:cxn ang="0">
                  <a:pos x="12" y="54"/>
                </a:cxn>
                <a:cxn ang="0">
                  <a:pos x="12" y="0"/>
                </a:cxn>
                <a:cxn ang="0">
                  <a:pos x="0" y="0"/>
                </a:cxn>
                <a:cxn ang="0">
                  <a:pos x="0" y="54"/>
                </a:cxn>
                <a:cxn ang="0">
                  <a:pos x="0" y="54"/>
                </a:cxn>
                <a:cxn ang="0">
                  <a:pos x="12" y="54"/>
                </a:cxn>
              </a:cxnLst>
              <a:rect l="0" t="0" r="r" b="b"/>
              <a:pathLst>
                <a:path w="12" h="54">
                  <a:moveTo>
                    <a:pt x="12" y="54"/>
                  </a:moveTo>
                  <a:lnTo>
                    <a:pt x="12" y="54"/>
                  </a:lnTo>
                  <a:lnTo>
                    <a:pt x="12" y="0"/>
                  </a:lnTo>
                  <a:lnTo>
                    <a:pt x="0" y="0"/>
                  </a:lnTo>
                  <a:lnTo>
                    <a:pt x="0" y="54"/>
                  </a:lnTo>
                  <a:lnTo>
                    <a:pt x="0" y="54"/>
                  </a:lnTo>
                  <a:lnTo>
                    <a:pt x="12" y="54"/>
                  </a:lnTo>
                  <a:close/>
                </a:path>
              </a:pathLst>
            </a:custGeom>
            <a:solidFill>
              <a:srgbClr val="000000"/>
            </a:solidFill>
            <a:ln w="9525">
              <a:noFill/>
              <a:round/>
              <a:headEnd/>
              <a:tailEnd/>
            </a:ln>
          </p:spPr>
          <p:txBody>
            <a:bodyPr/>
            <a:lstStyle/>
            <a:p>
              <a:endParaRPr lang="en-US"/>
            </a:p>
          </p:txBody>
        </p:sp>
        <p:sp>
          <p:nvSpPr>
            <p:cNvPr id="551986" name="Freeform 2098"/>
            <p:cNvSpPr>
              <a:spLocks/>
            </p:cNvSpPr>
            <p:nvPr/>
          </p:nvSpPr>
          <p:spPr bwMode="auto">
            <a:xfrm>
              <a:off x="1070" y="1221"/>
              <a:ext cx="86" cy="35"/>
            </a:xfrm>
            <a:custGeom>
              <a:avLst/>
              <a:gdLst/>
              <a:ahLst/>
              <a:cxnLst>
                <a:cxn ang="0">
                  <a:pos x="86" y="23"/>
                </a:cxn>
                <a:cxn ang="0">
                  <a:pos x="86" y="23"/>
                </a:cxn>
                <a:cxn ang="0">
                  <a:pos x="60" y="22"/>
                </a:cxn>
                <a:cxn ang="0">
                  <a:pos x="42" y="18"/>
                </a:cxn>
                <a:cxn ang="0">
                  <a:pos x="28" y="14"/>
                </a:cxn>
                <a:cxn ang="0">
                  <a:pos x="21" y="9"/>
                </a:cxn>
                <a:cxn ang="0">
                  <a:pos x="15" y="4"/>
                </a:cxn>
                <a:cxn ang="0">
                  <a:pos x="12" y="1"/>
                </a:cxn>
                <a:cxn ang="0">
                  <a:pos x="12" y="0"/>
                </a:cxn>
                <a:cxn ang="0">
                  <a:pos x="12" y="0"/>
                </a:cxn>
                <a:cxn ang="0">
                  <a:pos x="0" y="0"/>
                </a:cxn>
                <a:cxn ang="0">
                  <a:pos x="0" y="3"/>
                </a:cxn>
                <a:cxn ang="0">
                  <a:pos x="2" y="9"/>
                </a:cxn>
                <a:cxn ang="0">
                  <a:pos x="7" y="14"/>
                </a:cxn>
                <a:cxn ang="0">
                  <a:pos x="13" y="19"/>
                </a:cxn>
                <a:cxn ang="0">
                  <a:pos x="23" y="27"/>
                </a:cxn>
                <a:cxn ang="0">
                  <a:pos x="39" y="30"/>
                </a:cxn>
                <a:cxn ang="0">
                  <a:pos x="60" y="34"/>
                </a:cxn>
                <a:cxn ang="0">
                  <a:pos x="86" y="35"/>
                </a:cxn>
                <a:cxn ang="0">
                  <a:pos x="86" y="35"/>
                </a:cxn>
                <a:cxn ang="0">
                  <a:pos x="86" y="23"/>
                </a:cxn>
              </a:cxnLst>
              <a:rect l="0" t="0" r="r" b="b"/>
              <a:pathLst>
                <a:path w="86" h="35">
                  <a:moveTo>
                    <a:pt x="86" y="23"/>
                  </a:moveTo>
                  <a:lnTo>
                    <a:pt x="86" y="23"/>
                  </a:lnTo>
                  <a:lnTo>
                    <a:pt x="60" y="22"/>
                  </a:lnTo>
                  <a:lnTo>
                    <a:pt x="42" y="18"/>
                  </a:lnTo>
                  <a:lnTo>
                    <a:pt x="28" y="14"/>
                  </a:lnTo>
                  <a:lnTo>
                    <a:pt x="21" y="9"/>
                  </a:lnTo>
                  <a:lnTo>
                    <a:pt x="15" y="4"/>
                  </a:lnTo>
                  <a:lnTo>
                    <a:pt x="12" y="1"/>
                  </a:lnTo>
                  <a:lnTo>
                    <a:pt x="12" y="0"/>
                  </a:lnTo>
                  <a:lnTo>
                    <a:pt x="12" y="0"/>
                  </a:lnTo>
                  <a:lnTo>
                    <a:pt x="0" y="0"/>
                  </a:lnTo>
                  <a:lnTo>
                    <a:pt x="0" y="3"/>
                  </a:lnTo>
                  <a:lnTo>
                    <a:pt x="2" y="9"/>
                  </a:lnTo>
                  <a:lnTo>
                    <a:pt x="7" y="14"/>
                  </a:lnTo>
                  <a:lnTo>
                    <a:pt x="13" y="19"/>
                  </a:lnTo>
                  <a:lnTo>
                    <a:pt x="23" y="27"/>
                  </a:lnTo>
                  <a:lnTo>
                    <a:pt x="39" y="30"/>
                  </a:lnTo>
                  <a:lnTo>
                    <a:pt x="60" y="34"/>
                  </a:lnTo>
                  <a:lnTo>
                    <a:pt x="86" y="35"/>
                  </a:lnTo>
                  <a:lnTo>
                    <a:pt x="86" y="35"/>
                  </a:lnTo>
                  <a:lnTo>
                    <a:pt x="86" y="23"/>
                  </a:lnTo>
                  <a:close/>
                </a:path>
              </a:pathLst>
            </a:custGeom>
            <a:solidFill>
              <a:srgbClr val="000000"/>
            </a:solidFill>
            <a:ln w="9525">
              <a:noFill/>
              <a:round/>
              <a:headEnd/>
              <a:tailEnd/>
            </a:ln>
          </p:spPr>
          <p:txBody>
            <a:bodyPr/>
            <a:lstStyle/>
            <a:p>
              <a:endParaRPr lang="en-US"/>
            </a:p>
          </p:txBody>
        </p:sp>
        <p:sp>
          <p:nvSpPr>
            <p:cNvPr id="551987" name="Freeform 2099"/>
            <p:cNvSpPr>
              <a:spLocks/>
            </p:cNvSpPr>
            <p:nvPr/>
          </p:nvSpPr>
          <p:spPr bwMode="auto">
            <a:xfrm>
              <a:off x="1156" y="1221"/>
              <a:ext cx="82" cy="35"/>
            </a:xfrm>
            <a:custGeom>
              <a:avLst/>
              <a:gdLst/>
              <a:ahLst/>
              <a:cxnLst>
                <a:cxn ang="0">
                  <a:pos x="70" y="0"/>
                </a:cxn>
                <a:cxn ang="0">
                  <a:pos x="70" y="0"/>
                </a:cxn>
                <a:cxn ang="0">
                  <a:pos x="70" y="0"/>
                </a:cxn>
                <a:cxn ang="0">
                  <a:pos x="70" y="3"/>
                </a:cxn>
                <a:cxn ang="0">
                  <a:pos x="67" y="5"/>
                </a:cxn>
                <a:cxn ang="0">
                  <a:pos x="64" y="9"/>
                </a:cxn>
                <a:cxn ang="0">
                  <a:pos x="56" y="14"/>
                </a:cxn>
                <a:cxn ang="0">
                  <a:pos x="44" y="18"/>
                </a:cxn>
                <a:cxn ang="0">
                  <a:pos x="25" y="22"/>
                </a:cxn>
                <a:cxn ang="0">
                  <a:pos x="0" y="23"/>
                </a:cxn>
                <a:cxn ang="0">
                  <a:pos x="0" y="35"/>
                </a:cxn>
                <a:cxn ang="0">
                  <a:pos x="25" y="34"/>
                </a:cxn>
                <a:cxn ang="0">
                  <a:pos x="46" y="30"/>
                </a:cxn>
                <a:cxn ang="0">
                  <a:pos x="61" y="27"/>
                </a:cxn>
                <a:cxn ang="0">
                  <a:pos x="71" y="19"/>
                </a:cxn>
                <a:cxn ang="0">
                  <a:pos x="77" y="13"/>
                </a:cxn>
                <a:cxn ang="0">
                  <a:pos x="80" y="8"/>
                </a:cxn>
                <a:cxn ang="0">
                  <a:pos x="82" y="3"/>
                </a:cxn>
                <a:cxn ang="0">
                  <a:pos x="82" y="0"/>
                </a:cxn>
                <a:cxn ang="0">
                  <a:pos x="82" y="0"/>
                </a:cxn>
                <a:cxn ang="0">
                  <a:pos x="70" y="0"/>
                </a:cxn>
              </a:cxnLst>
              <a:rect l="0" t="0" r="r" b="b"/>
              <a:pathLst>
                <a:path w="82" h="35">
                  <a:moveTo>
                    <a:pt x="70" y="0"/>
                  </a:moveTo>
                  <a:lnTo>
                    <a:pt x="70" y="0"/>
                  </a:lnTo>
                  <a:lnTo>
                    <a:pt x="70" y="0"/>
                  </a:lnTo>
                  <a:lnTo>
                    <a:pt x="70" y="3"/>
                  </a:lnTo>
                  <a:lnTo>
                    <a:pt x="67" y="5"/>
                  </a:lnTo>
                  <a:lnTo>
                    <a:pt x="64" y="9"/>
                  </a:lnTo>
                  <a:lnTo>
                    <a:pt x="56" y="14"/>
                  </a:lnTo>
                  <a:lnTo>
                    <a:pt x="44" y="18"/>
                  </a:lnTo>
                  <a:lnTo>
                    <a:pt x="25" y="22"/>
                  </a:lnTo>
                  <a:lnTo>
                    <a:pt x="0" y="23"/>
                  </a:lnTo>
                  <a:lnTo>
                    <a:pt x="0" y="35"/>
                  </a:lnTo>
                  <a:lnTo>
                    <a:pt x="25" y="34"/>
                  </a:lnTo>
                  <a:lnTo>
                    <a:pt x="46" y="30"/>
                  </a:lnTo>
                  <a:lnTo>
                    <a:pt x="61" y="27"/>
                  </a:lnTo>
                  <a:lnTo>
                    <a:pt x="71" y="19"/>
                  </a:lnTo>
                  <a:lnTo>
                    <a:pt x="77" y="13"/>
                  </a:lnTo>
                  <a:lnTo>
                    <a:pt x="80" y="8"/>
                  </a:lnTo>
                  <a:lnTo>
                    <a:pt x="82" y="3"/>
                  </a:lnTo>
                  <a:lnTo>
                    <a:pt x="82" y="0"/>
                  </a:lnTo>
                  <a:lnTo>
                    <a:pt x="82" y="0"/>
                  </a:lnTo>
                  <a:lnTo>
                    <a:pt x="70" y="0"/>
                  </a:lnTo>
                  <a:close/>
                </a:path>
              </a:pathLst>
            </a:custGeom>
            <a:solidFill>
              <a:srgbClr val="000000"/>
            </a:solidFill>
            <a:ln w="9525">
              <a:noFill/>
              <a:round/>
              <a:headEnd/>
              <a:tailEnd/>
            </a:ln>
          </p:spPr>
          <p:txBody>
            <a:bodyPr/>
            <a:lstStyle/>
            <a:p>
              <a:endParaRPr lang="en-US"/>
            </a:p>
          </p:txBody>
        </p:sp>
        <p:sp>
          <p:nvSpPr>
            <p:cNvPr id="551988" name="Freeform 2100"/>
            <p:cNvSpPr>
              <a:spLocks/>
            </p:cNvSpPr>
            <p:nvPr/>
          </p:nvSpPr>
          <p:spPr bwMode="auto">
            <a:xfrm>
              <a:off x="1226" y="1168"/>
              <a:ext cx="12" cy="53"/>
            </a:xfrm>
            <a:custGeom>
              <a:avLst/>
              <a:gdLst/>
              <a:ahLst/>
              <a:cxnLst>
                <a:cxn ang="0">
                  <a:pos x="6" y="13"/>
                </a:cxn>
                <a:cxn ang="0">
                  <a:pos x="0" y="7"/>
                </a:cxn>
                <a:cxn ang="0">
                  <a:pos x="0" y="53"/>
                </a:cxn>
                <a:cxn ang="0">
                  <a:pos x="12" y="53"/>
                </a:cxn>
                <a:cxn ang="0">
                  <a:pos x="12" y="7"/>
                </a:cxn>
                <a:cxn ang="0">
                  <a:pos x="6" y="0"/>
                </a:cxn>
                <a:cxn ang="0">
                  <a:pos x="12" y="7"/>
                </a:cxn>
                <a:cxn ang="0">
                  <a:pos x="12" y="0"/>
                </a:cxn>
                <a:cxn ang="0">
                  <a:pos x="6" y="0"/>
                </a:cxn>
                <a:cxn ang="0">
                  <a:pos x="6" y="13"/>
                </a:cxn>
              </a:cxnLst>
              <a:rect l="0" t="0" r="r" b="b"/>
              <a:pathLst>
                <a:path w="12" h="53">
                  <a:moveTo>
                    <a:pt x="6" y="13"/>
                  </a:moveTo>
                  <a:lnTo>
                    <a:pt x="0" y="7"/>
                  </a:lnTo>
                  <a:lnTo>
                    <a:pt x="0" y="53"/>
                  </a:lnTo>
                  <a:lnTo>
                    <a:pt x="12" y="53"/>
                  </a:lnTo>
                  <a:lnTo>
                    <a:pt x="12" y="7"/>
                  </a:lnTo>
                  <a:lnTo>
                    <a:pt x="6" y="0"/>
                  </a:lnTo>
                  <a:lnTo>
                    <a:pt x="12" y="7"/>
                  </a:lnTo>
                  <a:lnTo>
                    <a:pt x="12" y="0"/>
                  </a:lnTo>
                  <a:lnTo>
                    <a:pt x="6" y="0"/>
                  </a:lnTo>
                  <a:lnTo>
                    <a:pt x="6" y="13"/>
                  </a:lnTo>
                  <a:close/>
                </a:path>
              </a:pathLst>
            </a:custGeom>
            <a:solidFill>
              <a:srgbClr val="000000"/>
            </a:solidFill>
            <a:ln w="9525">
              <a:noFill/>
              <a:round/>
              <a:headEnd/>
              <a:tailEnd/>
            </a:ln>
          </p:spPr>
          <p:txBody>
            <a:bodyPr/>
            <a:lstStyle/>
            <a:p>
              <a:endParaRPr lang="en-US"/>
            </a:p>
          </p:txBody>
        </p:sp>
        <p:sp>
          <p:nvSpPr>
            <p:cNvPr id="551989" name="Freeform 2101"/>
            <p:cNvSpPr>
              <a:spLocks/>
            </p:cNvSpPr>
            <p:nvPr/>
          </p:nvSpPr>
          <p:spPr bwMode="auto">
            <a:xfrm>
              <a:off x="1070" y="1161"/>
              <a:ext cx="162" cy="20"/>
            </a:xfrm>
            <a:custGeom>
              <a:avLst/>
              <a:gdLst/>
              <a:ahLst/>
              <a:cxnLst>
                <a:cxn ang="0">
                  <a:pos x="12" y="6"/>
                </a:cxn>
                <a:cxn ang="0">
                  <a:pos x="6" y="12"/>
                </a:cxn>
                <a:cxn ang="0">
                  <a:pos x="162" y="20"/>
                </a:cxn>
                <a:cxn ang="0">
                  <a:pos x="162" y="7"/>
                </a:cxn>
                <a:cxn ang="0">
                  <a:pos x="6" y="0"/>
                </a:cxn>
                <a:cxn ang="0">
                  <a:pos x="0" y="6"/>
                </a:cxn>
                <a:cxn ang="0">
                  <a:pos x="6" y="0"/>
                </a:cxn>
                <a:cxn ang="0">
                  <a:pos x="0" y="0"/>
                </a:cxn>
                <a:cxn ang="0">
                  <a:pos x="0" y="6"/>
                </a:cxn>
                <a:cxn ang="0">
                  <a:pos x="12" y="6"/>
                </a:cxn>
              </a:cxnLst>
              <a:rect l="0" t="0" r="r" b="b"/>
              <a:pathLst>
                <a:path w="162" h="20">
                  <a:moveTo>
                    <a:pt x="12" y="6"/>
                  </a:moveTo>
                  <a:lnTo>
                    <a:pt x="6" y="12"/>
                  </a:lnTo>
                  <a:lnTo>
                    <a:pt x="162" y="20"/>
                  </a:lnTo>
                  <a:lnTo>
                    <a:pt x="162" y="7"/>
                  </a:lnTo>
                  <a:lnTo>
                    <a:pt x="6" y="0"/>
                  </a:lnTo>
                  <a:lnTo>
                    <a:pt x="0" y="6"/>
                  </a:lnTo>
                  <a:lnTo>
                    <a:pt x="6" y="0"/>
                  </a:lnTo>
                  <a:lnTo>
                    <a:pt x="0" y="0"/>
                  </a:lnTo>
                  <a:lnTo>
                    <a:pt x="0" y="6"/>
                  </a:lnTo>
                  <a:lnTo>
                    <a:pt x="12" y="6"/>
                  </a:lnTo>
                  <a:close/>
                </a:path>
              </a:pathLst>
            </a:custGeom>
            <a:solidFill>
              <a:srgbClr val="000000"/>
            </a:solidFill>
            <a:ln w="9525">
              <a:noFill/>
              <a:round/>
              <a:headEnd/>
              <a:tailEnd/>
            </a:ln>
          </p:spPr>
          <p:txBody>
            <a:bodyPr/>
            <a:lstStyle/>
            <a:p>
              <a:endParaRPr lang="en-US"/>
            </a:p>
          </p:txBody>
        </p:sp>
        <p:sp>
          <p:nvSpPr>
            <p:cNvPr id="551990" name="Freeform 2102"/>
            <p:cNvSpPr>
              <a:spLocks/>
            </p:cNvSpPr>
            <p:nvPr/>
          </p:nvSpPr>
          <p:spPr bwMode="auto">
            <a:xfrm>
              <a:off x="1013" y="933"/>
              <a:ext cx="285" cy="264"/>
            </a:xfrm>
            <a:custGeom>
              <a:avLst/>
              <a:gdLst/>
              <a:ahLst/>
              <a:cxnLst>
                <a:cxn ang="0">
                  <a:pos x="274" y="0"/>
                </a:cxn>
                <a:cxn ang="0">
                  <a:pos x="272" y="83"/>
                </a:cxn>
                <a:cxn ang="0">
                  <a:pos x="275" y="83"/>
                </a:cxn>
                <a:cxn ang="0">
                  <a:pos x="279" y="83"/>
                </a:cxn>
                <a:cxn ang="0">
                  <a:pos x="282" y="87"/>
                </a:cxn>
                <a:cxn ang="0">
                  <a:pos x="285" y="94"/>
                </a:cxn>
                <a:cxn ang="0">
                  <a:pos x="285" y="105"/>
                </a:cxn>
                <a:cxn ang="0">
                  <a:pos x="285" y="113"/>
                </a:cxn>
                <a:cxn ang="0">
                  <a:pos x="285" y="120"/>
                </a:cxn>
                <a:cxn ang="0">
                  <a:pos x="285" y="122"/>
                </a:cxn>
                <a:cxn ang="0">
                  <a:pos x="284" y="122"/>
                </a:cxn>
                <a:cxn ang="0">
                  <a:pos x="281" y="125"/>
                </a:cxn>
                <a:cxn ang="0">
                  <a:pos x="279" y="126"/>
                </a:cxn>
                <a:cxn ang="0">
                  <a:pos x="274" y="127"/>
                </a:cxn>
                <a:cxn ang="0">
                  <a:pos x="274" y="141"/>
                </a:cxn>
                <a:cxn ang="0">
                  <a:pos x="274" y="155"/>
                </a:cxn>
                <a:cxn ang="0">
                  <a:pos x="274" y="166"/>
                </a:cxn>
                <a:cxn ang="0">
                  <a:pos x="274" y="171"/>
                </a:cxn>
                <a:cxn ang="0">
                  <a:pos x="272" y="175"/>
                </a:cxn>
                <a:cxn ang="0">
                  <a:pos x="267" y="186"/>
                </a:cxn>
                <a:cxn ang="0">
                  <a:pos x="259" y="200"/>
                </a:cxn>
                <a:cxn ang="0">
                  <a:pos x="246" y="218"/>
                </a:cxn>
                <a:cxn ang="0">
                  <a:pos x="229" y="235"/>
                </a:cxn>
                <a:cxn ang="0">
                  <a:pos x="207" y="249"/>
                </a:cxn>
                <a:cxn ang="0">
                  <a:pos x="181" y="261"/>
                </a:cxn>
                <a:cxn ang="0">
                  <a:pos x="148" y="264"/>
                </a:cxn>
                <a:cxn ang="0">
                  <a:pos x="115" y="261"/>
                </a:cxn>
                <a:cxn ang="0">
                  <a:pos x="86" y="249"/>
                </a:cxn>
                <a:cxn ang="0">
                  <a:pos x="64" y="234"/>
                </a:cxn>
                <a:cxn ang="0">
                  <a:pos x="46" y="217"/>
                </a:cxn>
                <a:cxn ang="0">
                  <a:pos x="31" y="200"/>
                </a:cxn>
                <a:cxn ang="0">
                  <a:pos x="21" y="185"/>
                </a:cxn>
                <a:cxn ang="0">
                  <a:pos x="16" y="174"/>
                </a:cxn>
                <a:cxn ang="0">
                  <a:pos x="13" y="170"/>
                </a:cxn>
                <a:cxn ang="0">
                  <a:pos x="13" y="128"/>
                </a:cxn>
                <a:cxn ang="0">
                  <a:pos x="12" y="128"/>
                </a:cxn>
                <a:cxn ang="0">
                  <a:pos x="7" y="127"/>
                </a:cxn>
                <a:cxn ang="0">
                  <a:pos x="3" y="126"/>
                </a:cxn>
                <a:cxn ang="0">
                  <a:pos x="0" y="122"/>
                </a:cxn>
                <a:cxn ang="0">
                  <a:pos x="0" y="115"/>
                </a:cxn>
                <a:cxn ang="0">
                  <a:pos x="0" y="105"/>
                </a:cxn>
                <a:cxn ang="0">
                  <a:pos x="0" y="94"/>
                </a:cxn>
                <a:cxn ang="0">
                  <a:pos x="0" y="91"/>
                </a:cxn>
                <a:cxn ang="0">
                  <a:pos x="13" y="83"/>
                </a:cxn>
                <a:cxn ang="0">
                  <a:pos x="13" y="0"/>
                </a:cxn>
                <a:cxn ang="0">
                  <a:pos x="274" y="0"/>
                </a:cxn>
              </a:cxnLst>
              <a:rect l="0" t="0" r="r" b="b"/>
              <a:pathLst>
                <a:path w="285" h="264">
                  <a:moveTo>
                    <a:pt x="274" y="0"/>
                  </a:moveTo>
                  <a:lnTo>
                    <a:pt x="272" y="83"/>
                  </a:lnTo>
                  <a:lnTo>
                    <a:pt x="275" y="83"/>
                  </a:lnTo>
                  <a:lnTo>
                    <a:pt x="279" y="83"/>
                  </a:lnTo>
                  <a:lnTo>
                    <a:pt x="282" y="87"/>
                  </a:lnTo>
                  <a:lnTo>
                    <a:pt x="285" y="94"/>
                  </a:lnTo>
                  <a:lnTo>
                    <a:pt x="285" y="105"/>
                  </a:lnTo>
                  <a:lnTo>
                    <a:pt x="285" y="113"/>
                  </a:lnTo>
                  <a:lnTo>
                    <a:pt x="285" y="120"/>
                  </a:lnTo>
                  <a:lnTo>
                    <a:pt x="285" y="122"/>
                  </a:lnTo>
                  <a:lnTo>
                    <a:pt x="284" y="122"/>
                  </a:lnTo>
                  <a:lnTo>
                    <a:pt x="281" y="125"/>
                  </a:lnTo>
                  <a:lnTo>
                    <a:pt x="279" y="126"/>
                  </a:lnTo>
                  <a:lnTo>
                    <a:pt x="274" y="127"/>
                  </a:lnTo>
                  <a:lnTo>
                    <a:pt x="274" y="141"/>
                  </a:lnTo>
                  <a:lnTo>
                    <a:pt x="274" y="155"/>
                  </a:lnTo>
                  <a:lnTo>
                    <a:pt x="274" y="166"/>
                  </a:lnTo>
                  <a:lnTo>
                    <a:pt x="274" y="171"/>
                  </a:lnTo>
                  <a:lnTo>
                    <a:pt x="272" y="175"/>
                  </a:lnTo>
                  <a:lnTo>
                    <a:pt x="267" y="186"/>
                  </a:lnTo>
                  <a:lnTo>
                    <a:pt x="259" y="200"/>
                  </a:lnTo>
                  <a:lnTo>
                    <a:pt x="246" y="218"/>
                  </a:lnTo>
                  <a:lnTo>
                    <a:pt x="229" y="235"/>
                  </a:lnTo>
                  <a:lnTo>
                    <a:pt x="207" y="249"/>
                  </a:lnTo>
                  <a:lnTo>
                    <a:pt x="181" y="261"/>
                  </a:lnTo>
                  <a:lnTo>
                    <a:pt x="148" y="264"/>
                  </a:lnTo>
                  <a:lnTo>
                    <a:pt x="115" y="261"/>
                  </a:lnTo>
                  <a:lnTo>
                    <a:pt x="86" y="249"/>
                  </a:lnTo>
                  <a:lnTo>
                    <a:pt x="64" y="234"/>
                  </a:lnTo>
                  <a:lnTo>
                    <a:pt x="46" y="217"/>
                  </a:lnTo>
                  <a:lnTo>
                    <a:pt x="31" y="200"/>
                  </a:lnTo>
                  <a:lnTo>
                    <a:pt x="21" y="185"/>
                  </a:lnTo>
                  <a:lnTo>
                    <a:pt x="16" y="174"/>
                  </a:lnTo>
                  <a:lnTo>
                    <a:pt x="13" y="170"/>
                  </a:lnTo>
                  <a:lnTo>
                    <a:pt x="13" y="128"/>
                  </a:lnTo>
                  <a:lnTo>
                    <a:pt x="12" y="128"/>
                  </a:lnTo>
                  <a:lnTo>
                    <a:pt x="7" y="127"/>
                  </a:lnTo>
                  <a:lnTo>
                    <a:pt x="3" y="126"/>
                  </a:lnTo>
                  <a:lnTo>
                    <a:pt x="0" y="122"/>
                  </a:lnTo>
                  <a:lnTo>
                    <a:pt x="0" y="115"/>
                  </a:lnTo>
                  <a:lnTo>
                    <a:pt x="0" y="105"/>
                  </a:lnTo>
                  <a:lnTo>
                    <a:pt x="0" y="94"/>
                  </a:lnTo>
                  <a:lnTo>
                    <a:pt x="0" y="91"/>
                  </a:lnTo>
                  <a:lnTo>
                    <a:pt x="13" y="83"/>
                  </a:lnTo>
                  <a:lnTo>
                    <a:pt x="13" y="0"/>
                  </a:lnTo>
                  <a:lnTo>
                    <a:pt x="274" y="0"/>
                  </a:lnTo>
                  <a:close/>
                </a:path>
              </a:pathLst>
            </a:custGeom>
            <a:solidFill>
              <a:srgbClr val="FFFFFF"/>
            </a:solidFill>
            <a:ln w="9525">
              <a:noFill/>
              <a:round/>
              <a:headEnd/>
              <a:tailEnd/>
            </a:ln>
          </p:spPr>
          <p:txBody>
            <a:bodyPr/>
            <a:lstStyle/>
            <a:p>
              <a:endParaRPr lang="en-US"/>
            </a:p>
          </p:txBody>
        </p:sp>
        <p:sp>
          <p:nvSpPr>
            <p:cNvPr id="551991" name="Freeform 2103"/>
            <p:cNvSpPr>
              <a:spLocks/>
            </p:cNvSpPr>
            <p:nvPr/>
          </p:nvSpPr>
          <p:spPr bwMode="auto">
            <a:xfrm>
              <a:off x="1279" y="933"/>
              <a:ext cx="14" cy="92"/>
            </a:xfrm>
            <a:custGeom>
              <a:avLst/>
              <a:gdLst/>
              <a:ahLst/>
              <a:cxnLst>
                <a:cxn ang="0">
                  <a:pos x="5" y="77"/>
                </a:cxn>
                <a:cxn ang="0">
                  <a:pos x="13" y="83"/>
                </a:cxn>
                <a:cxn ang="0">
                  <a:pos x="14" y="0"/>
                </a:cxn>
                <a:cxn ang="0">
                  <a:pos x="1" y="0"/>
                </a:cxn>
                <a:cxn ang="0">
                  <a:pos x="0" y="83"/>
                </a:cxn>
                <a:cxn ang="0">
                  <a:pos x="8" y="89"/>
                </a:cxn>
                <a:cxn ang="0">
                  <a:pos x="0" y="83"/>
                </a:cxn>
                <a:cxn ang="0">
                  <a:pos x="0" y="92"/>
                </a:cxn>
                <a:cxn ang="0">
                  <a:pos x="8" y="89"/>
                </a:cxn>
                <a:cxn ang="0">
                  <a:pos x="5" y="77"/>
                </a:cxn>
              </a:cxnLst>
              <a:rect l="0" t="0" r="r" b="b"/>
              <a:pathLst>
                <a:path w="14" h="92">
                  <a:moveTo>
                    <a:pt x="5" y="77"/>
                  </a:moveTo>
                  <a:lnTo>
                    <a:pt x="13" y="83"/>
                  </a:lnTo>
                  <a:lnTo>
                    <a:pt x="14" y="0"/>
                  </a:lnTo>
                  <a:lnTo>
                    <a:pt x="1" y="0"/>
                  </a:lnTo>
                  <a:lnTo>
                    <a:pt x="0" y="83"/>
                  </a:lnTo>
                  <a:lnTo>
                    <a:pt x="8" y="89"/>
                  </a:lnTo>
                  <a:lnTo>
                    <a:pt x="0" y="83"/>
                  </a:lnTo>
                  <a:lnTo>
                    <a:pt x="0" y="92"/>
                  </a:lnTo>
                  <a:lnTo>
                    <a:pt x="8" y="89"/>
                  </a:lnTo>
                  <a:lnTo>
                    <a:pt x="5" y="77"/>
                  </a:lnTo>
                  <a:close/>
                </a:path>
              </a:pathLst>
            </a:custGeom>
            <a:solidFill>
              <a:srgbClr val="000000"/>
            </a:solidFill>
            <a:ln w="9525">
              <a:noFill/>
              <a:round/>
              <a:headEnd/>
              <a:tailEnd/>
            </a:ln>
          </p:spPr>
          <p:txBody>
            <a:bodyPr/>
            <a:lstStyle/>
            <a:p>
              <a:endParaRPr lang="en-US"/>
            </a:p>
          </p:txBody>
        </p:sp>
        <p:sp>
          <p:nvSpPr>
            <p:cNvPr id="551992" name="Freeform 2104"/>
            <p:cNvSpPr>
              <a:spLocks/>
            </p:cNvSpPr>
            <p:nvPr/>
          </p:nvSpPr>
          <p:spPr bwMode="auto">
            <a:xfrm>
              <a:off x="1284" y="1010"/>
              <a:ext cx="20" cy="17"/>
            </a:xfrm>
            <a:custGeom>
              <a:avLst/>
              <a:gdLst/>
              <a:ahLst/>
              <a:cxnLst>
                <a:cxn ang="0">
                  <a:pos x="20" y="17"/>
                </a:cxn>
                <a:cxn ang="0">
                  <a:pos x="20" y="17"/>
                </a:cxn>
                <a:cxn ang="0">
                  <a:pos x="16" y="7"/>
                </a:cxn>
                <a:cxn ang="0">
                  <a:pos x="10" y="1"/>
                </a:cxn>
                <a:cxn ang="0">
                  <a:pos x="4" y="0"/>
                </a:cxn>
                <a:cxn ang="0">
                  <a:pos x="0" y="0"/>
                </a:cxn>
                <a:cxn ang="0">
                  <a:pos x="3" y="12"/>
                </a:cxn>
                <a:cxn ang="0">
                  <a:pos x="4" y="12"/>
                </a:cxn>
                <a:cxn ang="0">
                  <a:pos x="5" y="11"/>
                </a:cxn>
                <a:cxn ang="0">
                  <a:pos x="6" y="12"/>
                </a:cxn>
                <a:cxn ang="0">
                  <a:pos x="8" y="17"/>
                </a:cxn>
                <a:cxn ang="0">
                  <a:pos x="8" y="17"/>
                </a:cxn>
                <a:cxn ang="0">
                  <a:pos x="20" y="17"/>
                </a:cxn>
              </a:cxnLst>
              <a:rect l="0" t="0" r="r" b="b"/>
              <a:pathLst>
                <a:path w="20" h="17">
                  <a:moveTo>
                    <a:pt x="20" y="17"/>
                  </a:moveTo>
                  <a:lnTo>
                    <a:pt x="20" y="17"/>
                  </a:lnTo>
                  <a:lnTo>
                    <a:pt x="16" y="7"/>
                  </a:lnTo>
                  <a:lnTo>
                    <a:pt x="10" y="1"/>
                  </a:lnTo>
                  <a:lnTo>
                    <a:pt x="4" y="0"/>
                  </a:lnTo>
                  <a:lnTo>
                    <a:pt x="0" y="0"/>
                  </a:lnTo>
                  <a:lnTo>
                    <a:pt x="3" y="12"/>
                  </a:lnTo>
                  <a:lnTo>
                    <a:pt x="4" y="12"/>
                  </a:lnTo>
                  <a:lnTo>
                    <a:pt x="5" y="11"/>
                  </a:lnTo>
                  <a:lnTo>
                    <a:pt x="6" y="12"/>
                  </a:lnTo>
                  <a:lnTo>
                    <a:pt x="8" y="17"/>
                  </a:lnTo>
                  <a:lnTo>
                    <a:pt x="8" y="17"/>
                  </a:lnTo>
                  <a:lnTo>
                    <a:pt x="20" y="17"/>
                  </a:lnTo>
                  <a:close/>
                </a:path>
              </a:pathLst>
            </a:custGeom>
            <a:solidFill>
              <a:srgbClr val="000000"/>
            </a:solidFill>
            <a:ln w="9525">
              <a:noFill/>
              <a:round/>
              <a:headEnd/>
              <a:tailEnd/>
            </a:ln>
          </p:spPr>
          <p:txBody>
            <a:bodyPr/>
            <a:lstStyle/>
            <a:p>
              <a:endParaRPr lang="en-US"/>
            </a:p>
          </p:txBody>
        </p:sp>
        <p:sp>
          <p:nvSpPr>
            <p:cNvPr id="551993" name="Freeform 2105"/>
            <p:cNvSpPr>
              <a:spLocks/>
            </p:cNvSpPr>
            <p:nvPr/>
          </p:nvSpPr>
          <p:spPr bwMode="auto">
            <a:xfrm>
              <a:off x="1292" y="1027"/>
              <a:ext cx="12" cy="33"/>
            </a:xfrm>
            <a:custGeom>
              <a:avLst/>
              <a:gdLst/>
              <a:ahLst/>
              <a:cxnLst>
                <a:cxn ang="0">
                  <a:pos x="9" y="33"/>
                </a:cxn>
                <a:cxn ang="0">
                  <a:pos x="12" y="28"/>
                </a:cxn>
                <a:cxn ang="0">
                  <a:pos x="12" y="26"/>
                </a:cxn>
                <a:cxn ang="0">
                  <a:pos x="12" y="19"/>
                </a:cxn>
                <a:cxn ang="0">
                  <a:pos x="12" y="11"/>
                </a:cxn>
                <a:cxn ang="0">
                  <a:pos x="12" y="0"/>
                </a:cxn>
                <a:cxn ang="0">
                  <a:pos x="0" y="0"/>
                </a:cxn>
                <a:cxn ang="0">
                  <a:pos x="0" y="11"/>
                </a:cxn>
                <a:cxn ang="0">
                  <a:pos x="0" y="19"/>
                </a:cxn>
                <a:cxn ang="0">
                  <a:pos x="0" y="26"/>
                </a:cxn>
                <a:cxn ang="0">
                  <a:pos x="0" y="28"/>
                </a:cxn>
                <a:cxn ang="0">
                  <a:pos x="2" y="23"/>
                </a:cxn>
                <a:cxn ang="0">
                  <a:pos x="9" y="33"/>
                </a:cxn>
                <a:cxn ang="0">
                  <a:pos x="12" y="31"/>
                </a:cxn>
                <a:cxn ang="0">
                  <a:pos x="12" y="28"/>
                </a:cxn>
                <a:cxn ang="0">
                  <a:pos x="9" y="33"/>
                </a:cxn>
              </a:cxnLst>
              <a:rect l="0" t="0" r="r" b="b"/>
              <a:pathLst>
                <a:path w="12" h="33">
                  <a:moveTo>
                    <a:pt x="9" y="33"/>
                  </a:moveTo>
                  <a:lnTo>
                    <a:pt x="12" y="28"/>
                  </a:lnTo>
                  <a:lnTo>
                    <a:pt x="12" y="26"/>
                  </a:lnTo>
                  <a:lnTo>
                    <a:pt x="12" y="19"/>
                  </a:lnTo>
                  <a:lnTo>
                    <a:pt x="12" y="11"/>
                  </a:lnTo>
                  <a:lnTo>
                    <a:pt x="12" y="0"/>
                  </a:lnTo>
                  <a:lnTo>
                    <a:pt x="0" y="0"/>
                  </a:lnTo>
                  <a:lnTo>
                    <a:pt x="0" y="11"/>
                  </a:lnTo>
                  <a:lnTo>
                    <a:pt x="0" y="19"/>
                  </a:lnTo>
                  <a:lnTo>
                    <a:pt x="0" y="26"/>
                  </a:lnTo>
                  <a:lnTo>
                    <a:pt x="0" y="28"/>
                  </a:lnTo>
                  <a:lnTo>
                    <a:pt x="2" y="23"/>
                  </a:lnTo>
                  <a:lnTo>
                    <a:pt x="9" y="33"/>
                  </a:lnTo>
                  <a:lnTo>
                    <a:pt x="12" y="31"/>
                  </a:lnTo>
                  <a:lnTo>
                    <a:pt x="12" y="28"/>
                  </a:lnTo>
                  <a:lnTo>
                    <a:pt x="9" y="33"/>
                  </a:lnTo>
                  <a:close/>
                </a:path>
              </a:pathLst>
            </a:custGeom>
            <a:solidFill>
              <a:srgbClr val="000000"/>
            </a:solidFill>
            <a:ln w="9525">
              <a:noFill/>
              <a:round/>
              <a:headEnd/>
              <a:tailEnd/>
            </a:ln>
          </p:spPr>
          <p:txBody>
            <a:bodyPr/>
            <a:lstStyle/>
            <a:p>
              <a:endParaRPr lang="en-US"/>
            </a:p>
          </p:txBody>
        </p:sp>
        <p:sp>
          <p:nvSpPr>
            <p:cNvPr id="551994" name="Freeform 2106"/>
            <p:cNvSpPr>
              <a:spLocks/>
            </p:cNvSpPr>
            <p:nvPr/>
          </p:nvSpPr>
          <p:spPr bwMode="auto">
            <a:xfrm>
              <a:off x="1280" y="1050"/>
              <a:ext cx="21" cy="16"/>
            </a:xfrm>
            <a:custGeom>
              <a:avLst/>
              <a:gdLst/>
              <a:ahLst/>
              <a:cxnLst>
                <a:cxn ang="0">
                  <a:pos x="13" y="10"/>
                </a:cxn>
                <a:cxn ang="0">
                  <a:pos x="8" y="16"/>
                </a:cxn>
                <a:cxn ang="0">
                  <a:pos x="13" y="15"/>
                </a:cxn>
                <a:cxn ang="0">
                  <a:pos x="18" y="13"/>
                </a:cxn>
                <a:cxn ang="0">
                  <a:pos x="20" y="10"/>
                </a:cxn>
                <a:cxn ang="0">
                  <a:pos x="21" y="10"/>
                </a:cxn>
                <a:cxn ang="0">
                  <a:pos x="14" y="0"/>
                </a:cxn>
                <a:cxn ang="0">
                  <a:pos x="13" y="0"/>
                </a:cxn>
                <a:cxn ang="0">
                  <a:pos x="10" y="3"/>
                </a:cxn>
                <a:cxn ang="0">
                  <a:pos x="10" y="3"/>
                </a:cxn>
                <a:cxn ang="0">
                  <a:pos x="5" y="4"/>
                </a:cxn>
                <a:cxn ang="0">
                  <a:pos x="0" y="10"/>
                </a:cxn>
                <a:cxn ang="0">
                  <a:pos x="5" y="4"/>
                </a:cxn>
                <a:cxn ang="0">
                  <a:pos x="0" y="5"/>
                </a:cxn>
                <a:cxn ang="0">
                  <a:pos x="0" y="10"/>
                </a:cxn>
                <a:cxn ang="0">
                  <a:pos x="13" y="10"/>
                </a:cxn>
              </a:cxnLst>
              <a:rect l="0" t="0" r="r" b="b"/>
              <a:pathLst>
                <a:path w="21" h="16">
                  <a:moveTo>
                    <a:pt x="13" y="10"/>
                  </a:moveTo>
                  <a:lnTo>
                    <a:pt x="8" y="16"/>
                  </a:lnTo>
                  <a:lnTo>
                    <a:pt x="13" y="15"/>
                  </a:lnTo>
                  <a:lnTo>
                    <a:pt x="18" y="13"/>
                  </a:lnTo>
                  <a:lnTo>
                    <a:pt x="20" y="10"/>
                  </a:lnTo>
                  <a:lnTo>
                    <a:pt x="21" y="10"/>
                  </a:lnTo>
                  <a:lnTo>
                    <a:pt x="14" y="0"/>
                  </a:lnTo>
                  <a:lnTo>
                    <a:pt x="13" y="0"/>
                  </a:lnTo>
                  <a:lnTo>
                    <a:pt x="10" y="3"/>
                  </a:lnTo>
                  <a:lnTo>
                    <a:pt x="10" y="3"/>
                  </a:lnTo>
                  <a:lnTo>
                    <a:pt x="5" y="4"/>
                  </a:lnTo>
                  <a:lnTo>
                    <a:pt x="0" y="10"/>
                  </a:lnTo>
                  <a:lnTo>
                    <a:pt x="5" y="4"/>
                  </a:lnTo>
                  <a:lnTo>
                    <a:pt x="0" y="5"/>
                  </a:lnTo>
                  <a:lnTo>
                    <a:pt x="0" y="10"/>
                  </a:lnTo>
                  <a:lnTo>
                    <a:pt x="13" y="10"/>
                  </a:lnTo>
                  <a:close/>
                </a:path>
              </a:pathLst>
            </a:custGeom>
            <a:solidFill>
              <a:srgbClr val="000000"/>
            </a:solidFill>
            <a:ln w="9525">
              <a:noFill/>
              <a:round/>
              <a:headEnd/>
              <a:tailEnd/>
            </a:ln>
          </p:spPr>
          <p:txBody>
            <a:bodyPr/>
            <a:lstStyle/>
            <a:p>
              <a:endParaRPr lang="en-US"/>
            </a:p>
          </p:txBody>
        </p:sp>
        <p:sp>
          <p:nvSpPr>
            <p:cNvPr id="551995" name="Freeform 2107"/>
            <p:cNvSpPr>
              <a:spLocks/>
            </p:cNvSpPr>
            <p:nvPr/>
          </p:nvSpPr>
          <p:spPr bwMode="auto">
            <a:xfrm>
              <a:off x="1280" y="1060"/>
              <a:ext cx="13" cy="45"/>
            </a:xfrm>
            <a:custGeom>
              <a:avLst/>
              <a:gdLst/>
              <a:ahLst/>
              <a:cxnLst>
                <a:cxn ang="0">
                  <a:pos x="13" y="45"/>
                </a:cxn>
                <a:cxn ang="0">
                  <a:pos x="13" y="44"/>
                </a:cxn>
                <a:cxn ang="0">
                  <a:pos x="13" y="39"/>
                </a:cxn>
                <a:cxn ang="0">
                  <a:pos x="13" y="28"/>
                </a:cxn>
                <a:cxn ang="0">
                  <a:pos x="13" y="14"/>
                </a:cxn>
                <a:cxn ang="0">
                  <a:pos x="13" y="0"/>
                </a:cxn>
                <a:cxn ang="0">
                  <a:pos x="0" y="0"/>
                </a:cxn>
                <a:cxn ang="0">
                  <a:pos x="0" y="14"/>
                </a:cxn>
                <a:cxn ang="0">
                  <a:pos x="0" y="28"/>
                </a:cxn>
                <a:cxn ang="0">
                  <a:pos x="0" y="39"/>
                </a:cxn>
                <a:cxn ang="0">
                  <a:pos x="0" y="44"/>
                </a:cxn>
                <a:cxn ang="0">
                  <a:pos x="0" y="43"/>
                </a:cxn>
                <a:cxn ang="0">
                  <a:pos x="13" y="45"/>
                </a:cxn>
                <a:cxn ang="0">
                  <a:pos x="13" y="44"/>
                </a:cxn>
                <a:cxn ang="0">
                  <a:pos x="13" y="44"/>
                </a:cxn>
                <a:cxn ang="0">
                  <a:pos x="13" y="45"/>
                </a:cxn>
              </a:cxnLst>
              <a:rect l="0" t="0" r="r" b="b"/>
              <a:pathLst>
                <a:path w="13" h="45">
                  <a:moveTo>
                    <a:pt x="13" y="45"/>
                  </a:moveTo>
                  <a:lnTo>
                    <a:pt x="13" y="44"/>
                  </a:lnTo>
                  <a:lnTo>
                    <a:pt x="13" y="39"/>
                  </a:lnTo>
                  <a:lnTo>
                    <a:pt x="13" y="28"/>
                  </a:lnTo>
                  <a:lnTo>
                    <a:pt x="13" y="14"/>
                  </a:lnTo>
                  <a:lnTo>
                    <a:pt x="13" y="0"/>
                  </a:lnTo>
                  <a:lnTo>
                    <a:pt x="0" y="0"/>
                  </a:lnTo>
                  <a:lnTo>
                    <a:pt x="0" y="14"/>
                  </a:lnTo>
                  <a:lnTo>
                    <a:pt x="0" y="28"/>
                  </a:lnTo>
                  <a:lnTo>
                    <a:pt x="0" y="39"/>
                  </a:lnTo>
                  <a:lnTo>
                    <a:pt x="0" y="44"/>
                  </a:lnTo>
                  <a:lnTo>
                    <a:pt x="0" y="43"/>
                  </a:lnTo>
                  <a:lnTo>
                    <a:pt x="13" y="45"/>
                  </a:lnTo>
                  <a:lnTo>
                    <a:pt x="13" y="44"/>
                  </a:lnTo>
                  <a:lnTo>
                    <a:pt x="13" y="44"/>
                  </a:lnTo>
                  <a:lnTo>
                    <a:pt x="13" y="45"/>
                  </a:lnTo>
                  <a:close/>
                </a:path>
              </a:pathLst>
            </a:custGeom>
            <a:solidFill>
              <a:srgbClr val="000000"/>
            </a:solidFill>
            <a:ln w="9525">
              <a:noFill/>
              <a:round/>
              <a:headEnd/>
              <a:tailEnd/>
            </a:ln>
          </p:spPr>
          <p:txBody>
            <a:bodyPr/>
            <a:lstStyle/>
            <a:p>
              <a:endParaRPr lang="en-US"/>
            </a:p>
          </p:txBody>
        </p:sp>
        <p:sp>
          <p:nvSpPr>
            <p:cNvPr id="551996" name="Freeform 2108"/>
            <p:cNvSpPr>
              <a:spLocks/>
            </p:cNvSpPr>
            <p:nvPr/>
          </p:nvSpPr>
          <p:spPr bwMode="auto">
            <a:xfrm>
              <a:off x="1161" y="1103"/>
              <a:ext cx="132" cy="101"/>
            </a:xfrm>
            <a:custGeom>
              <a:avLst/>
              <a:gdLst/>
              <a:ahLst/>
              <a:cxnLst>
                <a:cxn ang="0">
                  <a:pos x="0" y="101"/>
                </a:cxn>
                <a:cxn ang="0">
                  <a:pos x="0" y="101"/>
                </a:cxn>
                <a:cxn ang="0">
                  <a:pos x="34" y="97"/>
                </a:cxn>
                <a:cxn ang="0">
                  <a:pos x="61" y="84"/>
                </a:cxn>
                <a:cxn ang="0">
                  <a:pos x="85" y="70"/>
                </a:cxn>
                <a:cxn ang="0">
                  <a:pos x="103" y="52"/>
                </a:cxn>
                <a:cxn ang="0">
                  <a:pos x="116" y="34"/>
                </a:cxn>
                <a:cxn ang="0">
                  <a:pos x="124" y="19"/>
                </a:cxn>
                <a:cxn ang="0">
                  <a:pos x="131" y="8"/>
                </a:cxn>
                <a:cxn ang="0">
                  <a:pos x="132" y="2"/>
                </a:cxn>
                <a:cxn ang="0">
                  <a:pos x="119" y="0"/>
                </a:cxn>
                <a:cxn ang="0">
                  <a:pos x="118" y="2"/>
                </a:cxn>
                <a:cxn ang="0">
                  <a:pos x="114" y="14"/>
                </a:cxn>
                <a:cxn ang="0">
                  <a:pos x="106" y="26"/>
                </a:cxn>
                <a:cxn ang="0">
                  <a:pos x="93" y="44"/>
                </a:cxn>
                <a:cxn ang="0">
                  <a:pos x="77" y="60"/>
                </a:cxn>
                <a:cxn ang="0">
                  <a:pos x="56" y="74"/>
                </a:cxn>
                <a:cxn ang="0">
                  <a:pos x="31" y="84"/>
                </a:cxn>
                <a:cxn ang="0">
                  <a:pos x="0" y="88"/>
                </a:cxn>
                <a:cxn ang="0">
                  <a:pos x="0" y="88"/>
                </a:cxn>
                <a:cxn ang="0">
                  <a:pos x="0" y="101"/>
                </a:cxn>
              </a:cxnLst>
              <a:rect l="0" t="0" r="r" b="b"/>
              <a:pathLst>
                <a:path w="132" h="101">
                  <a:moveTo>
                    <a:pt x="0" y="101"/>
                  </a:moveTo>
                  <a:lnTo>
                    <a:pt x="0" y="101"/>
                  </a:lnTo>
                  <a:lnTo>
                    <a:pt x="34" y="97"/>
                  </a:lnTo>
                  <a:lnTo>
                    <a:pt x="61" y="84"/>
                  </a:lnTo>
                  <a:lnTo>
                    <a:pt x="85" y="70"/>
                  </a:lnTo>
                  <a:lnTo>
                    <a:pt x="103" y="52"/>
                  </a:lnTo>
                  <a:lnTo>
                    <a:pt x="116" y="34"/>
                  </a:lnTo>
                  <a:lnTo>
                    <a:pt x="124" y="19"/>
                  </a:lnTo>
                  <a:lnTo>
                    <a:pt x="131" y="8"/>
                  </a:lnTo>
                  <a:lnTo>
                    <a:pt x="132" y="2"/>
                  </a:lnTo>
                  <a:lnTo>
                    <a:pt x="119" y="0"/>
                  </a:lnTo>
                  <a:lnTo>
                    <a:pt x="118" y="2"/>
                  </a:lnTo>
                  <a:lnTo>
                    <a:pt x="114" y="14"/>
                  </a:lnTo>
                  <a:lnTo>
                    <a:pt x="106" y="26"/>
                  </a:lnTo>
                  <a:lnTo>
                    <a:pt x="93" y="44"/>
                  </a:lnTo>
                  <a:lnTo>
                    <a:pt x="77" y="60"/>
                  </a:lnTo>
                  <a:lnTo>
                    <a:pt x="56" y="74"/>
                  </a:lnTo>
                  <a:lnTo>
                    <a:pt x="31" y="84"/>
                  </a:lnTo>
                  <a:lnTo>
                    <a:pt x="0" y="88"/>
                  </a:lnTo>
                  <a:lnTo>
                    <a:pt x="0" y="88"/>
                  </a:lnTo>
                  <a:lnTo>
                    <a:pt x="0" y="101"/>
                  </a:lnTo>
                  <a:close/>
                </a:path>
              </a:pathLst>
            </a:custGeom>
            <a:solidFill>
              <a:srgbClr val="000000"/>
            </a:solidFill>
            <a:ln w="9525">
              <a:noFill/>
              <a:round/>
              <a:headEnd/>
              <a:tailEnd/>
            </a:ln>
          </p:spPr>
          <p:txBody>
            <a:bodyPr/>
            <a:lstStyle/>
            <a:p>
              <a:endParaRPr lang="en-US"/>
            </a:p>
          </p:txBody>
        </p:sp>
        <p:sp>
          <p:nvSpPr>
            <p:cNvPr id="551997" name="Freeform 2109"/>
            <p:cNvSpPr>
              <a:spLocks/>
            </p:cNvSpPr>
            <p:nvPr/>
          </p:nvSpPr>
          <p:spPr bwMode="auto">
            <a:xfrm>
              <a:off x="1020" y="1100"/>
              <a:ext cx="141" cy="104"/>
            </a:xfrm>
            <a:custGeom>
              <a:avLst/>
              <a:gdLst/>
              <a:ahLst/>
              <a:cxnLst>
                <a:cxn ang="0">
                  <a:pos x="0" y="3"/>
                </a:cxn>
                <a:cxn ang="0">
                  <a:pos x="0" y="5"/>
                </a:cxn>
                <a:cxn ang="0">
                  <a:pos x="4" y="9"/>
                </a:cxn>
                <a:cxn ang="0">
                  <a:pos x="9" y="21"/>
                </a:cxn>
                <a:cxn ang="0">
                  <a:pos x="19" y="37"/>
                </a:cxn>
                <a:cxn ang="0">
                  <a:pos x="35" y="53"/>
                </a:cxn>
                <a:cxn ang="0">
                  <a:pos x="53" y="72"/>
                </a:cxn>
                <a:cxn ang="0">
                  <a:pos x="77" y="87"/>
                </a:cxn>
                <a:cxn ang="0">
                  <a:pos x="107" y="100"/>
                </a:cxn>
                <a:cxn ang="0">
                  <a:pos x="141" y="104"/>
                </a:cxn>
                <a:cxn ang="0">
                  <a:pos x="141" y="91"/>
                </a:cxn>
                <a:cxn ang="0">
                  <a:pos x="109" y="87"/>
                </a:cxn>
                <a:cxn ang="0">
                  <a:pos x="82" y="77"/>
                </a:cxn>
                <a:cxn ang="0">
                  <a:pos x="61" y="62"/>
                </a:cxn>
                <a:cxn ang="0">
                  <a:pos x="42" y="46"/>
                </a:cxn>
                <a:cxn ang="0">
                  <a:pos x="29" y="29"/>
                </a:cxn>
                <a:cxn ang="0">
                  <a:pos x="19" y="16"/>
                </a:cxn>
                <a:cxn ang="0">
                  <a:pos x="14" y="4"/>
                </a:cxn>
                <a:cxn ang="0">
                  <a:pos x="13" y="0"/>
                </a:cxn>
                <a:cxn ang="0">
                  <a:pos x="13" y="3"/>
                </a:cxn>
                <a:cxn ang="0">
                  <a:pos x="0" y="3"/>
                </a:cxn>
                <a:cxn ang="0">
                  <a:pos x="0" y="4"/>
                </a:cxn>
                <a:cxn ang="0">
                  <a:pos x="0" y="5"/>
                </a:cxn>
                <a:cxn ang="0">
                  <a:pos x="0" y="3"/>
                </a:cxn>
              </a:cxnLst>
              <a:rect l="0" t="0" r="r" b="b"/>
              <a:pathLst>
                <a:path w="141" h="104">
                  <a:moveTo>
                    <a:pt x="0" y="3"/>
                  </a:moveTo>
                  <a:lnTo>
                    <a:pt x="0" y="5"/>
                  </a:lnTo>
                  <a:lnTo>
                    <a:pt x="4" y="9"/>
                  </a:lnTo>
                  <a:lnTo>
                    <a:pt x="9" y="21"/>
                  </a:lnTo>
                  <a:lnTo>
                    <a:pt x="19" y="37"/>
                  </a:lnTo>
                  <a:lnTo>
                    <a:pt x="35" y="53"/>
                  </a:lnTo>
                  <a:lnTo>
                    <a:pt x="53" y="72"/>
                  </a:lnTo>
                  <a:lnTo>
                    <a:pt x="77" y="87"/>
                  </a:lnTo>
                  <a:lnTo>
                    <a:pt x="107" y="100"/>
                  </a:lnTo>
                  <a:lnTo>
                    <a:pt x="141" y="104"/>
                  </a:lnTo>
                  <a:lnTo>
                    <a:pt x="141" y="91"/>
                  </a:lnTo>
                  <a:lnTo>
                    <a:pt x="109" y="87"/>
                  </a:lnTo>
                  <a:lnTo>
                    <a:pt x="82" y="77"/>
                  </a:lnTo>
                  <a:lnTo>
                    <a:pt x="61" y="62"/>
                  </a:lnTo>
                  <a:lnTo>
                    <a:pt x="42" y="46"/>
                  </a:lnTo>
                  <a:lnTo>
                    <a:pt x="29" y="29"/>
                  </a:lnTo>
                  <a:lnTo>
                    <a:pt x="19" y="16"/>
                  </a:lnTo>
                  <a:lnTo>
                    <a:pt x="14" y="4"/>
                  </a:lnTo>
                  <a:lnTo>
                    <a:pt x="13" y="0"/>
                  </a:lnTo>
                  <a:lnTo>
                    <a:pt x="13" y="3"/>
                  </a:lnTo>
                  <a:lnTo>
                    <a:pt x="0" y="3"/>
                  </a:lnTo>
                  <a:lnTo>
                    <a:pt x="0" y="4"/>
                  </a:lnTo>
                  <a:lnTo>
                    <a:pt x="0" y="5"/>
                  </a:lnTo>
                  <a:lnTo>
                    <a:pt x="0" y="3"/>
                  </a:lnTo>
                  <a:close/>
                </a:path>
              </a:pathLst>
            </a:custGeom>
            <a:solidFill>
              <a:srgbClr val="000000"/>
            </a:solidFill>
            <a:ln w="9525">
              <a:noFill/>
              <a:round/>
              <a:headEnd/>
              <a:tailEnd/>
            </a:ln>
          </p:spPr>
          <p:txBody>
            <a:bodyPr/>
            <a:lstStyle/>
            <a:p>
              <a:endParaRPr lang="en-US"/>
            </a:p>
          </p:txBody>
        </p:sp>
        <p:sp>
          <p:nvSpPr>
            <p:cNvPr id="551998" name="Freeform 2110"/>
            <p:cNvSpPr>
              <a:spLocks/>
            </p:cNvSpPr>
            <p:nvPr/>
          </p:nvSpPr>
          <p:spPr bwMode="auto">
            <a:xfrm>
              <a:off x="1020" y="1055"/>
              <a:ext cx="13" cy="48"/>
            </a:xfrm>
            <a:custGeom>
              <a:avLst/>
              <a:gdLst/>
              <a:ahLst/>
              <a:cxnLst>
                <a:cxn ang="0">
                  <a:pos x="6" y="13"/>
                </a:cxn>
                <a:cxn ang="0">
                  <a:pos x="0" y="6"/>
                </a:cxn>
                <a:cxn ang="0">
                  <a:pos x="0" y="48"/>
                </a:cxn>
                <a:cxn ang="0">
                  <a:pos x="13" y="48"/>
                </a:cxn>
                <a:cxn ang="0">
                  <a:pos x="13" y="6"/>
                </a:cxn>
                <a:cxn ang="0">
                  <a:pos x="6" y="0"/>
                </a:cxn>
                <a:cxn ang="0">
                  <a:pos x="13" y="6"/>
                </a:cxn>
                <a:cxn ang="0">
                  <a:pos x="13" y="0"/>
                </a:cxn>
                <a:cxn ang="0">
                  <a:pos x="6" y="0"/>
                </a:cxn>
                <a:cxn ang="0">
                  <a:pos x="6" y="13"/>
                </a:cxn>
              </a:cxnLst>
              <a:rect l="0" t="0" r="r" b="b"/>
              <a:pathLst>
                <a:path w="13" h="48">
                  <a:moveTo>
                    <a:pt x="6" y="13"/>
                  </a:moveTo>
                  <a:lnTo>
                    <a:pt x="0" y="6"/>
                  </a:lnTo>
                  <a:lnTo>
                    <a:pt x="0" y="48"/>
                  </a:lnTo>
                  <a:lnTo>
                    <a:pt x="13" y="48"/>
                  </a:lnTo>
                  <a:lnTo>
                    <a:pt x="13" y="6"/>
                  </a:lnTo>
                  <a:lnTo>
                    <a:pt x="6" y="0"/>
                  </a:lnTo>
                  <a:lnTo>
                    <a:pt x="13" y="6"/>
                  </a:lnTo>
                  <a:lnTo>
                    <a:pt x="13" y="0"/>
                  </a:lnTo>
                  <a:lnTo>
                    <a:pt x="6" y="0"/>
                  </a:lnTo>
                  <a:lnTo>
                    <a:pt x="6" y="13"/>
                  </a:lnTo>
                  <a:close/>
                </a:path>
              </a:pathLst>
            </a:custGeom>
            <a:solidFill>
              <a:srgbClr val="000000"/>
            </a:solidFill>
            <a:ln w="9525">
              <a:noFill/>
              <a:round/>
              <a:headEnd/>
              <a:tailEnd/>
            </a:ln>
          </p:spPr>
          <p:txBody>
            <a:bodyPr/>
            <a:lstStyle/>
            <a:p>
              <a:endParaRPr lang="en-US"/>
            </a:p>
          </p:txBody>
        </p:sp>
        <p:sp>
          <p:nvSpPr>
            <p:cNvPr id="551999" name="Freeform 2111"/>
            <p:cNvSpPr>
              <a:spLocks/>
            </p:cNvSpPr>
            <p:nvPr/>
          </p:nvSpPr>
          <p:spPr bwMode="auto">
            <a:xfrm>
              <a:off x="1007" y="1053"/>
              <a:ext cx="19" cy="15"/>
            </a:xfrm>
            <a:custGeom>
              <a:avLst/>
              <a:gdLst/>
              <a:ahLst/>
              <a:cxnLst>
                <a:cxn ang="0">
                  <a:pos x="0" y="3"/>
                </a:cxn>
                <a:cxn ang="0">
                  <a:pos x="0" y="5"/>
                </a:cxn>
                <a:cxn ang="0">
                  <a:pos x="6" y="11"/>
                </a:cxn>
                <a:cxn ang="0">
                  <a:pos x="12" y="13"/>
                </a:cxn>
                <a:cxn ang="0">
                  <a:pos x="17" y="15"/>
                </a:cxn>
                <a:cxn ang="0">
                  <a:pos x="19" y="15"/>
                </a:cxn>
                <a:cxn ang="0">
                  <a:pos x="19" y="2"/>
                </a:cxn>
                <a:cxn ang="0">
                  <a:pos x="19" y="2"/>
                </a:cxn>
                <a:cxn ang="0">
                  <a:pos x="14" y="1"/>
                </a:cxn>
                <a:cxn ang="0">
                  <a:pos x="13" y="1"/>
                </a:cxn>
                <a:cxn ang="0">
                  <a:pos x="12" y="0"/>
                </a:cxn>
                <a:cxn ang="0">
                  <a:pos x="12" y="1"/>
                </a:cxn>
                <a:cxn ang="0">
                  <a:pos x="0" y="3"/>
                </a:cxn>
              </a:cxnLst>
              <a:rect l="0" t="0" r="r" b="b"/>
              <a:pathLst>
                <a:path w="19" h="15">
                  <a:moveTo>
                    <a:pt x="0" y="3"/>
                  </a:moveTo>
                  <a:lnTo>
                    <a:pt x="0" y="5"/>
                  </a:lnTo>
                  <a:lnTo>
                    <a:pt x="6" y="11"/>
                  </a:lnTo>
                  <a:lnTo>
                    <a:pt x="12" y="13"/>
                  </a:lnTo>
                  <a:lnTo>
                    <a:pt x="17" y="15"/>
                  </a:lnTo>
                  <a:lnTo>
                    <a:pt x="19" y="15"/>
                  </a:lnTo>
                  <a:lnTo>
                    <a:pt x="19" y="2"/>
                  </a:lnTo>
                  <a:lnTo>
                    <a:pt x="19" y="2"/>
                  </a:lnTo>
                  <a:lnTo>
                    <a:pt x="14" y="1"/>
                  </a:lnTo>
                  <a:lnTo>
                    <a:pt x="13" y="1"/>
                  </a:lnTo>
                  <a:lnTo>
                    <a:pt x="12" y="0"/>
                  </a:lnTo>
                  <a:lnTo>
                    <a:pt x="12" y="1"/>
                  </a:lnTo>
                  <a:lnTo>
                    <a:pt x="0" y="3"/>
                  </a:lnTo>
                  <a:close/>
                </a:path>
              </a:pathLst>
            </a:custGeom>
            <a:solidFill>
              <a:srgbClr val="000000"/>
            </a:solidFill>
            <a:ln w="9525">
              <a:noFill/>
              <a:round/>
              <a:headEnd/>
              <a:tailEnd/>
            </a:ln>
          </p:spPr>
          <p:txBody>
            <a:bodyPr/>
            <a:lstStyle/>
            <a:p>
              <a:endParaRPr lang="en-US"/>
            </a:p>
          </p:txBody>
        </p:sp>
        <p:sp>
          <p:nvSpPr>
            <p:cNvPr id="552000" name="Freeform 2112"/>
            <p:cNvSpPr>
              <a:spLocks/>
            </p:cNvSpPr>
            <p:nvPr/>
          </p:nvSpPr>
          <p:spPr bwMode="auto">
            <a:xfrm>
              <a:off x="1007" y="1019"/>
              <a:ext cx="12" cy="37"/>
            </a:xfrm>
            <a:custGeom>
              <a:avLst/>
              <a:gdLst/>
              <a:ahLst/>
              <a:cxnLst>
                <a:cxn ang="0">
                  <a:pos x="3" y="0"/>
                </a:cxn>
                <a:cxn ang="0">
                  <a:pos x="0" y="5"/>
                </a:cxn>
                <a:cxn ang="0">
                  <a:pos x="0" y="8"/>
                </a:cxn>
                <a:cxn ang="0">
                  <a:pos x="0" y="19"/>
                </a:cxn>
                <a:cxn ang="0">
                  <a:pos x="0" y="29"/>
                </a:cxn>
                <a:cxn ang="0">
                  <a:pos x="0" y="37"/>
                </a:cxn>
                <a:cxn ang="0">
                  <a:pos x="12" y="35"/>
                </a:cxn>
                <a:cxn ang="0">
                  <a:pos x="12" y="29"/>
                </a:cxn>
                <a:cxn ang="0">
                  <a:pos x="12" y="19"/>
                </a:cxn>
                <a:cxn ang="0">
                  <a:pos x="12" y="8"/>
                </a:cxn>
                <a:cxn ang="0">
                  <a:pos x="12" y="5"/>
                </a:cxn>
                <a:cxn ang="0">
                  <a:pos x="8" y="10"/>
                </a:cxn>
                <a:cxn ang="0">
                  <a:pos x="3" y="0"/>
                </a:cxn>
                <a:cxn ang="0">
                  <a:pos x="0" y="1"/>
                </a:cxn>
                <a:cxn ang="0">
                  <a:pos x="0" y="5"/>
                </a:cxn>
                <a:cxn ang="0">
                  <a:pos x="3" y="0"/>
                </a:cxn>
              </a:cxnLst>
              <a:rect l="0" t="0" r="r" b="b"/>
              <a:pathLst>
                <a:path w="12" h="37">
                  <a:moveTo>
                    <a:pt x="3" y="0"/>
                  </a:moveTo>
                  <a:lnTo>
                    <a:pt x="0" y="5"/>
                  </a:lnTo>
                  <a:lnTo>
                    <a:pt x="0" y="8"/>
                  </a:lnTo>
                  <a:lnTo>
                    <a:pt x="0" y="19"/>
                  </a:lnTo>
                  <a:lnTo>
                    <a:pt x="0" y="29"/>
                  </a:lnTo>
                  <a:lnTo>
                    <a:pt x="0" y="37"/>
                  </a:lnTo>
                  <a:lnTo>
                    <a:pt x="12" y="35"/>
                  </a:lnTo>
                  <a:lnTo>
                    <a:pt x="12" y="29"/>
                  </a:lnTo>
                  <a:lnTo>
                    <a:pt x="12" y="19"/>
                  </a:lnTo>
                  <a:lnTo>
                    <a:pt x="12" y="8"/>
                  </a:lnTo>
                  <a:lnTo>
                    <a:pt x="12" y="5"/>
                  </a:lnTo>
                  <a:lnTo>
                    <a:pt x="8" y="10"/>
                  </a:lnTo>
                  <a:lnTo>
                    <a:pt x="3" y="0"/>
                  </a:lnTo>
                  <a:lnTo>
                    <a:pt x="0" y="1"/>
                  </a:lnTo>
                  <a:lnTo>
                    <a:pt x="0" y="5"/>
                  </a:lnTo>
                  <a:lnTo>
                    <a:pt x="3" y="0"/>
                  </a:lnTo>
                  <a:close/>
                </a:path>
              </a:pathLst>
            </a:custGeom>
            <a:solidFill>
              <a:srgbClr val="000000"/>
            </a:solidFill>
            <a:ln w="9525">
              <a:noFill/>
              <a:round/>
              <a:headEnd/>
              <a:tailEnd/>
            </a:ln>
          </p:spPr>
          <p:txBody>
            <a:bodyPr/>
            <a:lstStyle/>
            <a:p>
              <a:endParaRPr lang="en-US"/>
            </a:p>
          </p:txBody>
        </p:sp>
        <p:sp>
          <p:nvSpPr>
            <p:cNvPr id="552001" name="Freeform 2113"/>
            <p:cNvSpPr>
              <a:spLocks/>
            </p:cNvSpPr>
            <p:nvPr/>
          </p:nvSpPr>
          <p:spPr bwMode="auto">
            <a:xfrm>
              <a:off x="1010" y="1011"/>
              <a:ext cx="23" cy="18"/>
            </a:xfrm>
            <a:custGeom>
              <a:avLst/>
              <a:gdLst/>
              <a:ahLst/>
              <a:cxnLst>
                <a:cxn ang="0">
                  <a:pos x="10" y="5"/>
                </a:cxn>
                <a:cxn ang="0">
                  <a:pos x="14" y="0"/>
                </a:cxn>
                <a:cxn ang="0">
                  <a:pos x="0" y="8"/>
                </a:cxn>
                <a:cxn ang="0">
                  <a:pos x="5" y="18"/>
                </a:cxn>
                <a:cxn ang="0">
                  <a:pos x="19" y="10"/>
                </a:cxn>
                <a:cxn ang="0">
                  <a:pos x="23" y="5"/>
                </a:cxn>
                <a:cxn ang="0">
                  <a:pos x="19" y="10"/>
                </a:cxn>
                <a:cxn ang="0">
                  <a:pos x="23" y="9"/>
                </a:cxn>
                <a:cxn ang="0">
                  <a:pos x="23" y="5"/>
                </a:cxn>
                <a:cxn ang="0">
                  <a:pos x="10" y="5"/>
                </a:cxn>
              </a:cxnLst>
              <a:rect l="0" t="0" r="r" b="b"/>
              <a:pathLst>
                <a:path w="23" h="18">
                  <a:moveTo>
                    <a:pt x="10" y="5"/>
                  </a:moveTo>
                  <a:lnTo>
                    <a:pt x="14" y="0"/>
                  </a:lnTo>
                  <a:lnTo>
                    <a:pt x="0" y="8"/>
                  </a:lnTo>
                  <a:lnTo>
                    <a:pt x="5" y="18"/>
                  </a:lnTo>
                  <a:lnTo>
                    <a:pt x="19" y="10"/>
                  </a:lnTo>
                  <a:lnTo>
                    <a:pt x="23" y="5"/>
                  </a:lnTo>
                  <a:lnTo>
                    <a:pt x="19" y="10"/>
                  </a:lnTo>
                  <a:lnTo>
                    <a:pt x="23" y="9"/>
                  </a:lnTo>
                  <a:lnTo>
                    <a:pt x="23" y="5"/>
                  </a:lnTo>
                  <a:lnTo>
                    <a:pt x="10" y="5"/>
                  </a:lnTo>
                  <a:close/>
                </a:path>
              </a:pathLst>
            </a:custGeom>
            <a:solidFill>
              <a:srgbClr val="000000"/>
            </a:solidFill>
            <a:ln w="9525">
              <a:noFill/>
              <a:round/>
              <a:headEnd/>
              <a:tailEnd/>
            </a:ln>
          </p:spPr>
          <p:txBody>
            <a:bodyPr/>
            <a:lstStyle/>
            <a:p>
              <a:endParaRPr lang="en-US"/>
            </a:p>
          </p:txBody>
        </p:sp>
        <p:sp>
          <p:nvSpPr>
            <p:cNvPr id="552002" name="Freeform 2114"/>
            <p:cNvSpPr>
              <a:spLocks/>
            </p:cNvSpPr>
            <p:nvPr/>
          </p:nvSpPr>
          <p:spPr bwMode="auto">
            <a:xfrm>
              <a:off x="1020" y="927"/>
              <a:ext cx="13" cy="89"/>
            </a:xfrm>
            <a:custGeom>
              <a:avLst/>
              <a:gdLst/>
              <a:ahLst/>
              <a:cxnLst>
                <a:cxn ang="0">
                  <a:pos x="6" y="0"/>
                </a:cxn>
                <a:cxn ang="0">
                  <a:pos x="0" y="6"/>
                </a:cxn>
                <a:cxn ang="0">
                  <a:pos x="0" y="89"/>
                </a:cxn>
                <a:cxn ang="0">
                  <a:pos x="13" y="89"/>
                </a:cxn>
                <a:cxn ang="0">
                  <a:pos x="13" y="6"/>
                </a:cxn>
                <a:cxn ang="0">
                  <a:pos x="6" y="12"/>
                </a:cxn>
                <a:cxn ang="0">
                  <a:pos x="6" y="0"/>
                </a:cxn>
                <a:cxn ang="0">
                  <a:pos x="0" y="0"/>
                </a:cxn>
                <a:cxn ang="0">
                  <a:pos x="0" y="6"/>
                </a:cxn>
                <a:cxn ang="0">
                  <a:pos x="6" y="0"/>
                </a:cxn>
              </a:cxnLst>
              <a:rect l="0" t="0" r="r" b="b"/>
              <a:pathLst>
                <a:path w="13" h="89">
                  <a:moveTo>
                    <a:pt x="6" y="0"/>
                  </a:moveTo>
                  <a:lnTo>
                    <a:pt x="0" y="6"/>
                  </a:lnTo>
                  <a:lnTo>
                    <a:pt x="0" y="89"/>
                  </a:lnTo>
                  <a:lnTo>
                    <a:pt x="13" y="89"/>
                  </a:lnTo>
                  <a:lnTo>
                    <a:pt x="13" y="6"/>
                  </a:lnTo>
                  <a:lnTo>
                    <a:pt x="6" y="12"/>
                  </a:lnTo>
                  <a:lnTo>
                    <a:pt x="6" y="0"/>
                  </a:lnTo>
                  <a:lnTo>
                    <a:pt x="0" y="0"/>
                  </a:lnTo>
                  <a:lnTo>
                    <a:pt x="0" y="6"/>
                  </a:lnTo>
                  <a:lnTo>
                    <a:pt x="6" y="0"/>
                  </a:lnTo>
                  <a:close/>
                </a:path>
              </a:pathLst>
            </a:custGeom>
            <a:solidFill>
              <a:srgbClr val="000000"/>
            </a:solidFill>
            <a:ln w="9525">
              <a:noFill/>
              <a:round/>
              <a:headEnd/>
              <a:tailEnd/>
            </a:ln>
          </p:spPr>
          <p:txBody>
            <a:bodyPr/>
            <a:lstStyle/>
            <a:p>
              <a:endParaRPr lang="en-US"/>
            </a:p>
          </p:txBody>
        </p:sp>
        <p:sp>
          <p:nvSpPr>
            <p:cNvPr id="552003" name="Freeform 2115"/>
            <p:cNvSpPr>
              <a:spLocks/>
            </p:cNvSpPr>
            <p:nvPr/>
          </p:nvSpPr>
          <p:spPr bwMode="auto">
            <a:xfrm>
              <a:off x="1026" y="927"/>
              <a:ext cx="267" cy="12"/>
            </a:xfrm>
            <a:custGeom>
              <a:avLst/>
              <a:gdLst/>
              <a:ahLst/>
              <a:cxnLst>
                <a:cxn ang="0">
                  <a:pos x="267" y="6"/>
                </a:cxn>
                <a:cxn ang="0">
                  <a:pos x="261" y="0"/>
                </a:cxn>
                <a:cxn ang="0">
                  <a:pos x="0" y="0"/>
                </a:cxn>
                <a:cxn ang="0">
                  <a:pos x="0" y="12"/>
                </a:cxn>
                <a:cxn ang="0">
                  <a:pos x="261" y="12"/>
                </a:cxn>
                <a:cxn ang="0">
                  <a:pos x="254" y="6"/>
                </a:cxn>
                <a:cxn ang="0">
                  <a:pos x="267" y="6"/>
                </a:cxn>
                <a:cxn ang="0">
                  <a:pos x="267" y="0"/>
                </a:cxn>
                <a:cxn ang="0">
                  <a:pos x="261" y="0"/>
                </a:cxn>
                <a:cxn ang="0">
                  <a:pos x="267" y="6"/>
                </a:cxn>
              </a:cxnLst>
              <a:rect l="0" t="0" r="r" b="b"/>
              <a:pathLst>
                <a:path w="267" h="12">
                  <a:moveTo>
                    <a:pt x="267" y="6"/>
                  </a:moveTo>
                  <a:lnTo>
                    <a:pt x="261" y="0"/>
                  </a:lnTo>
                  <a:lnTo>
                    <a:pt x="0" y="0"/>
                  </a:lnTo>
                  <a:lnTo>
                    <a:pt x="0" y="12"/>
                  </a:lnTo>
                  <a:lnTo>
                    <a:pt x="261" y="12"/>
                  </a:lnTo>
                  <a:lnTo>
                    <a:pt x="254" y="6"/>
                  </a:lnTo>
                  <a:lnTo>
                    <a:pt x="267" y="6"/>
                  </a:lnTo>
                  <a:lnTo>
                    <a:pt x="267" y="0"/>
                  </a:lnTo>
                  <a:lnTo>
                    <a:pt x="261" y="0"/>
                  </a:lnTo>
                  <a:lnTo>
                    <a:pt x="267" y="6"/>
                  </a:lnTo>
                  <a:close/>
                </a:path>
              </a:pathLst>
            </a:custGeom>
            <a:solidFill>
              <a:srgbClr val="000000"/>
            </a:solidFill>
            <a:ln w="9525">
              <a:noFill/>
              <a:round/>
              <a:headEnd/>
              <a:tailEnd/>
            </a:ln>
          </p:spPr>
          <p:txBody>
            <a:bodyPr/>
            <a:lstStyle/>
            <a:p>
              <a:endParaRPr lang="en-US"/>
            </a:p>
          </p:txBody>
        </p:sp>
        <p:sp>
          <p:nvSpPr>
            <p:cNvPr id="552004" name="Freeform 2116"/>
            <p:cNvSpPr>
              <a:spLocks/>
            </p:cNvSpPr>
            <p:nvPr/>
          </p:nvSpPr>
          <p:spPr bwMode="auto">
            <a:xfrm>
              <a:off x="931" y="1221"/>
              <a:ext cx="206" cy="409"/>
            </a:xfrm>
            <a:custGeom>
              <a:avLst/>
              <a:gdLst/>
              <a:ahLst/>
              <a:cxnLst>
                <a:cxn ang="0">
                  <a:pos x="135" y="0"/>
                </a:cxn>
                <a:cxn ang="0">
                  <a:pos x="64" y="0"/>
                </a:cxn>
                <a:cxn ang="0">
                  <a:pos x="62" y="0"/>
                </a:cxn>
                <a:cxn ang="0">
                  <a:pos x="54" y="3"/>
                </a:cxn>
                <a:cxn ang="0">
                  <a:pos x="45" y="7"/>
                </a:cxn>
                <a:cxn ang="0">
                  <a:pos x="32" y="13"/>
                </a:cxn>
                <a:cxn ang="0">
                  <a:pos x="20" y="22"/>
                </a:cxn>
                <a:cxn ang="0">
                  <a:pos x="10" y="33"/>
                </a:cxn>
                <a:cxn ang="0">
                  <a:pos x="2" y="48"/>
                </a:cxn>
                <a:cxn ang="0">
                  <a:pos x="0" y="68"/>
                </a:cxn>
                <a:cxn ang="0">
                  <a:pos x="0" y="125"/>
                </a:cxn>
                <a:cxn ang="0">
                  <a:pos x="0" y="191"/>
                </a:cxn>
                <a:cxn ang="0">
                  <a:pos x="0" y="247"/>
                </a:cxn>
                <a:cxn ang="0">
                  <a:pos x="0" y="271"/>
                </a:cxn>
                <a:cxn ang="0">
                  <a:pos x="54" y="271"/>
                </a:cxn>
                <a:cxn ang="0">
                  <a:pos x="54" y="409"/>
                </a:cxn>
                <a:cxn ang="0">
                  <a:pos x="206" y="408"/>
                </a:cxn>
                <a:cxn ang="0">
                  <a:pos x="206" y="259"/>
                </a:cxn>
                <a:cxn ang="0">
                  <a:pos x="203" y="256"/>
                </a:cxn>
                <a:cxn ang="0">
                  <a:pos x="196" y="246"/>
                </a:cxn>
                <a:cxn ang="0">
                  <a:pos x="185" y="229"/>
                </a:cxn>
                <a:cxn ang="0">
                  <a:pos x="172" y="208"/>
                </a:cxn>
                <a:cxn ang="0">
                  <a:pos x="159" y="184"/>
                </a:cxn>
                <a:cxn ang="0">
                  <a:pos x="147" y="158"/>
                </a:cxn>
                <a:cxn ang="0">
                  <a:pos x="139" y="130"/>
                </a:cxn>
                <a:cxn ang="0">
                  <a:pos x="135" y="101"/>
                </a:cxn>
                <a:cxn ang="0">
                  <a:pos x="134" y="54"/>
                </a:cxn>
                <a:cxn ang="0">
                  <a:pos x="134" y="23"/>
                </a:cxn>
                <a:cxn ang="0">
                  <a:pos x="135" y="5"/>
                </a:cxn>
                <a:cxn ang="0">
                  <a:pos x="135" y="0"/>
                </a:cxn>
              </a:cxnLst>
              <a:rect l="0" t="0" r="r" b="b"/>
              <a:pathLst>
                <a:path w="206" h="409">
                  <a:moveTo>
                    <a:pt x="135" y="0"/>
                  </a:moveTo>
                  <a:lnTo>
                    <a:pt x="64" y="0"/>
                  </a:lnTo>
                  <a:lnTo>
                    <a:pt x="62" y="0"/>
                  </a:lnTo>
                  <a:lnTo>
                    <a:pt x="54" y="3"/>
                  </a:lnTo>
                  <a:lnTo>
                    <a:pt x="45" y="7"/>
                  </a:lnTo>
                  <a:lnTo>
                    <a:pt x="32" y="13"/>
                  </a:lnTo>
                  <a:lnTo>
                    <a:pt x="20" y="22"/>
                  </a:lnTo>
                  <a:lnTo>
                    <a:pt x="10" y="33"/>
                  </a:lnTo>
                  <a:lnTo>
                    <a:pt x="2" y="48"/>
                  </a:lnTo>
                  <a:lnTo>
                    <a:pt x="0" y="68"/>
                  </a:lnTo>
                  <a:lnTo>
                    <a:pt x="0" y="125"/>
                  </a:lnTo>
                  <a:lnTo>
                    <a:pt x="0" y="191"/>
                  </a:lnTo>
                  <a:lnTo>
                    <a:pt x="0" y="247"/>
                  </a:lnTo>
                  <a:lnTo>
                    <a:pt x="0" y="271"/>
                  </a:lnTo>
                  <a:lnTo>
                    <a:pt x="54" y="271"/>
                  </a:lnTo>
                  <a:lnTo>
                    <a:pt x="54" y="409"/>
                  </a:lnTo>
                  <a:lnTo>
                    <a:pt x="206" y="408"/>
                  </a:lnTo>
                  <a:lnTo>
                    <a:pt x="206" y="259"/>
                  </a:lnTo>
                  <a:lnTo>
                    <a:pt x="203" y="256"/>
                  </a:lnTo>
                  <a:lnTo>
                    <a:pt x="196" y="246"/>
                  </a:lnTo>
                  <a:lnTo>
                    <a:pt x="185" y="229"/>
                  </a:lnTo>
                  <a:lnTo>
                    <a:pt x="172" y="208"/>
                  </a:lnTo>
                  <a:lnTo>
                    <a:pt x="159" y="184"/>
                  </a:lnTo>
                  <a:lnTo>
                    <a:pt x="147" y="158"/>
                  </a:lnTo>
                  <a:lnTo>
                    <a:pt x="139" y="130"/>
                  </a:lnTo>
                  <a:lnTo>
                    <a:pt x="135" y="101"/>
                  </a:lnTo>
                  <a:lnTo>
                    <a:pt x="134" y="54"/>
                  </a:lnTo>
                  <a:lnTo>
                    <a:pt x="134" y="23"/>
                  </a:lnTo>
                  <a:lnTo>
                    <a:pt x="135" y="5"/>
                  </a:lnTo>
                  <a:lnTo>
                    <a:pt x="135" y="0"/>
                  </a:lnTo>
                  <a:close/>
                </a:path>
              </a:pathLst>
            </a:custGeom>
            <a:solidFill>
              <a:srgbClr val="000000"/>
            </a:solidFill>
            <a:ln w="9525">
              <a:noFill/>
              <a:round/>
              <a:headEnd/>
              <a:tailEnd/>
            </a:ln>
          </p:spPr>
          <p:txBody>
            <a:bodyPr/>
            <a:lstStyle/>
            <a:p>
              <a:endParaRPr lang="en-US"/>
            </a:p>
          </p:txBody>
        </p:sp>
        <p:sp>
          <p:nvSpPr>
            <p:cNvPr id="552005" name="Freeform 2117"/>
            <p:cNvSpPr>
              <a:spLocks/>
            </p:cNvSpPr>
            <p:nvPr/>
          </p:nvSpPr>
          <p:spPr bwMode="auto">
            <a:xfrm>
              <a:off x="1170" y="1221"/>
              <a:ext cx="205" cy="410"/>
            </a:xfrm>
            <a:custGeom>
              <a:avLst/>
              <a:gdLst/>
              <a:ahLst/>
              <a:cxnLst>
                <a:cxn ang="0">
                  <a:pos x="70" y="0"/>
                </a:cxn>
                <a:cxn ang="0">
                  <a:pos x="140" y="0"/>
                </a:cxn>
                <a:cxn ang="0">
                  <a:pos x="143" y="0"/>
                </a:cxn>
                <a:cxn ang="0">
                  <a:pos x="150" y="3"/>
                </a:cxn>
                <a:cxn ang="0">
                  <a:pos x="160" y="7"/>
                </a:cxn>
                <a:cxn ang="0">
                  <a:pos x="172" y="13"/>
                </a:cxn>
                <a:cxn ang="0">
                  <a:pos x="185" y="22"/>
                </a:cxn>
                <a:cxn ang="0">
                  <a:pos x="195" y="34"/>
                </a:cxn>
                <a:cxn ang="0">
                  <a:pos x="202" y="49"/>
                </a:cxn>
                <a:cxn ang="0">
                  <a:pos x="205" y="69"/>
                </a:cxn>
                <a:cxn ang="0">
                  <a:pos x="203" y="126"/>
                </a:cxn>
                <a:cxn ang="0">
                  <a:pos x="203" y="193"/>
                </a:cxn>
                <a:cxn ang="0">
                  <a:pos x="203" y="248"/>
                </a:cxn>
                <a:cxn ang="0">
                  <a:pos x="203" y="271"/>
                </a:cxn>
                <a:cxn ang="0">
                  <a:pos x="149" y="271"/>
                </a:cxn>
                <a:cxn ang="0">
                  <a:pos x="149" y="410"/>
                </a:cxn>
                <a:cxn ang="0">
                  <a:pos x="0" y="408"/>
                </a:cxn>
                <a:cxn ang="0">
                  <a:pos x="1" y="259"/>
                </a:cxn>
                <a:cxn ang="0">
                  <a:pos x="4" y="256"/>
                </a:cxn>
                <a:cxn ang="0">
                  <a:pos x="11" y="246"/>
                </a:cxn>
                <a:cxn ang="0">
                  <a:pos x="22" y="229"/>
                </a:cxn>
                <a:cxn ang="0">
                  <a:pos x="34" y="208"/>
                </a:cxn>
                <a:cxn ang="0">
                  <a:pos x="46" y="184"/>
                </a:cxn>
                <a:cxn ang="0">
                  <a:pos x="57" y="158"/>
                </a:cxn>
                <a:cxn ang="0">
                  <a:pos x="66" y="130"/>
                </a:cxn>
                <a:cxn ang="0">
                  <a:pos x="70" y="101"/>
                </a:cxn>
                <a:cxn ang="0">
                  <a:pos x="71" y="54"/>
                </a:cxn>
                <a:cxn ang="0">
                  <a:pos x="71" y="23"/>
                </a:cxn>
                <a:cxn ang="0">
                  <a:pos x="70" y="5"/>
                </a:cxn>
                <a:cxn ang="0">
                  <a:pos x="70" y="0"/>
                </a:cxn>
              </a:cxnLst>
              <a:rect l="0" t="0" r="r" b="b"/>
              <a:pathLst>
                <a:path w="205" h="410">
                  <a:moveTo>
                    <a:pt x="70" y="0"/>
                  </a:moveTo>
                  <a:lnTo>
                    <a:pt x="140" y="0"/>
                  </a:lnTo>
                  <a:lnTo>
                    <a:pt x="143" y="0"/>
                  </a:lnTo>
                  <a:lnTo>
                    <a:pt x="150" y="3"/>
                  </a:lnTo>
                  <a:lnTo>
                    <a:pt x="160" y="7"/>
                  </a:lnTo>
                  <a:lnTo>
                    <a:pt x="172" y="13"/>
                  </a:lnTo>
                  <a:lnTo>
                    <a:pt x="185" y="22"/>
                  </a:lnTo>
                  <a:lnTo>
                    <a:pt x="195" y="34"/>
                  </a:lnTo>
                  <a:lnTo>
                    <a:pt x="202" y="49"/>
                  </a:lnTo>
                  <a:lnTo>
                    <a:pt x="205" y="69"/>
                  </a:lnTo>
                  <a:lnTo>
                    <a:pt x="203" y="126"/>
                  </a:lnTo>
                  <a:lnTo>
                    <a:pt x="203" y="193"/>
                  </a:lnTo>
                  <a:lnTo>
                    <a:pt x="203" y="248"/>
                  </a:lnTo>
                  <a:lnTo>
                    <a:pt x="203" y="271"/>
                  </a:lnTo>
                  <a:lnTo>
                    <a:pt x="149" y="271"/>
                  </a:lnTo>
                  <a:lnTo>
                    <a:pt x="149" y="410"/>
                  </a:lnTo>
                  <a:lnTo>
                    <a:pt x="0" y="408"/>
                  </a:lnTo>
                  <a:lnTo>
                    <a:pt x="1" y="259"/>
                  </a:lnTo>
                  <a:lnTo>
                    <a:pt x="4" y="256"/>
                  </a:lnTo>
                  <a:lnTo>
                    <a:pt x="11" y="246"/>
                  </a:lnTo>
                  <a:lnTo>
                    <a:pt x="22" y="229"/>
                  </a:lnTo>
                  <a:lnTo>
                    <a:pt x="34" y="208"/>
                  </a:lnTo>
                  <a:lnTo>
                    <a:pt x="46" y="184"/>
                  </a:lnTo>
                  <a:lnTo>
                    <a:pt x="57" y="158"/>
                  </a:lnTo>
                  <a:lnTo>
                    <a:pt x="66" y="130"/>
                  </a:lnTo>
                  <a:lnTo>
                    <a:pt x="70" y="101"/>
                  </a:lnTo>
                  <a:lnTo>
                    <a:pt x="71" y="54"/>
                  </a:lnTo>
                  <a:lnTo>
                    <a:pt x="71" y="23"/>
                  </a:lnTo>
                  <a:lnTo>
                    <a:pt x="70" y="5"/>
                  </a:lnTo>
                  <a:lnTo>
                    <a:pt x="70" y="0"/>
                  </a:lnTo>
                  <a:close/>
                </a:path>
              </a:pathLst>
            </a:custGeom>
            <a:solidFill>
              <a:srgbClr val="000000"/>
            </a:solidFill>
            <a:ln w="9525">
              <a:noFill/>
              <a:round/>
              <a:headEnd/>
              <a:tailEnd/>
            </a:ln>
          </p:spPr>
          <p:txBody>
            <a:bodyPr/>
            <a:lstStyle/>
            <a:p>
              <a:endParaRPr lang="en-US"/>
            </a:p>
          </p:txBody>
        </p:sp>
        <p:sp>
          <p:nvSpPr>
            <p:cNvPr id="552006" name="Freeform 2118"/>
            <p:cNvSpPr>
              <a:spLocks/>
            </p:cNvSpPr>
            <p:nvPr/>
          </p:nvSpPr>
          <p:spPr bwMode="auto">
            <a:xfrm>
              <a:off x="972" y="2128"/>
              <a:ext cx="177" cy="76"/>
            </a:xfrm>
            <a:custGeom>
              <a:avLst/>
              <a:gdLst/>
              <a:ahLst/>
              <a:cxnLst>
                <a:cxn ang="0">
                  <a:pos x="177" y="0"/>
                </a:cxn>
                <a:cxn ang="0">
                  <a:pos x="37" y="0"/>
                </a:cxn>
                <a:cxn ang="0">
                  <a:pos x="36" y="0"/>
                </a:cxn>
                <a:cxn ang="0">
                  <a:pos x="31" y="2"/>
                </a:cxn>
                <a:cxn ang="0">
                  <a:pos x="26" y="4"/>
                </a:cxn>
                <a:cxn ang="0">
                  <a:pos x="18" y="9"/>
                </a:cxn>
                <a:cxn ang="0">
                  <a:pos x="12" y="14"/>
                </a:cxn>
                <a:cxn ang="0">
                  <a:pos x="6" y="22"/>
                </a:cxn>
                <a:cxn ang="0">
                  <a:pos x="2" y="32"/>
                </a:cxn>
                <a:cxn ang="0">
                  <a:pos x="0" y="44"/>
                </a:cxn>
                <a:cxn ang="0">
                  <a:pos x="2" y="62"/>
                </a:cxn>
                <a:cxn ang="0">
                  <a:pos x="10" y="71"/>
                </a:cxn>
                <a:cxn ang="0">
                  <a:pos x="21" y="75"/>
                </a:cxn>
                <a:cxn ang="0">
                  <a:pos x="35" y="76"/>
                </a:cxn>
                <a:cxn ang="0">
                  <a:pos x="44" y="76"/>
                </a:cxn>
                <a:cxn ang="0">
                  <a:pos x="63" y="76"/>
                </a:cxn>
                <a:cxn ang="0">
                  <a:pos x="85" y="76"/>
                </a:cxn>
                <a:cxn ang="0">
                  <a:pos x="111" y="76"/>
                </a:cxn>
                <a:cxn ang="0">
                  <a:pos x="136" y="76"/>
                </a:cxn>
                <a:cxn ang="0">
                  <a:pos x="157" y="76"/>
                </a:cxn>
                <a:cxn ang="0">
                  <a:pos x="172" y="76"/>
                </a:cxn>
                <a:cxn ang="0">
                  <a:pos x="177" y="76"/>
                </a:cxn>
                <a:cxn ang="0">
                  <a:pos x="177" y="0"/>
                </a:cxn>
              </a:cxnLst>
              <a:rect l="0" t="0" r="r" b="b"/>
              <a:pathLst>
                <a:path w="177" h="76">
                  <a:moveTo>
                    <a:pt x="177" y="0"/>
                  </a:moveTo>
                  <a:lnTo>
                    <a:pt x="37" y="0"/>
                  </a:lnTo>
                  <a:lnTo>
                    <a:pt x="36" y="0"/>
                  </a:lnTo>
                  <a:lnTo>
                    <a:pt x="31" y="2"/>
                  </a:lnTo>
                  <a:lnTo>
                    <a:pt x="26" y="4"/>
                  </a:lnTo>
                  <a:lnTo>
                    <a:pt x="18" y="9"/>
                  </a:lnTo>
                  <a:lnTo>
                    <a:pt x="12" y="14"/>
                  </a:lnTo>
                  <a:lnTo>
                    <a:pt x="6" y="22"/>
                  </a:lnTo>
                  <a:lnTo>
                    <a:pt x="2" y="32"/>
                  </a:lnTo>
                  <a:lnTo>
                    <a:pt x="0" y="44"/>
                  </a:lnTo>
                  <a:lnTo>
                    <a:pt x="2" y="62"/>
                  </a:lnTo>
                  <a:lnTo>
                    <a:pt x="10" y="71"/>
                  </a:lnTo>
                  <a:lnTo>
                    <a:pt x="21" y="75"/>
                  </a:lnTo>
                  <a:lnTo>
                    <a:pt x="35" y="76"/>
                  </a:lnTo>
                  <a:lnTo>
                    <a:pt x="44" y="76"/>
                  </a:lnTo>
                  <a:lnTo>
                    <a:pt x="63" y="76"/>
                  </a:lnTo>
                  <a:lnTo>
                    <a:pt x="85" y="76"/>
                  </a:lnTo>
                  <a:lnTo>
                    <a:pt x="111" y="76"/>
                  </a:lnTo>
                  <a:lnTo>
                    <a:pt x="136" y="76"/>
                  </a:lnTo>
                  <a:lnTo>
                    <a:pt x="157" y="76"/>
                  </a:lnTo>
                  <a:lnTo>
                    <a:pt x="172" y="76"/>
                  </a:lnTo>
                  <a:lnTo>
                    <a:pt x="177" y="76"/>
                  </a:lnTo>
                  <a:lnTo>
                    <a:pt x="177" y="0"/>
                  </a:lnTo>
                  <a:close/>
                </a:path>
              </a:pathLst>
            </a:custGeom>
            <a:solidFill>
              <a:srgbClr val="000000"/>
            </a:solidFill>
            <a:ln w="9525">
              <a:noFill/>
              <a:round/>
              <a:headEnd/>
              <a:tailEnd/>
            </a:ln>
          </p:spPr>
          <p:txBody>
            <a:bodyPr/>
            <a:lstStyle/>
            <a:p>
              <a:endParaRPr lang="en-US"/>
            </a:p>
          </p:txBody>
        </p:sp>
        <p:sp>
          <p:nvSpPr>
            <p:cNvPr id="552007" name="Freeform 2119"/>
            <p:cNvSpPr>
              <a:spLocks/>
            </p:cNvSpPr>
            <p:nvPr/>
          </p:nvSpPr>
          <p:spPr bwMode="auto">
            <a:xfrm>
              <a:off x="1165" y="2128"/>
              <a:ext cx="177" cy="76"/>
            </a:xfrm>
            <a:custGeom>
              <a:avLst/>
              <a:gdLst/>
              <a:ahLst/>
              <a:cxnLst>
                <a:cxn ang="0">
                  <a:pos x="0" y="0"/>
                </a:cxn>
                <a:cxn ang="0">
                  <a:pos x="140" y="0"/>
                </a:cxn>
                <a:cxn ang="0">
                  <a:pos x="141" y="0"/>
                </a:cxn>
                <a:cxn ang="0">
                  <a:pos x="146" y="2"/>
                </a:cxn>
                <a:cxn ang="0">
                  <a:pos x="151" y="4"/>
                </a:cxn>
                <a:cxn ang="0">
                  <a:pos x="159" y="8"/>
                </a:cxn>
                <a:cxn ang="0">
                  <a:pos x="166" y="13"/>
                </a:cxn>
                <a:cxn ang="0">
                  <a:pos x="171" y="21"/>
                </a:cxn>
                <a:cxn ang="0">
                  <a:pos x="176" y="31"/>
                </a:cxn>
                <a:cxn ang="0">
                  <a:pos x="177" y="43"/>
                </a:cxn>
                <a:cxn ang="0">
                  <a:pos x="174" y="65"/>
                </a:cxn>
                <a:cxn ang="0">
                  <a:pos x="165" y="73"/>
                </a:cxn>
                <a:cxn ang="0">
                  <a:pos x="154" y="76"/>
                </a:cxn>
                <a:cxn ang="0">
                  <a:pos x="143" y="76"/>
                </a:cxn>
                <a:cxn ang="0">
                  <a:pos x="133" y="76"/>
                </a:cxn>
                <a:cxn ang="0">
                  <a:pos x="115" y="76"/>
                </a:cxn>
                <a:cxn ang="0">
                  <a:pos x="92" y="76"/>
                </a:cxn>
                <a:cxn ang="0">
                  <a:pos x="67" y="76"/>
                </a:cxn>
                <a:cxn ang="0">
                  <a:pos x="42" y="76"/>
                </a:cxn>
                <a:cxn ang="0">
                  <a:pos x="21" y="76"/>
                </a:cxn>
                <a:cxn ang="0">
                  <a:pos x="6" y="76"/>
                </a:cxn>
                <a:cxn ang="0">
                  <a:pos x="1" y="76"/>
                </a:cxn>
                <a:cxn ang="0">
                  <a:pos x="0" y="0"/>
                </a:cxn>
              </a:cxnLst>
              <a:rect l="0" t="0" r="r" b="b"/>
              <a:pathLst>
                <a:path w="177" h="76">
                  <a:moveTo>
                    <a:pt x="0" y="0"/>
                  </a:moveTo>
                  <a:lnTo>
                    <a:pt x="140" y="0"/>
                  </a:lnTo>
                  <a:lnTo>
                    <a:pt x="141" y="0"/>
                  </a:lnTo>
                  <a:lnTo>
                    <a:pt x="146" y="2"/>
                  </a:lnTo>
                  <a:lnTo>
                    <a:pt x="151" y="4"/>
                  </a:lnTo>
                  <a:lnTo>
                    <a:pt x="159" y="8"/>
                  </a:lnTo>
                  <a:lnTo>
                    <a:pt x="166" y="13"/>
                  </a:lnTo>
                  <a:lnTo>
                    <a:pt x="171" y="21"/>
                  </a:lnTo>
                  <a:lnTo>
                    <a:pt x="176" y="31"/>
                  </a:lnTo>
                  <a:lnTo>
                    <a:pt x="177" y="43"/>
                  </a:lnTo>
                  <a:lnTo>
                    <a:pt x="174" y="65"/>
                  </a:lnTo>
                  <a:lnTo>
                    <a:pt x="165" y="73"/>
                  </a:lnTo>
                  <a:lnTo>
                    <a:pt x="154" y="76"/>
                  </a:lnTo>
                  <a:lnTo>
                    <a:pt x="143" y="76"/>
                  </a:lnTo>
                  <a:lnTo>
                    <a:pt x="133" y="76"/>
                  </a:lnTo>
                  <a:lnTo>
                    <a:pt x="115" y="76"/>
                  </a:lnTo>
                  <a:lnTo>
                    <a:pt x="92" y="76"/>
                  </a:lnTo>
                  <a:lnTo>
                    <a:pt x="67" y="76"/>
                  </a:lnTo>
                  <a:lnTo>
                    <a:pt x="42" y="76"/>
                  </a:lnTo>
                  <a:lnTo>
                    <a:pt x="21" y="76"/>
                  </a:lnTo>
                  <a:lnTo>
                    <a:pt x="6" y="76"/>
                  </a:lnTo>
                  <a:lnTo>
                    <a:pt x="1" y="76"/>
                  </a:lnTo>
                  <a:lnTo>
                    <a:pt x="0" y="0"/>
                  </a:lnTo>
                  <a:close/>
                </a:path>
              </a:pathLst>
            </a:custGeom>
            <a:solidFill>
              <a:srgbClr val="000000"/>
            </a:solidFill>
            <a:ln w="9525">
              <a:noFill/>
              <a:round/>
              <a:headEnd/>
              <a:tailEnd/>
            </a:ln>
          </p:spPr>
          <p:txBody>
            <a:bodyPr/>
            <a:lstStyle/>
            <a:p>
              <a:endParaRPr lang="en-US"/>
            </a:p>
          </p:txBody>
        </p:sp>
        <p:sp>
          <p:nvSpPr>
            <p:cNvPr id="552008" name="Freeform 2120"/>
            <p:cNvSpPr>
              <a:spLocks/>
            </p:cNvSpPr>
            <p:nvPr/>
          </p:nvSpPr>
          <p:spPr bwMode="auto">
            <a:xfrm>
              <a:off x="932" y="1494"/>
              <a:ext cx="13" cy="156"/>
            </a:xfrm>
            <a:custGeom>
              <a:avLst/>
              <a:gdLst/>
              <a:ahLst/>
              <a:cxnLst>
                <a:cxn ang="0">
                  <a:pos x="13" y="156"/>
                </a:cxn>
                <a:cxn ang="0">
                  <a:pos x="13" y="156"/>
                </a:cxn>
                <a:cxn ang="0">
                  <a:pos x="13" y="0"/>
                </a:cxn>
                <a:cxn ang="0">
                  <a:pos x="0" y="0"/>
                </a:cxn>
                <a:cxn ang="0">
                  <a:pos x="0" y="156"/>
                </a:cxn>
                <a:cxn ang="0">
                  <a:pos x="0" y="156"/>
                </a:cxn>
                <a:cxn ang="0">
                  <a:pos x="13" y="156"/>
                </a:cxn>
              </a:cxnLst>
              <a:rect l="0" t="0" r="r" b="b"/>
              <a:pathLst>
                <a:path w="13" h="156">
                  <a:moveTo>
                    <a:pt x="13" y="156"/>
                  </a:moveTo>
                  <a:lnTo>
                    <a:pt x="13" y="156"/>
                  </a:lnTo>
                  <a:lnTo>
                    <a:pt x="13" y="0"/>
                  </a:lnTo>
                  <a:lnTo>
                    <a:pt x="0" y="0"/>
                  </a:lnTo>
                  <a:lnTo>
                    <a:pt x="0" y="156"/>
                  </a:lnTo>
                  <a:lnTo>
                    <a:pt x="0" y="156"/>
                  </a:lnTo>
                  <a:lnTo>
                    <a:pt x="13" y="156"/>
                  </a:lnTo>
                  <a:close/>
                </a:path>
              </a:pathLst>
            </a:custGeom>
            <a:solidFill>
              <a:srgbClr val="000000"/>
            </a:solidFill>
            <a:ln w="9525">
              <a:noFill/>
              <a:round/>
              <a:headEnd/>
              <a:tailEnd/>
            </a:ln>
          </p:spPr>
          <p:txBody>
            <a:bodyPr/>
            <a:lstStyle/>
            <a:p>
              <a:endParaRPr lang="en-US"/>
            </a:p>
          </p:txBody>
        </p:sp>
        <p:sp>
          <p:nvSpPr>
            <p:cNvPr id="552009" name="Freeform 2121"/>
            <p:cNvSpPr>
              <a:spLocks/>
            </p:cNvSpPr>
            <p:nvPr/>
          </p:nvSpPr>
          <p:spPr bwMode="auto">
            <a:xfrm>
              <a:off x="932" y="1650"/>
              <a:ext cx="62" cy="36"/>
            </a:xfrm>
            <a:custGeom>
              <a:avLst/>
              <a:gdLst/>
              <a:ahLst/>
              <a:cxnLst>
                <a:cxn ang="0">
                  <a:pos x="62" y="23"/>
                </a:cxn>
                <a:cxn ang="0">
                  <a:pos x="42" y="22"/>
                </a:cxn>
                <a:cxn ang="0">
                  <a:pos x="30" y="18"/>
                </a:cxn>
                <a:cxn ang="0">
                  <a:pos x="21" y="15"/>
                </a:cxn>
                <a:cxn ang="0">
                  <a:pos x="18" y="10"/>
                </a:cxn>
                <a:cxn ang="0">
                  <a:pos x="14" y="5"/>
                </a:cxn>
                <a:cxn ang="0">
                  <a:pos x="13" y="4"/>
                </a:cxn>
                <a:cxn ang="0">
                  <a:pos x="13" y="2"/>
                </a:cxn>
                <a:cxn ang="0">
                  <a:pos x="13" y="0"/>
                </a:cxn>
                <a:cxn ang="0">
                  <a:pos x="0" y="0"/>
                </a:cxn>
                <a:cxn ang="0">
                  <a:pos x="0" y="2"/>
                </a:cxn>
                <a:cxn ang="0">
                  <a:pos x="0" y="7"/>
                </a:cxn>
                <a:cxn ang="0">
                  <a:pos x="4" y="13"/>
                </a:cxn>
                <a:cxn ang="0">
                  <a:pos x="8" y="18"/>
                </a:cxn>
                <a:cxn ang="0">
                  <a:pos x="16" y="25"/>
                </a:cxn>
                <a:cxn ang="0">
                  <a:pos x="27" y="30"/>
                </a:cxn>
                <a:cxn ang="0">
                  <a:pos x="42" y="34"/>
                </a:cxn>
                <a:cxn ang="0">
                  <a:pos x="62" y="36"/>
                </a:cxn>
                <a:cxn ang="0">
                  <a:pos x="62" y="23"/>
                </a:cxn>
              </a:cxnLst>
              <a:rect l="0" t="0" r="r" b="b"/>
              <a:pathLst>
                <a:path w="62" h="36">
                  <a:moveTo>
                    <a:pt x="62" y="23"/>
                  </a:moveTo>
                  <a:lnTo>
                    <a:pt x="42" y="22"/>
                  </a:lnTo>
                  <a:lnTo>
                    <a:pt x="30" y="18"/>
                  </a:lnTo>
                  <a:lnTo>
                    <a:pt x="21" y="15"/>
                  </a:lnTo>
                  <a:lnTo>
                    <a:pt x="18" y="10"/>
                  </a:lnTo>
                  <a:lnTo>
                    <a:pt x="14" y="5"/>
                  </a:lnTo>
                  <a:lnTo>
                    <a:pt x="13" y="4"/>
                  </a:lnTo>
                  <a:lnTo>
                    <a:pt x="13" y="2"/>
                  </a:lnTo>
                  <a:lnTo>
                    <a:pt x="13" y="0"/>
                  </a:lnTo>
                  <a:lnTo>
                    <a:pt x="0" y="0"/>
                  </a:lnTo>
                  <a:lnTo>
                    <a:pt x="0" y="2"/>
                  </a:lnTo>
                  <a:lnTo>
                    <a:pt x="0" y="7"/>
                  </a:lnTo>
                  <a:lnTo>
                    <a:pt x="4" y="13"/>
                  </a:lnTo>
                  <a:lnTo>
                    <a:pt x="8" y="18"/>
                  </a:lnTo>
                  <a:lnTo>
                    <a:pt x="16" y="25"/>
                  </a:lnTo>
                  <a:lnTo>
                    <a:pt x="27" y="30"/>
                  </a:lnTo>
                  <a:lnTo>
                    <a:pt x="42" y="34"/>
                  </a:lnTo>
                  <a:lnTo>
                    <a:pt x="62" y="36"/>
                  </a:lnTo>
                  <a:lnTo>
                    <a:pt x="62" y="23"/>
                  </a:lnTo>
                  <a:close/>
                </a:path>
              </a:pathLst>
            </a:custGeom>
            <a:solidFill>
              <a:srgbClr val="000000"/>
            </a:solidFill>
            <a:ln w="9525">
              <a:noFill/>
              <a:round/>
              <a:headEnd/>
              <a:tailEnd/>
            </a:ln>
          </p:spPr>
          <p:txBody>
            <a:bodyPr/>
            <a:lstStyle/>
            <a:p>
              <a:endParaRPr lang="en-US"/>
            </a:p>
          </p:txBody>
        </p:sp>
        <p:sp>
          <p:nvSpPr>
            <p:cNvPr id="552010" name="Freeform 2122"/>
            <p:cNvSpPr>
              <a:spLocks/>
            </p:cNvSpPr>
            <p:nvPr/>
          </p:nvSpPr>
          <p:spPr bwMode="auto">
            <a:xfrm>
              <a:off x="1361" y="1494"/>
              <a:ext cx="12" cy="159"/>
            </a:xfrm>
            <a:custGeom>
              <a:avLst/>
              <a:gdLst/>
              <a:ahLst/>
              <a:cxnLst>
                <a:cxn ang="0">
                  <a:pos x="12" y="159"/>
                </a:cxn>
                <a:cxn ang="0">
                  <a:pos x="12" y="156"/>
                </a:cxn>
                <a:cxn ang="0">
                  <a:pos x="12" y="0"/>
                </a:cxn>
                <a:cxn ang="0">
                  <a:pos x="0" y="0"/>
                </a:cxn>
                <a:cxn ang="0">
                  <a:pos x="0" y="156"/>
                </a:cxn>
                <a:cxn ang="0">
                  <a:pos x="0" y="154"/>
                </a:cxn>
                <a:cxn ang="0">
                  <a:pos x="12" y="159"/>
                </a:cxn>
                <a:cxn ang="0">
                  <a:pos x="12" y="158"/>
                </a:cxn>
                <a:cxn ang="0">
                  <a:pos x="12" y="156"/>
                </a:cxn>
                <a:cxn ang="0">
                  <a:pos x="12" y="159"/>
                </a:cxn>
              </a:cxnLst>
              <a:rect l="0" t="0" r="r" b="b"/>
              <a:pathLst>
                <a:path w="12" h="159">
                  <a:moveTo>
                    <a:pt x="12" y="159"/>
                  </a:moveTo>
                  <a:lnTo>
                    <a:pt x="12" y="156"/>
                  </a:lnTo>
                  <a:lnTo>
                    <a:pt x="12" y="0"/>
                  </a:lnTo>
                  <a:lnTo>
                    <a:pt x="0" y="0"/>
                  </a:lnTo>
                  <a:lnTo>
                    <a:pt x="0" y="156"/>
                  </a:lnTo>
                  <a:lnTo>
                    <a:pt x="0" y="154"/>
                  </a:lnTo>
                  <a:lnTo>
                    <a:pt x="12" y="159"/>
                  </a:lnTo>
                  <a:lnTo>
                    <a:pt x="12" y="158"/>
                  </a:lnTo>
                  <a:lnTo>
                    <a:pt x="12" y="156"/>
                  </a:lnTo>
                  <a:lnTo>
                    <a:pt x="12" y="159"/>
                  </a:lnTo>
                  <a:close/>
                </a:path>
              </a:pathLst>
            </a:custGeom>
            <a:solidFill>
              <a:srgbClr val="000000"/>
            </a:solidFill>
            <a:ln w="9525">
              <a:noFill/>
              <a:round/>
              <a:headEnd/>
              <a:tailEnd/>
            </a:ln>
          </p:spPr>
          <p:txBody>
            <a:bodyPr/>
            <a:lstStyle/>
            <a:p>
              <a:endParaRPr lang="en-US"/>
            </a:p>
          </p:txBody>
        </p:sp>
        <p:sp>
          <p:nvSpPr>
            <p:cNvPr id="552011" name="Freeform 2123"/>
            <p:cNvSpPr>
              <a:spLocks/>
            </p:cNvSpPr>
            <p:nvPr/>
          </p:nvSpPr>
          <p:spPr bwMode="auto">
            <a:xfrm>
              <a:off x="1313" y="1648"/>
              <a:ext cx="60" cy="44"/>
            </a:xfrm>
            <a:custGeom>
              <a:avLst/>
              <a:gdLst/>
              <a:ahLst/>
              <a:cxnLst>
                <a:cxn ang="0">
                  <a:pos x="0" y="44"/>
                </a:cxn>
                <a:cxn ang="0">
                  <a:pos x="14" y="43"/>
                </a:cxn>
                <a:cxn ang="0">
                  <a:pos x="27" y="38"/>
                </a:cxn>
                <a:cxn ang="0">
                  <a:pos x="38" y="31"/>
                </a:cxn>
                <a:cxn ang="0">
                  <a:pos x="45" y="25"/>
                </a:cxn>
                <a:cxn ang="0">
                  <a:pos x="53" y="17"/>
                </a:cxn>
                <a:cxn ang="0">
                  <a:pos x="57" y="10"/>
                </a:cxn>
                <a:cxn ang="0">
                  <a:pos x="58" y="6"/>
                </a:cxn>
                <a:cxn ang="0">
                  <a:pos x="60" y="5"/>
                </a:cxn>
                <a:cxn ang="0">
                  <a:pos x="48" y="0"/>
                </a:cxn>
                <a:cxn ang="0">
                  <a:pos x="48" y="1"/>
                </a:cxn>
                <a:cxn ang="0">
                  <a:pos x="47" y="5"/>
                </a:cxn>
                <a:cxn ang="0">
                  <a:pos x="43" y="10"/>
                </a:cxn>
                <a:cxn ang="0">
                  <a:pos x="38" y="15"/>
                </a:cxn>
                <a:cxn ang="0">
                  <a:pos x="31" y="21"/>
                </a:cxn>
                <a:cxn ang="0">
                  <a:pos x="22" y="27"/>
                </a:cxn>
                <a:cxn ang="0">
                  <a:pos x="12" y="30"/>
                </a:cxn>
                <a:cxn ang="0">
                  <a:pos x="0" y="31"/>
                </a:cxn>
                <a:cxn ang="0">
                  <a:pos x="0" y="44"/>
                </a:cxn>
              </a:cxnLst>
              <a:rect l="0" t="0" r="r" b="b"/>
              <a:pathLst>
                <a:path w="60" h="44">
                  <a:moveTo>
                    <a:pt x="0" y="44"/>
                  </a:moveTo>
                  <a:lnTo>
                    <a:pt x="14" y="43"/>
                  </a:lnTo>
                  <a:lnTo>
                    <a:pt x="27" y="38"/>
                  </a:lnTo>
                  <a:lnTo>
                    <a:pt x="38" y="31"/>
                  </a:lnTo>
                  <a:lnTo>
                    <a:pt x="45" y="25"/>
                  </a:lnTo>
                  <a:lnTo>
                    <a:pt x="53" y="17"/>
                  </a:lnTo>
                  <a:lnTo>
                    <a:pt x="57" y="10"/>
                  </a:lnTo>
                  <a:lnTo>
                    <a:pt x="58" y="6"/>
                  </a:lnTo>
                  <a:lnTo>
                    <a:pt x="60" y="5"/>
                  </a:lnTo>
                  <a:lnTo>
                    <a:pt x="48" y="0"/>
                  </a:lnTo>
                  <a:lnTo>
                    <a:pt x="48" y="1"/>
                  </a:lnTo>
                  <a:lnTo>
                    <a:pt x="47" y="5"/>
                  </a:lnTo>
                  <a:lnTo>
                    <a:pt x="43" y="10"/>
                  </a:lnTo>
                  <a:lnTo>
                    <a:pt x="38" y="15"/>
                  </a:lnTo>
                  <a:lnTo>
                    <a:pt x="31" y="21"/>
                  </a:lnTo>
                  <a:lnTo>
                    <a:pt x="22" y="27"/>
                  </a:lnTo>
                  <a:lnTo>
                    <a:pt x="12" y="30"/>
                  </a:lnTo>
                  <a:lnTo>
                    <a:pt x="0" y="31"/>
                  </a:lnTo>
                  <a:lnTo>
                    <a:pt x="0" y="44"/>
                  </a:lnTo>
                  <a:close/>
                </a:path>
              </a:pathLst>
            </a:custGeom>
            <a:solidFill>
              <a:srgbClr val="000000"/>
            </a:solidFill>
            <a:ln w="9525">
              <a:noFill/>
              <a:round/>
              <a:headEnd/>
              <a:tailEnd/>
            </a:ln>
          </p:spPr>
          <p:txBody>
            <a:bodyPr/>
            <a:lstStyle/>
            <a:p>
              <a:endParaRPr lang="en-US"/>
            </a:p>
          </p:txBody>
        </p:sp>
        <p:sp>
          <p:nvSpPr>
            <p:cNvPr id="552012" name="Freeform 2124"/>
            <p:cNvSpPr>
              <a:spLocks/>
            </p:cNvSpPr>
            <p:nvPr/>
          </p:nvSpPr>
          <p:spPr bwMode="auto">
            <a:xfrm>
              <a:off x="989" y="1630"/>
              <a:ext cx="13" cy="49"/>
            </a:xfrm>
            <a:custGeom>
              <a:avLst/>
              <a:gdLst/>
              <a:ahLst/>
              <a:cxnLst>
                <a:cxn ang="0">
                  <a:pos x="13" y="49"/>
                </a:cxn>
                <a:cxn ang="0">
                  <a:pos x="13" y="49"/>
                </a:cxn>
                <a:cxn ang="0">
                  <a:pos x="13" y="0"/>
                </a:cxn>
                <a:cxn ang="0">
                  <a:pos x="0" y="0"/>
                </a:cxn>
                <a:cxn ang="0">
                  <a:pos x="0" y="49"/>
                </a:cxn>
                <a:cxn ang="0">
                  <a:pos x="0" y="49"/>
                </a:cxn>
                <a:cxn ang="0">
                  <a:pos x="13" y="49"/>
                </a:cxn>
              </a:cxnLst>
              <a:rect l="0" t="0" r="r" b="b"/>
              <a:pathLst>
                <a:path w="13" h="49">
                  <a:moveTo>
                    <a:pt x="13" y="49"/>
                  </a:moveTo>
                  <a:lnTo>
                    <a:pt x="13" y="49"/>
                  </a:lnTo>
                  <a:lnTo>
                    <a:pt x="13" y="0"/>
                  </a:lnTo>
                  <a:lnTo>
                    <a:pt x="0" y="0"/>
                  </a:lnTo>
                  <a:lnTo>
                    <a:pt x="0" y="49"/>
                  </a:lnTo>
                  <a:lnTo>
                    <a:pt x="0" y="49"/>
                  </a:lnTo>
                  <a:lnTo>
                    <a:pt x="13" y="49"/>
                  </a:lnTo>
                  <a:close/>
                </a:path>
              </a:pathLst>
            </a:custGeom>
            <a:solidFill>
              <a:srgbClr val="000000"/>
            </a:solidFill>
            <a:ln w="9525">
              <a:noFill/>
              <a:round/>
              <a:headEnd/>
              <a:tailEnd/>
            </a:ln>
          </p:spPr>
          <p:txBody>
            <a:bodyPr/>
            <a:lstStyle/>
            <a:p>
              <a:endParaRPr lang="en-US"/>
            </a:p>
          </p:txBody>
        </p:sp>
        <p:sp>
          <p:nvSpPr>
            <p:cNvPr id="552013" name="Freeform 2125"/>
            <p:cNvSpPr>
              <a:spLocks/>
            </p:cNvSpPr>
            <p:nvPr/>
          </p:nvSpPr>
          <p:spPr bwMode="auto">
            <a:xfrm>
              <a:off x="989" y="1679"/>
              <a:ext cx="13" cy="258"/>
            </a:xfrm>
            <a:custGeom>
              <a:avLst/>
              <a:gdLst/>
              <a:ahLst/>
              <a:cxnLst>
                <a:cxn ang="0">
                  <a:pos x="13" y="258"/>
                </a:cxn>
                <a:cxn ang="0">
                  <a:pos x="13" y="258"/>
                </a:cxn>
                <a:cxn ang="0">
                  <a:pos x="13" y="0"/>
                </a:cxn>
                <a:cxn ang="0">
                  <a:pos x="0" y="0"/>
                </a:cxn>
                <a:cxn ang="0">
                  <a:pos x="0" y="258"/>
                </a:cxn>
                <a:cxn ang="0">
                  <a:pos x="0" y="258"/>
                </a:cxn>
                <a:cxn ang="0">
                  <a:pos x="13" y="258"/>
                </a:cxn>
              </a:cxnLst>
              <a:rect l="0" t="0" r="r" b="b"/>
              <a:pathLst>
                <a:path w="13" h="258">
                  <a:moveTo>
                    <a:pt x="13" y="258"/>
                  </a:moveTo>
                  <a:lnTo>
                    <a:pt x="13" y="258"/>
                  </a:lnTo>
                  <a:lnTo>
                    <a:pt x="13" y="0"/>
                  </a:lnTo>
                  <a:lnTo>
                    <a:pt x="0" y="0"/>
                  </a:lnTo>
                  <a:lnTo>
                    <a:pt x="0" y="258"/>
                  </a:lnTo>
                  <a:lnTo>
                    <a:pt x="0" y="258"/>
                  </a:lnTo>
                  <a:lnTo>
                    <a:pt x="13" y="258"/>
                  </a:lnTo>
                  <a:close/>
                </a:path>
              </a:pathLst>
            </a:custGeom>
            <a:solidFill>
              <a:srgbClr val="000000"/>
            </a:solidFill>
            <a:ln w="9525">
              <a:noFill/>
              <a:round/>
              <a:headEnd/>
              <a:tailEnd/>
            </a:ln>
          </p:spPr>
          <p:txBody>
            <a:bodyPr/>
            <a:lstStyle/>
            <a:p>
              <a:endParaRPr lang="en-US"/>
            </a:p>
          </p:txBody>
        </p:sp>
        <p:sp>
          <p:nvSpPr>
            <p:cNvPr id="552014" name="Freeform 2126"/>
            <p:cNvSpPr>
              <a:spLocks/>
            </p:cNvSpPr>
            <p:nvPr/>
          </p:nvSpPr>
          <p:spPr bwMode="auto">
            <a:xfrm>
              <a:off x="989" y="1937"/>
              <a:ext cx="44" cy="196"/>
            </a:xfrm>
            <a:custGeom>
              <a:avLst/>
              <a:gdLst/>
              <a:ahLst/>
              <a:cxnLst>
                <a:cxn ang="0">
                  <a:pos x="44" y="186"/>
                </a:cxn>
                <a:cxn ang="0">
                  <a:pos x="30" y="151"/>
                </a:cxn>
                <a:cxn ang="0">
                  <a:pos x="20" y="87"/>
                </a:cxn>
                <a:cxn ang="0">
                  <a:pos x="14" y="27"/>
                </a:cxn>
                <a:cxn ang="0">
                  <a:pos x="13" y="0"/>
                </a:cxn>
                <a:cxn ang="0">
                  <a:pos x="0" y="0"/>
                </a:cxn>
                <a:cxn ang="0">
                  <a:pos x="1" y="27"/>
                </a:cxn>
                <a:cxn ang="0">
                  <a:pos x="8" y="87"/>
                </a:cxn>
                <a:cxn ang="0">
                  <a:pos x="18" y="154"/>
                </a:cxn>
                <a:cxn ang="0">
                  <a:pos x="36" y="196"/>
                </a:cxn>
                <a:cxn ang="0">
                  <a:pos x="44" y="186"/>
                </a:cxn>
              </a:cxnLst>
              <a:rect l="0" t="0" r="r" b="b"/>
              <a:pathLst>
                <a:path w="44" h="196">
                  <a:moveTo>
                    <a:pt x="44" y="186"/>
                  </a:moveTo>
                  <a:lnTo>
                    <a:pt x="30" y="151"/>
                  </a:lnTo>
                  <a:lnTo>
                    <a:pt x="20" y="87"/>
                  </a:lnTo>
                  <a:lnTo>
                    <a:pt x="14" y="27"/>
                  </a:lnTo>
                  <a:lnTo>
                    <a:pt x="13" y="0"/>
                  </a:lnTo>
                  <a:lnTo>
                    <a:pt x="0" y="0"/>
                  </a:lnTo>
                  <a:lnTo>
                    <a:pt x="1" y="27"/>
                  </a:lnTo>
                  <a:lnTo>
                    <a:pt x="8" y="87"/>
                  </a:lnTo>
                  <a:lnTo>
                    <a:pt x="18" y="154"/>
                  </a:lnTo>
                  <a:lnTo>
                    <a:pt x="36" y="196"/>
                  </a:lnTo>
                  <a:lnTo>
                    <a:pt x="44" y="186"/>
                  </a:lnTo>
                  <a:close/>
                </a:path>
              </a:pathLst>
            </a:custGeom>
            <a:solidFill>
              <a:srgbClr val="000000"/>
            </a:solidFill>
            <a:ln w="9525">
              <a:noFill/>
              <a:round/>
              <a:headEnd/>
              <a:tailEnd/>
            </a:ln>
          </p:spPr>
          <p:txBody>
            <a:bodyPr/>
            <a:lstStyle/>
            <a:p>
              <a:endParaRPr lang="en-US"/>
            </a:p>
          </p:txBody>
        </p:sp>
        <p:sp>
          <p:nvSpPr>
            <p:cNvPr id="552015" name="Freeform 2127"/>
            <p:cNvSpPr>
              <a:spLocks/>
            </p:cNvSpPr>
            <p:nvPr/>
          </p:nvSpPr>
          <p:spPr bwMode="auto">
            <a:xfrm>
              <a:off x="1303" y="1633"/>
              <a:ext cx="12" cy="54"/>
            </a:xfrm>
            <a:custGeom>
              <a:avLst/>
              <a:gdLst/>
              <a:ahLst/>
              <a:cxnLst>
                <a:cxn ang="0">
                  <a:pos x="12" y="54"/>
                </a:cxn>
                <a:cxn ang="0">
                  <a:pos x="12" y="54"/>
                </a:cxn>
                <a:cxn ang="0">
                  <a:pos x="12" y="0"/>
                </a:cxn>
                <a:cxn ang="0">
                  <a:pos x="0" y="0"/>
                </a:cxn>
                <a:cxn ang="0">
                  <a:pos x="0" y="54"/>
                </a:cxn>
                <a:cxn ang="0">
                  <a:pos x="0" y="54"/>
                </a:cxn>
                <a:cxn ang="0">
                  <a:pos x="12" y="54"/>
                </a:cxn>
              </a:cxnLst>
              <a:rect l="0" t="0" r="r" b="b"/>
              <a:pathLst>
                <a:path w="12" h="54">
                  <a:moveTo>
                    <a:pt x="12" y="54"/>
                  </a:moveTo>
                  <a:lnTo>
                    <a:pt x="12" y="54"/>
                  </a:lnTo>
                  <a:lnTo>
                    <a:pt x="12" y="0"/>
                  </a:lnTo>
                  <a:lnTo>
                    <a:pt x="0" y="0"/>
                  </a:lnTo>
                  <a:lnTo>
                    <a:pt x="0" y="54"/>
                  </a:lnTo>
                  <a:lnTo>
                    <a:pt x="0" y="54"/>
                  </a:lnTo>
                  <a:lnTo>
                    <a:pt x="12" y="54"/>
                  </a:lnTo>
                  <a:close/>
                </a:path>
              </a:pathLst>
            </a:custGeom>
            <a:solidFill>
              <a:srgbClr val="000000"/>
            </a:solidFill>
            <a:ln w="9525">
              <a:noFill/>
              <a:round/>
              <a:headEnd/>
              <a:tailEnd/>
            </a:ln>
          </p:spPr>
          <p:txBody>
            <a:bodyPr/>
            <a:lstStyle/>
            <a:p>
              <a:endParaRPr lang="en-US"/>
            </a:p>
          </p:txBody>
        </p:sp>
        <p:sp>
          <p:nvSpPr>
            <p:cNvPr id="552016" name="Freeform 2128"/>
            <p:cNvSpPr>
              <a:spLocks/>
            </p:cNvSpPr>
            <p:nvPr/>
          </p:nvSpPr>
          <p:spPr bwMode="auto">
            <a:xfrm>
              <a:off x="1303" y="1687"/>
              <a:ext cx="12" cy="253"/>
            </a:xfrm>
            <a:custGeom>
              <a:avLst/>
              <a:gdLst/>
              <a:ahLst/>
              <a:cxnLst>
                <a:cxn ang="0">
                  <a:pos x="12" y="253"/>
                </a:cxn>
                <a:cxn ang="0">
                  <a:pos x="12" y="253"/>
                </a:cxn>
                <a:cxn ang="0">
                  <a:pos x="12" y="0"/>
                </a:cxn>
                <a:cxn ang="0">
                  <a:pos x="0" y="0"/>
                </a:cxn>
                <a:cxn ang="0">
                  <a:pos x="0" y="253"/>
                </a:cxn>
                <a:cxn ang="0">
                  <a:pos x="0" y="253"/>
                </a:cxn>
                <a:cxn ang="0">
                  <a:pos x="12" y="253"/>
                </a:cxn>
              </a:cxnLst>
              <a:rect l="0" t="0" r="r" b="b"/>
              <a:pathLst>
                <a:path w="12" h="253">
                  <a:moveTo>
                    <a:pt x="12" y="253"/>
                  </a:moveTo>
                  <a:lnTo>
                    <a:pt x="12" y="253"/>
                  </a:lnTo>
                  <a:lnTo>
                    <a:pt x="12" y="0"/>
                  </a:lnTo>
                  <a:lnTo>
                    <a:pt x="0" y="0"/>
                  </a:lnTo>
                  <a:lnTo>
                    <a:pt x="0" y="253"/>
                  </a:lnTo>
                  <a:lnTo>
                    <a:pt x="0" y="253"/>
                  </a:lnTo>
                  <a:lnTo>
                    <a:pt x="12" y="253"/>
                  </a:lnTo>
                  <a:close/>
                </a:path>
              </a:pathLst>
            </a:custGeom>
            <a:solidFill>
              <a:srgbClr val="000000"/>
            </a:solidFill>
            <a:ln w="9525">
              <a:noFill/>
              <a:round/>
              <a:headEnd/>
              <a:tailEnd/>
            </a:ln>
          </p:spPr>
          <p:txBody>
            <a:bodyPr/>
            <a:lstStyle/>
            <a:p>
              <a:endParaRPr lang="en-US"/>
            </a:p>
          </p:txBody>
        </p:sp>
        <p:sp>
          <p:nvSpPr>
            <p:cNvPr id="552017" name="Freeform 2129"/>
            <p:cNvSpPr>
              <a:spLocks/>
            </p:cNvSpPr>
            <p:nvPr/>
          </p:nvSpPr>
          <p:spPr bwMode="auto">
            <a:xfrm>
              <a:off x="1272" y="1940"/>
              <a:ext cx="43" cy="193"/>
            </a:xfrm>
            <a:custGeom>
              <a:avLst/>
              <a:gdLst/>
              <a:ahLst/>
              <a:cxnLst>
                <a:cxn ang="0">
                  <a:pos x="7" y="193"/>
                </a:cxn>
                <a:cxn ang="0">
                  <a:pos x="28" y="148"/>
                </a:cxn>
                <a:cxn ang="0">
                  <a:pos x="38" y="83"/>
                </a:cxn>
                <a:cxn ang="0">
                  <a:pos x="42" y="25"/>
                </a:cxn>
                <a:cxn ang="0">
                  <a:pos x="43" y="0"/>
                </a:cxn>
                <a:cxn ang="0">
                  <a:pos x="31" y="0"/>
                </a:cxn>
                <a:cxn ang="0">
                  <a:pos x="29" y="25"/>
                </a:cxn>
                <a:cxn ang="0">
                  <a:pos x="26" y="83"/>
                </a:cxn>
                <a:cxn ang="0">
                  <a:pos x="16" y="146"/>
                </a:cxn>
                <a:cxn ang="0">
                  <a:pos x="0" y="183"/>
                </a:cxn>
                <a:cxn ang="0">
                  <a:pos x="7" y="193"/>
                </a:cxn>
              </a:cxnLst>
              <a:rect l="0" t="0" r="r" b="b"/>
              <a:pathLst>
                <a:path w="43" h="193">
                  <a:moveTo>
                    <a:pt x="7" y="193"/>
                  </a:moveTo>
                  <a:lnTo>
                    <a:pt x="28" y="148"/>
                  </a:lnTo>
                  <a:lnTo>
                    <a:pt x="38" y="83"/>
                  </a:lnTo>
                  <a:lnTo>
                    <a:pt x="42" y="25"/>
                  </a:lnTo>
                  <a:lnTo>
                    <a:pt x="43" y="0"/>
                  </a:lnTo>
                  <a:lnTo>
                    <a:pt x="31" y="0"/>
                  </a:lnTo>
                  <a:lnTo>
                    <a:pt x="29" y="25"/>
                  </a:lnTo>
                  <a:lnTo>
                    <a:pt x="26" y="83"/>
                  </a:lnTo>
                  <a:lnTo>
                    <a:pt x="16" y="146"/>
                  </a:lnTo>
                  <a:lnTo>
                    <a:pt x="0" y="183"/>
                  </a:lnTo>
                  <a:lnTo>
                    <a:pt x="7" y="193"/>
                  </a:lnTo>
                  <a:close/>
                </a:path>
              </a:pathLst>
            </a:custGeom>
            <a:solidFill>
              <a:srgbClr val="000000"/>
            </a:solidFill>
            <a:ln w="9525">
              <a:noFill/>
              <a:round/>
              <a:headEnd/>
              <a:tailEnd/>
            </a:ln>
          </p:spPr>
          <p:txBody>
            <a:bodyPr/>
            <a:lstStyle/>
            <a:p>
              <a:endParaRPr lang="en-US"/>
            </a:p>
          </p:txBody>
        </p:sp>
        <p:sp>
          <p:nvSpPr>
            <p:cNvPr id="552018" name="Freeform 2130"/>
            <p:cNvSpPr>
              <a:spLocks/>
            </p:cNvSpPr>
            <p:nvPr/>
          </p:nvSpPr>
          <p:spPr bwMode="auto">
            <a:xfrm>
              <a:off x="1153" y="1712"/>
              <a:ext cx="12" cy="398"/>
            </a:xfrm>
            <a:custGeom>
              <a:avLst/>
              <a:gdLst/>
              <a:ahLst/>
              <a:cxnLst>
                <a:cxn ang="0">
                  <a:pos x="11" y="398"/>
                </a:cxn>
                <a:cxn ang="0">
                  <a:pos x="12" y="394"/>
                </a:cxn>
                <a:cxn ang="0">
                  <a:pos x="12" y="0"/>
                </a:cxn>
                <a:cxn ang="0">
                  <a:pos x="0" y="0"/>
                </a:cxn>
                <a:cxn ang="0">
                  <a:pos x="0" y="394"/>
                </a:cxn>
                <a:cxn ang="0">
                  <a:pos x="1" y="390"/>
                </a:cxn>
                <a:cxn ang="0">
                  <a:pos x="11" y="398"/>
                </a:cxn>
                <a:cxn ang="0">
                  <a:pos x="12" y="395"/>
                </a:cxn>
                <a:cxn ang="0">
                  <a:pos x="12" y="394"/>
                </a:cxn>
                <a:cxn ang="0">
                  <a:pos x="11" y="398"/>
                </a:cxn>
              </a:cxnLst>
              <a:rect l="0" t="0" r="r" b="b"/>
              <a:pathLst>
                <a:path w="12" h="398">
                  <a:moveTo>
                    <a:pt x="11" y="398"/>
                  </a:moveTo>
                  <a:lnTo>
                    <a:pt x="12" y="394"/>
                  </a:lnTo>
                  <a:lnTo>
                    <a:pt x="12" y="0"/>
                  </a:lnTo>
                  <a:lnTo>
                    <a:pt x="0" y="0"/>
                  </a:lnTo>
                  <a:lnTo>
                    <a:pt x="0" y="394"/>
                  </a:lnTo>
                  <a:lnTo>
                    <a:pt x="1" y="390"/>
                  </a:lnTo>
                  <a:lnTo>
                    <a:pt x="11" y="398"/>
                  </a:lnTo>
                  <a:lnTo>
                    <a:pt x="12" y="395"/>
                  </a:lnTo>
                  <a:lnTo>
                    <a:pt x="12" y="394"/>
                  </a:lnTo>
                  <a:lnTo>
                    <a:pt x="11" y="398"/>
                  </a:lnTo>
                  <a:close/>
                </a:path>
              </a:pathLst>
            </a:custGeom>
            <a:solidFill>
              <a:srgbClr val="000000"/>
            </a:solidFill>
            <a:ln w="9525">
              <a:noFill/>
              <a:round/>
              <a:headEnd/>
              <a:tailEnd/>
            </a:ln>
          </p:spPr>
          <p:txBody>
            <a:bodyPr/>
            <a:lstStyle/>
            <a:p>
              <a:endParaRPr lang="en-US"/>
            </a:p>
          </p:txBody>
        </p:sp>
        <p:sp>
          <p:nvSpPr>
            <p:cNvPr id="552019" name="Freeform 2131"/>
            <p:cNvSpPr>
              <a:spLocks/>
            </p:cNvSpPr>
            <p:nvPr/>
          </p:nvSpPr>
          <p:spPr bwMode="auto">
            <a:xfrm>
              <a:off x="1134" y="2102"/>
              <a:ext cx="30" cy="31"/>
            </a:xfrm>
            <a:custGeom>
              <a:avLst/>
              <a:gdLst/>
              <a:ahLst/>
              <a:cxnLst>
                <a:cxn ang="0">
                  <a:pos x="5" y="28"/>
                </a:cxn>
                <a:cxn ang="0">
                  <a:pos x="10" y="31"/>
                </a:cxn>
                <a:cxn ang="0">
                  <a:pos x="30" y="8"/>
                </a:cxn>
                <a:cxn ang="0">
                  <a:pos x="20" y="0"/>
                </a:cxn>
                <a:cxn ang="0">
                  <a:pos x="0" y="24"/>
                </a:cxn>
                <a:cxn ang="0">
                  <a:pos x="5" y="28"/>
                </a:cxn>
              </a:cxnLst>
              <a:rect l="0" t="0" r="r" b="b"/>
              <a:pathLst>
                <a:path w="30" h="31">
                  <a:moveTo>
                    <a:pt x="5" y="28"/>
                  </a:moveTo>
                  <a:lnTo>
                    <a:pt x="10" y="31"/>
                  </a:lnTo>
                  <a:lnTo>
                    <a:pt x="30" y="8"/>
                  </a:lnTo>
                  <a:lnTo>
                    <a:pt x="20" y="0"/>
                  </a:lnTo>
                  <a:lnTo>
                    <a:pt x="0" y="24"/>
                  </a:lnTo>
                  <a:lnTo>
                    <a:pt x="5" y="28"/>
                  </a:lnTo>
                  <a:close/>
                </a:path>
              </a:pathLst>
            </a:custGeom>
            <a:solidFill>
              <a:srgbClr val="000000"/>
            </a:solidFill>
            <a:ln w="9525">
              <a:noFill/>
              <a:round/>
              <a:headEnd/>
              <a:tailEnd/>
            </a:ln>
          </p:spPr>
          <p:txBody>
            <a:bodyPr/>
            <a:lstStyle/>
            <a:p>
              <a:endParaRPr lang="en-US"/>
            </a:p>
          </p:txBody>
        </p:sp>
        <p:sp>
          <p:nvSpPr>
            <p:cNvPr id="552020" name="Freeform 2132"/>
            <p:cNvSpPr>
              <a:spLocks/>
            </p:cNvSpPr>
            <p:nvPr/>
          </p:nvSpPr>
          <p:spPr bwMode="auto">
            <a:xfrm>
              <a:off x="1156" y="2103"/>
              <a:ext cx="29" cy="30"/>
            </a:xfrm>
            <a:custGeom>
              <a:avLst/>
              <a:gdLst/>
              <a:ahLst/>
              <a:cxnLst>
                <a:cxn ang="0">
                  <a:pos x="25" y="27"/>
                </a:cxn>
                <a:cxn ang="0">
                  <a:pos x="29" y="23"/>
                </a:cxn>
                <a:cxn ang="0">
                  <a:pos x="8" y="0"/>
                </a:cxn>
                <a:cxn ang="0">
                  <a:pos x="0" y="8"/>
                </a:cxn>
                <a:cxn ang="0">
                  <a:pos x="22" y="30"/>
                </a:cxn>
                <a:cxn ang="0">
                  <a:pos x="25" y="27"/>
                </a:cxn>
              </a:cxnLst>
              <a:rect l="0" t="0" r="r" b="b"/>
              <a:pathLst>
                <a:path w="29" h="30">
                  <a:moveTo>
                    <a:pt x="25" y="27"/>
                  </a:moveTo>
                  <a:lnTo>
                    <a:pt x="29" y="23"/>
                  </a:lnTo>
                  <a:lnTo>
                    <a:pt x="8" y="0"/>
                  </a:lnTo>
                  <a:lnTo>
                    <a:pt x="0" y="8"/>
                  </a:lnTo>
                  <a:lnTo>
                    <a:pt x="22" y="30"/>
                  </a:lnTo>
                  <a:lnTo>
                    <a:pt x="25" y="27"/>
                  </a:lnTo>
                  <a:close/>
                </a:path>
              </a:pathLst>
            </a:custGeom>
            <a:solidFill>
              <a:srgbClr val="000000"/>
            </a:solidFill>
            <a:ln w="9525">
              <a:noFill/>
              <a:round/>
              <a:headEnd/>
              <a:tailEnd/>
            </a:ln>
          </p:spPr>
          <p:txBody>
            <a:bodyPr/>
            <a:lstStyle/>
            <a:p>
              <a:endParaRPr lang="en-US"/>
            </a:p>
          </p:txBody>
        </p:sp>
        <p:sp>
          <p:nvSpPr>
            <p:cNvPr id="552021" name="Freeform 2133"/>
            <p:cNvSpPr>
              <a:spLocks/>
            </p:cNvSpPr>
            <p:nvPr/>
          </p:nvSpPr>
          <p:spPr bwMode="auto">
            <a:xfrm>
              <a:off x="1024" y="866"/>
              <a:ext cx="263" cy="127"/>
            </a:xfrm>
            <a:custGeom>
              <a:avLst/>
              <a:gdLst/>
              <a:ahLst/>
              <a:cxnLst>
                <a:cxn ang="0">
                  <a:pos x="2" y="127"/>
                </a:cxn>
                <a:cxn ang="0">
                  <a:pos x="0" y="33"/>
                </a:cxn>
                <a:cxn ang="0">
                  <a:pos x="0" y="32"/>
                </a:cxn>
                <a:cxn ang="0">
                  <a:pos x="1" y="28"/>
                </a:cxn>
                <a:cxn ang="0">
                  <a:pos x="5" y="23"/>
                </a:cxn>
                <a:cxn ang="0">
                  <a:pos x="9" y="17"/>
                </a:cxn>
                <a:cxn ang="0">
                  <a:pos x="15" y="10"/>
                </a:cxn>
                <a:cxn ang="0">
                  <a:pos x="22" y="5"/>
                </a:cxn>
                <a:cxn ang="0">
                  <a:pos x="33" y="2"/>
                </a:cxn>
                <a:cxn ang="0">
                  <a:pos x="46" y="0"/>
                </a:cxn>
                <a:cxn ang="0">
                  <a:pos x="64" y="0"/>
                </a:cxn>
                <a:cxn ang="0">
                  <a:pos x="90" y="0"/>
                </a:cxn>
                <a:cxn ang="0">
                  <a:pos x="121" y="0"/>
                </a:cxn>
                <a:cxn ang="0">
                  <a:pos x="152" y="0"/>
                </a:cxn>
                <a:cxn ang="0">
                  <a:pos x="182" y="0"/>
                </a:cxn>
                <a:cxn ang="0">
                  <a:pos x="207" y="0"/>
                </a:cxn>
                <a:cxn ang="0">
                  <a:pos x="224" y="0"/>
                </a:cxn>
                <a:cxn ang="0">
                  <a:pos x="230" y="0"/>
                </a:cxn>
                <a:cxn ang="0">
                  <a:pos x="235" y="2"/>
                </a:cxn>
                <a:cxn ang="0">
                  <a:pos x="246" y="7"/>
                </a:cxn>
                <a:cxn ang="0">
                  <a:pos x="258" y="15"/>
                </a:cxn>
                <a:cxn ang="0">
                  <a:pos x="263" y="29"/>
                </a:cxn>
                <a:cxn ang="0">
                  <a:pos x="263" y="55"/>
                </a:cxn>
                <a:cxn ang="0">
                  <a:pos x="263" y="87"/>
                </a:cxn>
                <a:cxn ang="0">
                  <a:pos x="263" y="115"/>
                </a:cxn>
                <a:cxn ang="0">
                  <a:pos x="263" y="127"/>
                </a:cxn>
                <a:cxn ang="0">
                  <a:pos x="263" y="119"/>
                </a:cxn>
                <a:cxn ang="0">
                  <a:pos x="259" y="101"/>
                </a:cxn>
                <a:cxn ang="0">
                  <a:pos x="249" y="83"/>
                </a:cxn>
                <a:cxn ang="0">
                  <a:pos x="229" y="75"/>
                </a:cxn>
                <a:cxn ang="0">
                  <a:pos x="216" y="75"/>
                </a:cxn>
                <a:cxn ang="0">
                  <a:pos x="202" y="75"/>
                </a:cxn>
                <a:cxn ang="0">
                  <a:pos x="189" y="75"/>
                </a:cxn>
                <a:cxn ang="0">
                  <a:pos x="178" y="75"/>
                </a:cxn>
                <a:cxn ang="0">
                  <a:pos x="168" y="75"/>
                </a:cxn>
                <a:cxn ang="0">
                  <a:pos x="161" y="75"/>
                </a:cxn>
                <a:cxn ang="0">
                  <a:pos x="156" y="75"/>
                </a:cxn>
                <a:cxn ang="0">
                  <a:pos x="155" y="75"/>
                </a:cxn>
                <a:cxn ang="0">
                  <a:pos x="152" y="77"/>
                </a:cxn>
                <a:cxn ang="0">
                  <a:pos x="145" y="82"/>
                </a:cxn>
                <a:cxn ang="0">
                  <a:pos x="139" y="91"/>
                </a:cxn>
                <a:cxn ang="0">
                  <a:pos x="135" y="99"/>
                </a:cxn>
                <a:cxn ang="0">
                  <a:pos x="129" y="90"/>
                </a:cxn>
                <a:cxn ang="0">
                  <a:pos x="123" y="81"/>
                </a:cxn>
                <a:cxn ang="0">
                  <a:pos x="116" y="75"/>
                </a:cxn>
                <a:cxn ang="0">
                  <a:pos x="106" y="72"/>
                </a:cxn>
                <a:cxn ang="0">
                  <a:pos x="99" y="72"/>
                </a:cxn>
                <a:cxn ang="0">
                  <a:pos x="88" y="72"/>
                </a:cxn>
                <a:cxn ang="0">
                  <a:pos x="75" y="72"/>
                </a:cxn>
                <a:cxn ang="0">
                  <a:pos x="63" y="72"/>
                </a:cxn>
                <a:cxn ang="0">
                  <a:pos x="52" y="72"/>
                </a:cxn>
                <a:cxn ang="0">
                  <a:pos x="42" y="72"/>
                </a:cxn>
                <a:cxn ang="0">
                  <a:pos x="35" y="72"/>
                </a:cxn>
                <a:cxn ang="0">
                  <a:pos x="32" y="72"/>
                </a:cxn>
                <a:cxn ang="0">
                  <a:pos x="27" y="75"/>
                </a:cxn>
                <a:cxn ang="0">
                  <a:pos x="16" y="83"/>
                </a:cxn>
                <a:cxn ang="0">
                  <a:pos x="5" y="101"/>
                </a:cxn>
                <a:cxn ang="0">
                  <a:pos x="2" y="127"/>
                </a:cxn>
              </a:cxnLst>
              <a:rect l="0" t="0" r="r" b="b"/>
              <a:pathLst>
                <a:path w="263" h="127">
                  <a:moveTo>
                    <a:pt x="2" y="127"/>
                  </a:moveTo>
                  <a:lnTo>
                    <a:pt x="0" y="33"/>
                  </a:lnTo>
                  <a:lnTo>
                    <a:pt x="0" y="32"/>
                  </a:lnTo>
                  <a:lnTo>
                    <a:pt x="1" y="28"/>
                  </a:lnTo>
                  <a:lnTo>
                    <a:pt x="5" y="23"/>
                  </a:lnTo>
                  <a:lnTo>
                    <a:pt x="9" y="17"/>
                  </a:lnTo>
                  <a:lnTo>
                    <a:pt x="15" y="10"/>
                  </a:lnTo>
                  <a:lnTo>
                    <a:pt x="22" y="5"/>
                  </a:lnTo>
                  <a:lnTo>
                    <a:pt x="33" y="2"/>
                  </a:lnTo>
                  <a:lnTo>
                    <a:pt x="46" y="0"/>
                  </a:lnTo>
                  <a:lnTo>
                    <a:pt x="64" y="0"/>
                  </a:lnTo>
                  <a:lnTo>
                    <a:pt x="90" y="0"/>
                  </a:lnTo>
                  <a:lnTo>
                    <a:pt x="121" y="0"/>
                  </a:lnTo>
                  <a:lnTo>
                    <a:pt x="152" y="0"/>
                  </a:lnTo>
                  <a:lnTo>
                    <a:pt x="182" y="0"/>
                  </a:lnTo>
                  <a:lnTo>
                    <a:pt x="207" y="0"/>
                  </a:lnTo>
                  <a:lnTo>
                    <a:pt x="224" y="0"/>
                  </a:lnTo>
                  <a:lnTo>
                    <a:pt x="230" y="0"/>
                  </a:lnTo>
                  <a:lnTo>
                    <a:pt x="235" y="2"/>
                  </a:lnTo>
                  <a:lnTo>
                    <a:pt x="246" y="7"/>
                  </a:lnTo>
                  <a:lnTo>
                    <a:pt x="258" y="15"/>
                  </a:lnTo>
                  <a:lnTo>
                    <a:pt x="263" y="29"/>
                  </a:lnTo>
                  <a:lnTo>
                    <a:pt x="263" y="55"/>
                  </a:lnTo>
                  <a:lnTo>
                    <a:pt x="263" y="87"/>
                  </a:lnTo>
                  <a:lnTo>
                    <a:pt x="263" y="115"/>
                  </a:lnTo>
                  <a:lnTo>
                    <a:pt x="263" y="127"/>
                  </a:lnTo>
                  <a:lnTo>
                    <a:pt x="263" y="119"/>
                  </a:lnTo>
                  <a:lnTo>
                    <a:pt x="259" y="101"/>
                  </a:lnTo>
                  <a:lnTo>
                    <a:pt x="249" y="83"/>
                  </a:lnTo>
                  <a:lnTo>
                    <a:pt x="229" y="75"/>
                  </a:lnTo>
                  <a:lnTo>
                    <a:pt x="216" y="75"/>
                  </a:lnTo>
                  <a:lnTo>
                    <a:pt x="202" y="75"/>
                  </a:lnTo>
                  <a:lnTo>
                    <a:pt x="189" y="75"/>
                  </a:lnTo>
                  <a:lnTo>
                    <a:pt x="178" y="75"/>
                  </a:lnTo>
                  <a:lnTo>
                    <a:pt x="168" y="75"/>
                  </a:lnTo>
                  <a:lnTo>
                    <a:pt x="161" y="75"/>
                  </a:lnTo>
                  <a:lnTo>
                    <a:pt x="156" y="75"/>
                  </a:lnTo>
                  <a:lnTo>
                    <a:pt x="155" y="75"/>
                  </a:lnTo>
                  <a:lnTo>
                    <a:pt x="152" y="77"/>
                  </a:lnTo>
                  <a:lnTo>
                    <a:pt x="145" y="82"/>
                  </a:lnTo>
                  <a:lnTo>
                    <a:pt x="139" y="91"/>
                  </a:lnTo>
                  <a:lnTo>
                    <a:pt x="135" y="99"/>
                  </a:lnTo>
                  <a:lnTo>
                    <a:pt x="129" y="90"/>
                  </a:lnTo>
                  <a:lnTo>
                    <a:pt x="123" y="81"/>
                  </a:lnTo>
                  <a:lnTo>
                    <a:pt x="116" y="75"/>
                  </a:lnTo>
                  <a:lnTo>
                    <a:pt x="106" y="72"/>
                  </a:lnTo>
                  <a:lnTo>
                    <a:pt x="99" y="72"/>
                  </a:lnTo>
                  <a:lnTo>
                    <a:pt x="88" y="72"/>
                  </a:lnTo>
                  <a:lnTo>
                    <a:pt x="75" y="72"/>
                  </a:lnTo>
                  <a:lnTo>
                    <a:pt x="63" y="72"/>
                  </a:lnTo>
                  <a:lnTo>
                    <a:pt x="52" y="72"/>
                  </a:lnTo>
                  <a:lnTo>
                    <a:pt x="42" y="72"/>
                  </a:lnTo>
                  <a:lnTo>
                    <a:pt x="35" y="72"/>
                  </a:lnTo>
                  <a:lnTo>
                    <a:pt x="32" y="72"/>
                  </a:lnTo>
                  <a:lnTo>
                    <a:pt x="27" y="75"/>
                  </a:lnTo>
                  <a:lnTo>
                    <a:pt x="16" y="83"/>
                  </a:lnTo>
                  <a:lnTo>
                    <a:pt x="5" y="101"/>
                  </a:lnTo>
                  <a:lnTo>
                    <a:pt x="2" y="127"/>
                  </a:lnTo>
                  <a:close/>
                </a:path>
              </a:pathLst>
            </a:custGeom>
            <a:solidFill>
              <a:srgbClr val="000000"/>
            </a:solidFill>
            <a:ln w="9525">
              <a:noFill/>
              <a:round/>
              <a:headEnd/>
              <a:tailEnd/>
            </a:ln>
          </p:spPr>
          <p:txBody>
            <a:bodyPr/>
            <a:lstStyle/>
            <a:p>
              <a:endParaRPr lang="en-US"/>
            </a:p>
          </p:txBody>
        </p:sp>
        <p:sp>
          <p:nvSpPr>
            <p:cNvPr id="552022" name="Freeform 2134"/>
            <p:cNvSpPr>
              <a:spLocks/>
            </p:cNvSpPr>
            <p:nvPr/>
          </p:nvSpPr>
          <p:spPr bwMode="auto">
            <a:xfrm>
              <a:off x="1153" y="878"/>
              <a:ext cx="10" cy="54"/>
            </a:xfrm>
            <a:custGeom>
              <a:avLst/>
              <a:gdLst/>
              <a:ahLst/>
              <a:cxnLst>
                <a:cxn ang="0">
                  <a:pos x="5" y="54"/>
                </a:cxn>
                <a:cxn ang="0">
                  <a:pos x="10" y="54"/>
                </a:cxn>
                <a:cxn ang="0">
                  <a:pos x="10" y="0"/>
                </a:cxn>
                <a:cxn ang="0">
                  <a:pos x="0" y="0"/>
                </a:cxn>
                <a:cxn ang="0">
                  <a:pos x="0" y="54"/>
                </a:cxn>
                <a:cxn ang="0">
                  <a:pos x="5" y="54"/>
                </a:cxn>
              </a:cxnLst>
              <a:rect l="0" t="0" r="r" b="b"/>
              <a:pathLst>
                <a:path w="10" h="54">
                  <a:moveTo>
                    <a:pt x="5" y="54"/>
                  </a:moveTo>
                  <a:lnTo>
                    <a:pt x="10" y="54"/>
                  </a:lnTo>
                  <a:lnTo>
                    <a:pt x="10" y="0"/>
                  </a:lnTo>
                  <a:lnTo>
                    <a:pt x="0" y="0"/>
                  </a:lnTo>
                  <a:lnTo>
                    <a:pt x="0" y="54"/>
                  </a:lnTo>
                  <a:lnTo>
                    <a:pt x="5" y="54"/>
                  </a:lnTo>
                  <a:close/>
                </a:path>
              </a:pathLst>
            </a:custGeom>
            <a:solidFill>
              <a:srgbClr val="FFFFFF"/>
            </a:solidFill>
            <a:ln w="9525">
              <a:noFill/>
              <a:round/>
              <a:headEnd/>
              <a:tailEnd/>
            </a:ln>
          </p:spPr>
          <p:txBody>
            <a:bodyPr/>
            <a:lstStyle/>
            <a:p>
              <a:endParaRPr lang="en-US"/>
            </a:p>
          </p:txBody>
        </p:sp>
      </p:grpSp>
      <p:grpSp>
        <p:nvGrpSpPr>
          <p:cNvPr id="7" name="Group 2135"/>
          <p:cNvGrpSpPr>
            <a:grpSpLocks/>
          </p:cNvGrpSpPr>
          <p:nvPr/>
        </p:nvGrpSpPr>
        <p:grpSpPr bwMode="auto">
          <a:xfrm>
            <a:off x="3276600" y="1600200"/>
            <a:ext cx="1752600" cy="685800"/>
            <a:chOff x="1877" y="985"/>
            <a:chExt cx="1262" cy="464"/>
          </a:xfrm>
        </p:grpSpPr>
        <p:sp>
          <p:nvSpPr>
            <p:cNvPr id="552024" name="Line 2136"/>
            <p:cNvSpPr>
              <a:spLocks noChangeShapeType="1"/>
            </p:cNvSpPr>
            <p:nvPr/>
          </p:nvSpPr>
          <p:spPr bwMode="auto">
            <a:xfrm>
              <a:off x="1877" y="985"/>
              <a:ext cx="1134" cy="385"/>
            </a:xfrm>
            <a:prstGeom prst="line">
              <a:avLst/>
            </a:prstGeom>
            <a:noFill/>
            <a:ln w="77788">
              <a:solidFill>
                <a:srgbClr val="FF0000"/>
              </a:solidFill>
              <a:round/>
              <a:headEnd/>
              <a:tailEnd/>
            </a:ln>
          </p:spPr>
          <p:txBody>
            <a:bodyPr/>
            <a:lstStyle/>
            <a:p>
              <a:endParaRPr lang="en-US"/>
            </a:p>
          </p:txBody>
        </p:sp>
        <p:sp>
          <p:nvSpPr>
            <p:cNvPr id="552025" name="Freeform 2137"/>
            <p:cNvSpPr>
              <a:spLocks/>
            </p:cNvSpPr>
            <p:nvPr/>
          </p:nvSpPr>
          <p:spPr bwMode="auto">
            <a:xfrm>
              <a:off x="2962" y="1291"/>
              <a:ext cx="177" cy="158"/>
            </a:xfrm>
            <a:custGeom>
              <a:avLst/>
              <a:gdLst/>
              <a:ahLst/>
              <a:cxnLst>
                <a:cxn ang="0">
                  <a:pos x="0" y="158"/>
                </a:cxn>
                <a:cxn ang="0">
                  <a:pos x="177" y="128"/>
                </a:cxn>
                <a:cxn ang="0">
                  <a:pos x="49" y="0"/>
                </a:cxn>
                <a:cxn ang="0">
                  <a:pos x="0" y="158"/>
                </a:cxn>
              </a:cxnLst>
              <a:rect l="0" t="0" r="r" b="b"/>
              <a:pathLst>
                <a:path w="177" h="158">
                  <a:moveTo>
                    <a:pt x="0" y="158"/>
                  </a:moveTo>
                  <a:lnTo>
                    <a:pt x="177" y="128"/>
                  </a:lnTo>
                  <a:lnTo>
                    <a:pt x="49" y="0"/>
                  </a:lnTo>
                  <a:lnTo>
                    <a:pt x="0" y="158"/>
                  </a:lnTo>
                  <a:close/>
                </a:path>
              </a:pathLst>
            </a:custGeom>
            <a:solidFill>
              <a:srgbClr val="FF0000"/>
            </a:solidFill>
            <a:ln w="9525">
              <a:noFill/>
              <a:round/>
              <a:headEnd/>
              <a:tailEnd/>
            </a:ln>
          </p:spPr>
          <p:txBody>
            <a:bodyPr/>
            <a:lstStyle/>
            <a:p>
              <a:endParaRPr lang="en-US"/>
            </a:p>
          </p:txBody>
        </p:sp>
      </p:grpSp>
      <p:grpSp>
        <p:nvGrpSpPr>
          <p:cNvPr id="8" name="Group 2138"/>
          <p:cNvGrpSpPr>
            <a:grpSpLocks/>
          </p:cNvGrpSpPr>
          <p:nvPr/>
        </p:nvGrpSpPr>
        <p:grpSpPr bwMode="auto">
          <a:xfrm>
            <a:off x="3021013" y="2001838"/>
            <a:ext cx="941387" cy="1350962"/>
            <a:chOff x="1759" y="1261"/>
            <a:chExt cx="631" cy="948"/>
          </a:xfrm>
        </p:grpSpPr>
        <p:sp>
          <p:nvSpPr>
            <p:cNvPr id="552027" name="Line 2139"/>
            <p:cNvSpPr>
              <a:spLocks noChangeShapeType="1"/>
            </p:cNvSpPr>
            <p:nvPr/>
          </p:nvSpPr>
          <p:spPr bwMode="auto">
            <a:xfrm>
              <a:off x="1759" y="1261"/>
              <a:ext cx="562" cy="839"/>
            </a:xfrm>
            <a:prstGeom prst="line">
              <a:avLst/>
            </a:prstGeom>
            <a:noFill/>
            <a:ln w="77788">
              <a:solidFill>
                <a:srgbClr val="FF0000"/>
              </a:solidFill>
              <a:round/>
              <a:headEnd/>
              <a:tailEnd/>
            </a:ln>
          </p:spPr>
          <p:txBody>
            <a:bodyPr/>
            <a:lstStyle/>
            <a:p>
              <a:endParaRPr lang="en-US"/>
            </a:p>
          </p:txBody>
        </p:sp>
        <p:sp>
          <p:nvSpPr>
            <p:cNvPr id="552028" name="Freeform 2140"/>
            <p:cNvSpPr>
              <a:spLocks/>
            </p:cNvSpPr>
            <p:nvPr/>
          </p:nvSpPr>
          <p:spPr bwMode="auto">
            <a:xfrm>
              <a:off x="2222" y="2031"/>
              <a:ext cx="168" cy="178"/>
            </a:xfrm>
            <a:custGeom>
              <a:avLst/>
              <a:gdLst/>
              <a:ahLst/>
              <a:cxnLst>
                <a:cxn ang="0">
                  <a:pos x="0" y="99"/>
                </a:cxn>
                <a:cxn ang="0">
                  <a:pos x="168" y="178"/>
                </a:cxn>
                <a:cxn ang="0">
                  <a:pos x="138" y="0"/>
                </a:cxn>
                <a:cxn ang="0">
                  <a:pos x="0" y="99"/>
                </a:cxn>
              </a:cxnLst>
              <a:rect l="0" t="0" r="r" b="b"/>
              <a:pathLst>
                <a:path w="168" h="178">
                  <a:moveTo>
                    <a:pt x="0" y="99"/>
                  </a:moveTo>
                  <a:lnTo>
                    <a:pt x="168" y="178"/>
                  </a:lnTo>
                  <a:lnTo>
                    <a:pt x="138" y="0"/>
                  </a:lnTo>
                  <a:lnTo>
                    <a:pt x="0" y="99"/>
                  </a:lnTo>
                  <a:close/>
                </a:path>
              </a:pathLst>
            </a:custGeom>
            <a:solidFill>
              <a:srgbClr val="FF0000"/>
            </a:solidFill>
            <a:ln w="9525">
              <a:noFill/>
              <a:round/>
              <a:headEnd/>
              <a:tailEnd/>
            </a:ln>
          </p:spPr>
          <p:txBody>
            <a:bodyPr/>
            <a:lstStyle/>
            <a:p>
              <a:endParaRPr lang="en-US"/>
            </a:p>
          </p:txBody>
        </p:sp>
      </p:grpSp>
      <p:sp>
        <p:nvSpPr>
          <p:cNvPr id="552029" name="Freeform 2141"/>
          <p:cNvSpPr>
            <a:spLocks/>
          </p:cNvSpPr>
          <p:nvPr/>
        </p:nvSpPr>
        <p:spPr bwMode="auto">
          <a:xfrm>
            <a:off x="4633913" y="4651375"/>
            <a:ext cx="1549400" cy="1033463"/>
          </a:xfrm>
          <a:custGeom>
            <a:avLst/>
            <a:gdLst/>
            <a:ahLst/>
            <a:cxnLst>
              <a:cxn ang="0">
                <a:pos x="0" y="45"/>
              </a:cxn>
              <a:cxn ang="0">
                <a:pos x="28" y="66"/>
              </a:cxn>
              <a:cxn ang="0">
                <a:pos x="28" y="57"/>
              </a:cxn>
              <a:cxn ang="0">
                <a:pos x="40" y="57"/>
              </a:cxn>
              <a:cxn ang="0">
                <a:pos x="97" y="32"/>
              </a:cxn>
              <a:cxn ang="0">
                <a:pos x="99" y="2"/>
              </a:cxn>
              <a:cxn ang="0">
                <a:pos x="70" y="0"/>
              </a:cxn>
              <a:cxn ang="0">
                <a:pos x="68" y="30"/>
              </a:cxn>
              <a:cxn ang="0">
                <a:pos x="41" y="37"/>
              </a:cxn>
              <a:cxn ang="0">
                <a:pos x="30" y="37"/>
              </a:cxn>
              <a:cxn ang="0">
                <a:pos x="30" y="28"/>
              </a:cxn>
              <a:cxn ang="0">
                <a:pos x="0" y="45"/>
              </a:cxn>
            </a:cxnLst>
            <a:rect l="0" t="0" r="r" b="b"/>
            <a:pathLst>
              <a:path w="99" h="66">
                <a:moveTo>
                  <a:pt x="0" y="45"/>
                </a:moveTo>
                <a:lnTo>
                  <a:pt x="28" y="66"/>
                </a:lnTo>
                <a:lnTo>
                  <a:pt x="28" y="57"/>
                </a:lnTo>
                <a:lnTo>
                  <a:pt x="40" y="57"/>
                </a:lnTo>
                <a:cubicBezTo>
                  <a:pt x="71" y="59"/>
                  <a:pt x="96" y="48"/>
                  <a:pt x="97" y="32"/>
                </a:cubicBezTo>
                <a:lnTo>
                  <a:pt x="99" y="2"/>
                </a:lnTo>
                <a:lnTo>
                  <a:pt x="70" y="0"/>
                </a:lnTo>
                <a:lnTo>
                  <a:pt x="68" y="30"/>
                </a:lnTo>
                <a:cubicBezTo>
                  <a:pt x="68" y="35"/>
                  <a:pt x="56" y="38"/>
                  <a:pt x="41" y="37"/>
                </a:cubicBezTo>
                <a:lnTo>
                  <a:pt x="30" y="37"/>
                </a:lnTo>
                <a:lnTo>
                  <a:pt x="30" y="28"/>
                </a:lnTo>
                <a:lnTo>
                  <a:pt x="0" y="45"/>
                </a:lnTo>
                <a:close/>
              </a:path>
            </a:pathLst>
          </a:custGeom>
          <a:solidFill>
            <a:srgbClr val="00CC99"/>
          </a:solidFill>
          <a:ln w="15875" cap="rnd">
            <a:solidFill>
              <a:schemeClr val="accent1"/>
            </a:solidFill>
            <a:prstDash val="solid"/>
            <a:round/>
            <a:headEnd/>
            <a:tailEnd/>
          </a:ln>
        </p:spPr>
        <p:txBody>
          <a:bodyPr/>
          <a:lstStyle/>
          <a:p>
            <a:endParaRPr lang="en-US"/>
          </a:p>
        </p:txBody>
      </p:sp>
      <p:sp>
        <p:nvSpPr>
          <p:cNvPr id="552030" name="Freeform 2142"/>
          <p:cNvSpPr>
            <a:spLocks/>
          </p:cNvSpPr>
          <p:nvPr/>
        </p:nvSpPr>
        <p:spPr bwMode="auto">
          <a:xfrm>
            <a:off x="2363788" y="3914775"/>
            <a:ext cx="985837" cy="1033463"/>
          </a:xfrm>
          <a:custGeom>
            <a:avLst/>
            <a:gdLst/>
            <a:ahLst/>
            <a:cxnLst>
              <a:cxn ang="0">
                <a:pos x="266" y="49"/>
              </a:cxn>
              <a:cxn ang="0">
                <a:pos x="197" y="118"/>
              </a:cxn>
              <a:cxn ang="0">
                <a:pos x="621" y="562"/>
              </a:cxn>
              <a:cxn ang="0">
                <a:pos x="532" y="651"/>
              </a:cxn>
              <a:cxn ang="0">
                <a:pos x="108" y="197"/>
              </a:cxn>
              <a:cxn ang="0">
                <a:pos x="30" y="266"/>
              </a:cxn>
              <a:cxn ang="0">
                <a:pos x="0" y="0"/>
              </a:cxn>
              <a:cxn ang="0">
                <a:pos x="266" y="49"/>
              </a:cxn>
            </a:cxnLst>
            <a:rect l="0" t="0" r="r" b="b"/>
            <a:pathLst>
              <a:path w="621" h="651">
                <a:moveTo>
                  <a:pt x="266" y="49"/>
                </a:moveTo>
                <a:lnTo>
                  <a:pt x="197" y="118"/>
                </a:lnTo>
                <a:lnTo>
                  <a:pt x="621" y="562"/>
                </a:lnTo>
                <a:lnTo>
                  <a:pt x="532" y="651"/>
                </a:lnTo>
                <a:lnTo>
                  <a:pt x="108" y="197"/>
                </a:lnTo>
                <a:lnTo>
                  <a:pt x="30" y="266"/>
                </a:lnTo>
                <a:lnTo>
                  <a:pt x="0" y="0"/>
                </a:lnTo>
                <a:lnTo>
                  <a:pt x="266" y="49"/>
                </a:lnTo>
                <a:close/>
              </a:path>
            </a:pathLst>
          </a:custGeom>
          <a:solidFill>
            <a:srgbClr val="FF0000"/>
          </a:solidFill>
          <a:ln w="15875" cap="rnd">
            <a:solidFill>
              <a:srgbClr val="FF0000"/>
            </a:solidFill>
            <a:prstDash val="solid"/>
            <a:round/>
            <a:headEnd/>
            <a:tailEnd/>
          </a:ln>
        </p:spPr>
        <p:txBody>
          <a:bodyPr/>
          <a:lstStyle/>
          <a:p>
            <a:endParaRPr lang="en-US"/>
          </a:p>
        </p:txBody>
      </p:sp>
      <p:sp>
        <p:nvSpPr>
          <p:cNvPr id="552031" name="Freeform 2143"/>
          <p:cNvSpPr>
            <a:spLocks/>
          </p:cNvSpPr>
          <p:nvPr/>
        </p:nvSpPr>
        <p:spPr bwMode="auto">
          <a:xfrm>
            <a:off x="2911475" y="5513388"/>
            <a:ext cx="438150" cy="454025"/>
          </a:xfrm>
          <a:custGeom>
            <a:avLst/>
            <a:gdLst/>
            <a:ahLst/>
            <a:cxnLst>
              <a:cxn ang="0">
                <a:pos x="0" y="9"/>
              </a:cxn>
              <a:cxn ang="0">
                <a:pos x="39" y="88"/>
              </a:cxn>
              <a:cxn ang="0">
                <a:pos x="227" y="0"/>
              </a:cxn>
              <a:cxn ang="0">
                <a:pos x="276" y="108"/>
              </a:cxn>
              <a:cxn ang="0">
                <a:pos x="99" y="197"/>
              </a:cxn>
              <a:cxn ang="0">
                <a:pos x="138" y="286"/>
              </a:cxn>
              <a:cxn ang="0">
                <a:pos x="0" y="177"/>
              </a:cxn>
              <a:cxn ang="0">
                <a:pos x="0" y="9"/>
              </a:cxn>
            </a:cxnLst>
            <a:rect l="0" t="0" r="r" b="b"/>
            <a:pathLst>
              <a:path w="276" h="286">
                <a:moveTo>
                  <a:pt x="0" y="9"/>
                </a:moveTo>
                <a:lnTo>
                  <a:pt x="39" y="88"/>
                </a:lnTo>
                <a:lnTo>
                  <a:pt x="227" y="0"/>
                </a:lnTo>
                <a:lnTo>
                  <a:pt x="276" y="108"/>
                </a:lnTo>
                <a:lnTo>
                  <a:pt x="99" y="197"/>
                </a:lnTo>
                <a:lnTo>
                  <a:pt x="138" y="286"/>
                </a:lnTo>
                <a:lnTo>
                  <a:pt x="0" y="177"/>
                </a:lnTo>
                <a:lnTo>
                  <a:pt x="0" y="9"/>
                </a:lnTo>
                <a:close/>
              </a:path>
            </a:pathLst>
          </a:custGeom>
          <a:solidFill>
            <a:srgbClr val="0000FF"/>
          </a:solidFill>
          <a:ln w="15875" cap="rnd">
            <a:solidFill>
              <a:srgbClr val="0000FF"/>
            </a:solidFill>
            <a:prstDash val="solid"/>
            <a:round/>
            <a:headEnd/>
            <a:tailEnd/>
          </a:ln>
        </p:spPr>
        <p:txBody>
          <a:bodyPr/>
          <a:lstStyle/>
          <a:p>
            <a:endParaRPr lang="en-US"/>
          </a:p>
        </p:txBody>
      </p:sp>
      <p:sp>
        <p:nvSpPr>
          <p:cNvPr id="552032" name="Oval 2144"/>
          <p:cNvSpPr>
            <a:spLocks noChangeArrowheads="1"/>
          </p:cNvSpPr>
          <p:nvPr/>
        </p:nvSpPr>
        <p:spPr bwMode="auto">
          <a:xfrm>
            <a:off x="3333750" y="4697413"/>
            <a:ext cx="1127125" cy="1128712"/>
          </a:xfrm>
          <a:prstGeom prst="ellipse">
            <a:avLst/>
          </a:prstGeom>
          <a:solidFill>
            <a:srgbClr val="00CC99"/>
          </a:solidFill>
          <a:ln w="15875">
            <a:solidFill>
              <a:schemeClr val="accent1"/>
            </a:solidFill>
            <a:round/>
            <a:headEnd/>
            <a:tailEnd/>
          </a:ln>
        </p:spPr>
        <p:txBody>
          <a:bodyPr/>
          <a:lstStyle/>
          <a:p>
            <a:endParaRPr lang="en-US"/>
          </a:p>
        </p:txBody>
      </p:sp>
      <p:sp>
        <p:nvSpPr>
          <p:cNvPr id="552033" name="Rectangle 2145"/>
          <p:cNvSpPr>
            <a:spLocks noChangeArrowheads="1"/>
          </p:cNvSpPr>
          <p:nvPr/>
        </p:nvSpPr>
        <p:spPr bwMode="auto">
          <a:xfrm>
            <a:off x="3484563" y="4979988"/>
            <a:ext cx="944562"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Arial" charset="0"/>
              </a:rPr>
              <a:t>2 cases </a:t>
            </a:r>
            <a:endParaRPr lang="en-US">
              <a:latin typeface="Arial" charset="0"/>
            </a:endParaRPr>
          </a:p>
        </p:txBody>
      </p:sp>
      <p:sp>
        <p:nvSpPr>
          <p:cNvPr id="552034" name="Rectangle 2146"/>
          <p:cNvSpPr>
            <a:spLocks noChangeArrowheads="1"/>
          </p:cNvSpPr>
          <p:nvPr/>
        </p:nvSpPr>
        <p:spPr bwMode="auto">
          <a:xfrm>
            <a:off x="3600450" y="5278438"/>
            <a:ext cx="606425"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Arial" charset="0"/>
              </a:rPr>
              <a:t>of TB</a:t>
            </a:r>
            <a:endParaRPr lang="en-US">
              <a:latin typeface="Arial" charset="0"/>
            </a:endParaRPr>
          </a:p>
        </p:txBody>
      </p:sp>
      <p:sp>
        <p:nvSpPr>
          <p:cNvPr id="552035" name="Rectangle 2147"/>
          <p:cNvSpPr>
            <a:spLocks noChangeArrowheads="1"/>
          </p:cNvSpPr>
          <p:nvPr/>
        </p:nvSpPr>
        <p:spPr bwMode="auto">
          <a:xfrm>
            <a:off x="1330325" y="3506788"/>
            <a:ext cx="2379663" cy="376237"/>
          </a:xfrm>
          <a:prstGeom prst="rect">
            <a:avLst/>
          </a:prstGeom>
          <a:noFill/>
          <a:ln w="9525">
            <a:noFill/>
            <a:miter lim="800000"/>
            <a:headEnd/>
            <a:tailEnd/>
          </a:ln>
        </p:spPr>
        <p:txBody>
          <a:bodyPr/>
          <a:lstStyle/>
          <a:p>
            <a:endParaRPr lang="en-US"/>
          </a:p>
        </p:txBody>
      </p:sp>
      <p:sp>
        <p:nvSpPr>
          <p:cNvPr id="552036" name="Rectangle 2148"/>
          <p:cNvSpPr>
            <a:spLocks noChangeArrowheads="1"/>
          </p:cNvSpPr>
          <p:nvPr/>
        </p:nvSpPr>
        <p:spPr bwMode="auto">
          <a:xfrm>
            <a:off x="1219200" y="3570288"/>
            <a:ext cx="1903413"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Arial" charset="0"/>
              </a:rPr>
              <a:t>1 Infectious case</a:t>
            </a:r>
            <a:endParaRPr lang="en-US">
              <a:latin typeface="Arial" charset="0"/>
            </a:endParaRPr>
          </a:p>
        </p:txBody>
      </p:sp>
      <p:sp>
        <p:nvSpPr>
          <p:cNvPr id="552037" name="Rectangle 2149"/>
          <p:cNvSpPr>
            <a:spLocks noChangeArrowheads="1"/>
          </p:cNvSpPr>
          <p:nvPr/>
        </p:nvSpPr>
        <p:spPr bwMode="auto">
          <a:xfrm>
            <a:off x="6276975" y="4760913"/>
            <a:ext cx="1689100" cy="376237"/>
          </a:xfrm>
          <a:prstGeom prst="rect">
            <a:avLst/>
          </a:prstGeom>
          <a:noFill/>
          <a:ln w="9525">
            <a:noFill/>
            <a:miter lim="800000"/>
            <a:headEnd/>
            <a:tailEnd/>
          </a:ln>
        </p:spPr>
        <p:txBody>
          <a:bodyPr/>
          <a:lstStyle/>
          <a:p>
            <a:endParaRPr lang="en-US"/>
          </a:p>
        </p:txBody>
      </p:sp>
      <p:sp>
        <p:nvSpPr>
          <p:cNvPr id="552038" name="Rectangle 2150"/>
          <p:cNvSpPr>
            <a:spLocks noChangeArrowheads="1"/>
          </p:cNvSpPr>
          <p:nvPr/>
        </p:nvSpPr>
        <p:spPr bwMode="auto">
          <a:xfrm>
            <a:off x="6354763" y="4822825"/>
            <a:ext cx="1296987"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Arial" charset="0"/>
              </a:rPr>
              <a:t>20 contacts</a:t>
            </a:r>
            <a:endParaRPr lang="en-US">
              <a:latin typeface="Arial" charset="0"/>
            </a:endParaRPr>
          </a:p>
        </p:txBody>
      </p:sp>
      <p:sp>
        <p:nvSpPr>
          <p:cNvPr id="552039" name="Rectangle 2151"/>
          <p:cNvSpPr>
            <a:spLocks noChangeArrowheads="1"/>
          </p:cNvSpPr>
          <p:nvPr/>
        </p:nvSpPr>
        <p:spPr bwMode="auto">
          <a:xfrm>
            <a:off x="5838825" y="5638800"/>
            <a:ext cx="2565400" cy="469900"/>
          </a:xfrm>
          <a:prstGeom prst="rect">
            <a:avLst/>
          </a:prstGeom>
          <a:noFill/>
          <a:ln w="9525">
            <a:noFill/>
            <a:miter lim="800000"/>
            <a:headEnd/>
            <a:tailEnd/>
          </a:ln>
        </p:spPr>
        <p:txBody>
          <a:bodyPr/>
          <a:lstStyle/>
          <a:p>
            <a:endParaRPr lang="en-US"/>
          </a:p>
        </p:txBody>
      </p:sp>
      <p:sp>
        <p:nvSpPr>
          <p:cNvPr id="552040" name="Rectangle 2152"/>
          <p:cNvSpPr>
            <a:spLocks noChangeArrowheads="1"/>
          </p:cNvSpPr>
          <p:nvPr/>
        </p:nvSpPr>
        <p:spPr bwMode="auto">
          <a:xfrm>
            <a:off x="4022725" y="1062038"/>
            <a:ext cx="3505200" cy="469900"/>
          </a:xfrm>
          <a:prstGeom prst="rect">
            <a:avLst/>
          </a:prstGeom>
          <a:noFill/>
          <a:ln w="9525">
            <a:noFill/>
            <a:miter lim="800000"/>
            <a:headEnd/>
            <a:tailEnd/>
          </a:ln>
        </p:spPr>
        <p:txBody>
          <a:bodyPr/>
          <a:lstStyle/>
          <a:p>
            <a:endParaRPr lang="en-US"/>
          </a:p>
        </p:txBody>
      </p:sp>
      <p:sp>
        <p:nvSpPr>
          <p:cNvPr id="552041" name="Rectangle 2153"/>
          <p:cNvSpPr>
            <a:spLocks noChangeArrowheads="1"/>
          </p:cNvSpPr>
          <p:nvPr/>
        </p:nvSpPr>
        <p:spPr bwMode="auto">
          <a:xfrm>
            <a:off x="5900738" y="1203325"/>
            <a:ext cx="63500" cy="304800"/>
          </a:xfrm>
          <a:prstGeom prst="rect">
            <a:avLst/>
          </a:prstGeom>
          <a:noFill/>
          <a:ln w="9525">
            <a:noFill/>
            <a:miter lim="800000"/>
            <a:headEnd/>
            <a:tailEnd/>
          </a:ln>
        </p:spPr>
        <p:txBody>
          <a:bodyPr wrap="none" lIns="0" tIns="0" rIns="0" bIns="0">
            <a:spAutoFit/>
          </a:bodyPr>
          <a:lstStyle/>
          <a:p>
            <a:r>
              <a:rPr lang="en-US" sz="2000">
                <a:solidFill>
                  <a:srgbClr val="000000"/>
                </a:solidFill>
              </a:rPr>
              <a:t> </a:t>
            </a:r>
            <a:endParaRPr lang="en-US"/>
          </a:p>
        </p:txBody>
      </p:sp>
      <p:sp>
        <p:nvSpPr>
          <p:cNvPr id="552042" name="Rectangle 2154"/>
          <p:cNvSpPr>
            <a:spLocks noChangeArrowheads="1"/>
          </p:cNvSpPr>
          <p:nvPr/>
        </p:nvSpPr>
        <p:spPr bwMode="auto">
          <a:xfrm>
            <a:off x="1143000" y="5700713"/>
            <a:ext cx="2065338" cy="376237"/>
          </a:xfrm>
          <a:prstGeom prst="rect">
            <a:avLst/>
          </a:prstGeom>
          <a:noFill/>
          <a:ln w="9525">
            <a:noFill/>
            <a:miter lim="800000"/>
            <a:headEnd/>
            <a:tailEnd/>
          </a:ln>
        </p:spPr>
        <p:txBody>
          <a:bodyPr/>
          <a:lstStyle/>
          <a:p>
            <a:endParaRPr lang="en-US"/>
          </a:p>
        </p:txBody>
      </p:sp>
      <p:sp>
        <p:nvSpPr>
          <p:cNvPr id="552043" name="Rectangle 2155"/>
          <p:cNvSpPr>
            <a:spLocks noChangeArrowheads="1"/>
          </p:cNvSpPr>
          <p:nvPr/>
        </p:nvSpPr>
        <p:spPr bwMode="auto">
          <a:xfrm>
            <a:off x="1087438" y="5764213"/>
            <a:ext cx="183515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Arial" charset="0"/>
              </a:rPr>
              <a:t>1 Non-infectious</a:t>
            </a:r>
            <a:endParaRPr lang="en-US">
              <a:latin typeface="Arial" charset="0"/>
            </a:endParaRPr>
          </a:p>
        </p:txBody>
      </p:sp>
      <p:sp>
        <p:nvSpPr>
          <p:cNvPr id="552044" name="Oval 2156"/>
          <p:cNvSpPr>
            <a:spLocks noChangeArrowheads="1"/>
          </p:cNvSpPr>
          <p:nvPr/>
        </p:nvSpPr>
        <p:spPr bwMode="auto">
          <a:xfrm>
            <a:off x="2209800" y="1371600"/>
            <a:ext cx="933450" cy="577850"/>
          </a:xfrm>
          <a:prstGeom prst="ellipse">
            <a:avLst/>
          </a:prstGeom>
          <a:solidFill>
            <a:srgbClr val="99CCFF"/>
          </a:solidFill>
          <a:ln w="9525">
            <a:solidFill>
              <a:srgbClr val="99CCFF"/>
            </a:solidFill>
            <a:round/>
            <a:headEnd/>
            <a:tailEnd/>
          </a:ln>
          <a:effectLst/>
        </p:spPr>
        <p:txBody>
          <a:bodyPr wrap="none" anchor="ctr"/>
          <a:lstStyle/>
          <a:p>
            <a:pPr algn="ctr"/>
            <a:r>
              <a:rPr lang="en-US" sz="3200" b="1">
                <a:solidFill>
                  <a:srgbClr val="FF0000"/>
                </a:solidFill>
              </a:rPr>
              <a:t>-_-_-</a:t>
            </a:r>
            <a:endParaRPr lang="en-US" sz="2000">
              <a:solidFill>
                <a:srgbClr val="000000"/>
              </a:solidFill>
            </a:endParaRPr>
          </a:p>
        </p:txBody>
      </p:sp>
      <p:sp>
        <p:nvSpPr>
          <p:cNvPr id="552045" name="Text Box 2157"/>
          <p:cNvSpPr txBox="1">
            <a:spLocks noChangeArrowheads="1"/>
          </p:cNvSpPr>
          <p:nvPr/>
        </p:nvSpPr>
        <p:spPr bwMode="auto">
          <a:xfrm>
            <a:off x="2133600" y="334963"/>
            <a:ext cx="5864225" cy="579437"/>
          </a:xfrm>
          <a:prstGeom prst="rect">
            <a:avLst/>
          </a:prstGeom>
          <a:noFill/>
          <a:ln w="9525">
            <a:noFill/>
            <a:miter lim="800000"/>
            <a:headEnd/>
            <a:tailEnd/>
          </a:ln>
          <a:effectLst/>
        </p:spPr>
        <p:txBody>
          <a:bodyPr wrap="none">
            <a:spAutoFit/>
          </a:bodyPr>
          <a:lstStyle/>
          <a:p>
            <a:r>
              <a:rPr lang="en-US" sz="3200" b="1">
                <a:solidFill>
                  <a:srgbClr val="00FFFF"/>
                </a:solidFill>
                <a:latin typeface="Arial" charset="0"/>
              </a:rPr>
              <a:t>Each case leads to two cases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609600" y="381000"/>
            <a:ext cx="7772400" cy="1143000"/>
          </a:xfrm>
        </p:spPr>
        <p:txBody>
          <a:bodyPr/>
          <a:lstStyle/>
          <a:p>
            <a:r>
              <a:rPr lang="en-US" dirty="0"/>
              <a:t>Why </a:t>
            </a:r>
            <a:r>
              <a:rPr lang="en-US" dirty="0" smtClean="0"/>
              <a:t>TB?</a:t>
            </a:r>
            <a:endParaRPr lang="en-US" dirty="0"/>
          </a:p>
        </p:txBody>
      </p:sp>
      <p:sp>
        <p:nvSpPr>
          <p:cNvPr id="86019" name="Rectangle 3"/>
          <p:cNvSpPr>
            <a:spLocks noGrp="1" noChangeArrowheads="1"/>
          </p:cNvSpPr>
          <p:nvPr>
            <p:ph idx="1"/>
          </p:nvPr>
        </p:nvSpPr>
        <p:spPr>
          <a:xfrm>
            <a:off x="990600" y="1981200"/>
            <a:ext cx="7772400" cy="4114800"/>
          </a:xfrm>
        </p:spPr>
        <p:txBody>
          <a:bodyPr>
            <a:normAutofit/>
          </a:bodyPr>
          <a:lstStyle/>
          <a:p>
            <a:r>
              <a:rPr lang="en-US" sz="4000" dirty="0" smtClean="0"/>
              <a:t>It </a:t>
            </a:r>
            <a:r>
              <a:rPr lang="en-US" sz="4000" dirty="0"/>
              <a:t>is one of the most important, readily preventable infectious disease in the world, yet it still kills and sickens millions each year</a:t>
            </a:r>
            <a:r>
              <a:rPr lang="en-US" sz="4000" dirty="0" smtClean="0"/>
              <a:t>.</a:t>
            </a:r>
            <a:endParaRPr lang="en-US"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1026" descr="Figure 009"/>
          <p:cNvPicPr>
            <a:picLocks noChangeAspect="1" noChangeArrowheads="1"/>
          </p:cNvPicPr>
          <p:nvPr/>
        </p:nvPicPr>
        <p:blipFill>
          <a:blip r:embed="rId2" cstate="print"/>
          <a:srcRect/>
          <a:stretch>
            <a:fillRect/>
          </a:stretch>
        </p:blipFill>
        <p:spPr bwMode="auto">
          <a:xfrm>
            <a:off x="-773113" y="-350838"/>
            <a:ext cx="10690226" cy="7559676"/>
          </a:xfrm>
          <a:prstGeom prst="rect">
            <a:avLst/>
          </a:prstGeom>
          <a:noFill/>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My web figures\WMF files\Epifig023b.wmf"/>
          <p:cNvPicPr>
            <a:picLocks noChangeAspect="1" noChangeArrowheads="1"/>
          </p:cNvPicPr>
          <p:nvPr/>
        </p:nvPicPr>
        <p:blipFill>
          <a:blip r:embed="rId2" cstate="print"/>
          <a:srcRect/>
          <a:stretch>
            <a:fillRect/>
          </a:stretch>
        </p:blipFill>
        <p:spPr bwMode="auto">
          <a:xfrm>
            <a:off x="0" y="195263"/>
            <a:ext cx="9144000" cy="6467475"/>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Temp\Epifig025b.WMF"/>
          <p:cNvPicPr>
            <a:picLocks noChangeAspect="1" noChangeArrowheads="1"/>
          </p:cNvPicPr>
          <p:nvPr/>
        </p:nvPicPr>
        <p:blipFill>
          <a:blip r:embed="rId2" cstate="print"/>
          <a:srcRect/>
          <a:stretch>
            <a:fillRect/>
          </a:stretch>
        </p:blipFill>
        <p:spPr bwMode="auto">
          <a:xfrm>
            <a:off x="0" y="152400"/>
            <a:ext cx="9144000" cy="6465888"/>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1066800" y="304800"/>
            <a:ext cx="7772400" cy="838200"/>
          </a:xfrm>
        </p:spPr>
        <p:txBody>
          <a:bodyPr/>
          <a:lstStyle/>
          <a:p>
            <a:r>
              <a:rPr lang="en-US" sz="3200" dirty="0" smtClean="0">
                <a:latin typeface="Arial Unicode MS" pitchFamily="34" charset="-128"/>
              </a:rPr>
              <a:t>Major risk factors:</a:t>
            </a:r>
            <a:endParaRPr lang="en-US" sz="3200" dirty="0">
              <a:latin typeface="Arial Unicode MS" pitchFamily="34" charset="-128"/>
            </a:endParaRPr>
          </a:p>
        </p:txBody>
      </p:sp>
      <p:sp>
        <p:nvSpPr>
          <p:cNvPr id="195587" name="Rectangle 3"/>
          <p:cNvSpPr>
            <a:spLocks noGrp="1" noChangeArrowheads="1"/>
          </p:cNvSpPr>
          <p:nvPr>
            <p:ph idx="1"/>
          </p:nvPr>
        </p:nvSpPr>
        <p:spPr>
          <a:xfrm>
            <a:off x="1219200" y="1295400"/>
            <a:ext cx="7239000" cy="4800600"/>
          </a:xfrm>
        </p:spPr>
        <p:txBody>
          <a:bodyPr/>
          <a:lstStyle/>
          <a:p>
            <a:r>
              <a:rPr lang="en-US" sz="2400" dirty="0" smtClean="0">
                <a:latin typeface="Arial Unicode MS" pitchFamily="34" charset="-128"/>
              </a:rPr>
              <a:t>Time </a:t>
            </a:r>
            <a:r>
              <a:rPr lang="en-US" sz="2400" dirty="0">
                <a:latin typeface="Arial Unicode MS" pitchFamily="34" charset="-128"/>
              </a:rPr>
              <a:t>since infection</a:t>
            </a:r>
          </a:p>
          <a:p>
            <a:r>
              <a:rPr lang="en-US" sz="2400" dirty="0">
                <a:latin typeface="Arial Unicode MS" pitchFamily="34" charset="-128"/>
              </a:rPr>
              <a:t>HIV infection</a:t>
            </a:r>
          </a:p>
          <a:p>
            <a:r>
              <a:rPr lang="en-US" sz="2400" dirty="0">
                <a:latin typeface="Arial Unicode MS" pitchFamily="34" charset="-128"/>
              </a:rPr>
              <a:t>Untreated/poorly treated previous TB</a:t>
            </a:r>
          </a:p>
          <a:p>
            <a:r>
              <a:rPr lang="en-US" sz="2400" dirty="0">
                <a:latin typeface="Arial Unicode MS" pitchFamily="34" charset="-128"/>
              </a:rPr>
              <a:t>Other factors:</a:t>
            </a:r>
          </a:p>
          <a:p>
            <a:pPr>
              <a:buFontTx/>
              <a:buNone/>
            </a:pPr>
            <a:r>
              <a:rPr lang="en-US" sz="2400" dirty="0">
                <a:latin typeface="Arial Unicode MS" pitchFamily="34" charset="-128"/>
              </a:rPr>
              <a:t>		</a:t>
            </a:r>
            <a:r>
              <a:rPr lang="en-US" sz="2000" dirty="0">
                <a:latin typeface="Arial Unicode MS" pitchFamily="34" charset="-128"/>
              </a:rPr>
              <a:t>-age</a:t>
            </a:r>
          </a:p>
          <a:p>
            <a:pPr>
              <a:buFontTx/>
              <a:buNone/>
            </a:pPr>
            <a:r>
              <a:rPr lang="en-US" sz="2000" dirty="0">
                <a:latin typeface="Arial Unicode MS" pitchFamily="34" charset="-128"/>
              </a:rPr>
              <a:t>		-gender</a:t>
            </a:r>
          </a:p>
          <a:p>
            <a:pPr>
              <a:buFontTx/>
              <a:buNone/>
            </a:pPr>
            <a:r>
              <a:rPr lang="en-US" sz="2000" dirty="0">
                <a:latin typeface="Arial Unicode MS" pitchFamily="34" charset="-128"/>
              </a:rPr>
              <a:t>		-malnutrition</a:t>
            </a:r>
          </a:p>
          <a:p>
            <a:pPr>
              <a:buFontTx/>
              <a:buNone/>
            </a:pPr>
            <a:r>
              <a:rPr lang="en-US" sz="2000" dirty="0">
                <a:latin typeface="Arial Unicode MS" pitchFamily="34" charset="-128"/>
              </a:rPr>
              <a:t>		-diabetes</a:t>
            </a:r>
          </a:p>
          <a:p>
            <a:pPr>
              <a:buFontTx/>
              <a:buNone/>
            </a:pPr>
            <a:r>
              <a:rPr lang="en-US" sz="2000" dirty="0">
                <a:latin typeface="Arial Unicode MS" pitchFamily="34" charset="-128"/>
              </a:rPr>
              <a:t>		-silicosis</a:t>
            </a:r>
          </a:p>
          <a:p>
            <a:pPr>
              <a:buFontTx/>
              <a:buNone/>
            </a:pPr>
            <a:r>
              <a:rPr lang="en-US" sz="2000" dirty="0">
                <a:latin typeface="Arial Unicode MS" pitchFamily="34" charset="-128"/>
              </a:rPr>
              <a:t>		-genetic factors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371600" y="304800"/>
            <a:ext cx="7086600" cy="609600"/>
          </a:xfrm>
          <a:noFill/>
          <a:ln/>
        </p:spPr>
        <p:txBody>
          <a:bodyPr>
            <a:normAutofit fontScale="90000"/>
          </a:bodyPr>
          <a:lstStyle/>
          <a:p>
            <a:r>
              <a:rPr lang="en-US" sz="5400" dirty="0" smtClean="0"/>
              <a:t>Who are most at risk?</a:t>
            </a:r>
            <a:endParaRPr lang="en-US" sz="5400" dirty="0"/>
          </a:p>
        </p:txBody>
      </p:sp>
      <p:sp>
        <p:nvSpPr>
          <p:cNvPr id="22531" name="Rectangle 3"/>
          <p:cNvSpPr>
            <a:spLocks noGrp="1" noChangeArrowheads="1"/>
          </p:cNvSpPr>
          <p:nvPr>
            <p:ph idx="1"/>
          </p:nvPr>
        </p:nvSpPr>
        <p:spPr>
          <a:xfrm>
            <a:off x="1295400" y="1295400"/>
            <a:ext cx="7772400" cy="4800600"/>
          </a:xfrm>
          <a:noFill/>
          <a:ln/>
        </p:spPr>
        <p:txBody>
          <a:bodyPr>
            <a:noAutofit/>
          </a:bodyPr>
          <a:lstStyle/>
          <a:p>
            <a:r>
              <a:rPr lang="en-US" sz="4000" dirty="0" smtClean="0"/>
              <a:t>Malnourished</a:t>
            </a:r>
            <a:r>
              <a:rPr lang="en-US" sz="4000" dirty="0"/>
              <a:t>, elderly, poor.</a:t>
            </a:r>
          </a:p>
          <a:p>
            <a:r>
              <a:rPr lang="en-US" sz="4000" dirty="0"/>
              <a:t>Migrants, refugees, travelers.</a:t>
            </a:r>
          </a:p>
          <a:p>
            <a:r>
              <a:rPr lang="en-US" sz="4000" dirty="0"/>
              <a:t>Smokers, chronic alcoholics.</a:t>
            </a:r>
          </a:p>
          <a:p>
            <a:r>
              <a:rPr lang="en-US" sz="4000" dirty="0"/>
              <a:t>Those with co-morbidity: diabetes, HIV/AIDS, silicosis.</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a:noFill/>
        </p:spPr>
        <p:txBody>
          <a:bodyPr/>
          <a:lstStyle/>
          <a:p>
            <a:r>
              <a:rPr lang="en-US" b="1" dirty="0">
                <a:solidFill>
                  <a:schemeClr val="tx1"/>
                </a:solidFill>
              </a:rPr>
              <a:t>Other High Risk Groups</a:t>
            </a:r>
          </a:p>
        </p:txBody>
      </p:sp>
      <p:sp>
        <p:nvSpPr>
          <p:cNvPr id="515075" name="Rectangle 3"/>
          <p:cNvSpPr>
            <a:spLocks noGrp="1" noChangeArrowheads="1"/>
          </p:cNvSpPr>
          <p:nvPr>
            <p:ph idx="1"/>
          </p:nvPr>
        </p:nvSpPr>
        <p:spPr>
          <a:xfrm>
            <a:off x="762000" y="1828800"/>
            <a:ext cx="7924800" cy="4267200"/>
          </a:xfrm>
        </p:spPr>
        <p:txBody>
          <a:bodyPr/>
          <a:lstStyle/>
          <a:p>
            <a:pPr marL="574675" indent="-574675">
              <a:buClr>
                <a:schemeClr val="accent2"/>
              </a:buClr>
              <a:buSzPct val="85000"/>
              <a:buFont typeface="Monotype Sorts" pitchFamily="2" charset="2"/>
              <a:buChar char="Z"/>
            </a:pPr>
            <a:r>
              <a:rPr lang="en-US" dirty="0"/>
              <a:t>Populations in war / civil unrest</a:t>
            </a:r>
          </a:p>
          <a:p>
            <a:pPr marL="574675" indent="-574675">
              <a:buClr>
                <a:schemeClr val="accent2"/>
              </a:buClr>
              <a:buSzPct val="85000"/>
              <a:buFont typeface="Monotype Sorts" pitchFamily="2" charset="2"/>
              <a:buChar char="Z"/>
            </a:pPr>
            <a:r>
              <a:rPr lang="en-US" dirty="0"/>
              <a:t>Refugees and migrants </a:t>
            </a:r>
          </a:p>
          <a:p>
            <a:pPr marL="574675" indent="-574675">
              <a:buClr>
                <a:schemeClr val="accent2"/>
              </a:buClr>
              <a:buSzPct val="85000"/>
              <a:buFont typeface="Monotype Sorts" pitchFamily="2" charset="2"/>
              <a:buChar char="Z"/>
            </a:pPr>
            <a:r>
              <a:rPr lang="en-US" dirty="0"/>
              <a:t>Slum dwellers </a:t>
            </a:r>
          </a:p>
          <a:p>
            <a:pPr marL="574675" indent="-574675">
              <a:buClr>
                <a:schemeClr val="accent2"/>
              </a:buClr>
              <a:buSzPct val="85000"/>
              <a:buFont typeface="Monotype Sorts" pitchFamily="2" charset="2"/>
              <a:buChar char="Z"/>
            </a:pPr>
            <a:r>
              <a:rPr lang="en-US" dirty="0"/>
              <a:t>Homeless people/Foot path dwellers</a:t>
            </a:r>
          </a:p>
          <a:p>
            <a:pPr marL="574675" indent="-574675">
              <a:buClr>
                <a:schemeClr val="accent2"/>
              </a:buClr>
              <a:buSzPct val="85000"/>
              <a:buFont typeface="Monotype Sorts" pitchFamily="2" charset="2"/>
              <a:buChar char="Z"/>
            </a:pPr>
            <a:r>
              <a:rPr lang="en-US" dirty="0"/>
              <a:t>Smoking</a:t>
            </a:r>
          </a:p>
          <a:p>
            <a:pPr marL="574675" indent="-574675">
              <a:buClr>
                <a:schemeClr val="accent2"/>
              </a:buClr>
              <a:buSzPct val="85000"/>
              <a:buFont typeface="Monotype Sorts" pitchFamily="2" charset="2"/>
              <a:buChar char="Z"/>
            </a:pPr>
            <a:r>
              <a:rPr lang="en-US" dirty="0"/>
              <a:t>Prisoners</a:t>
            </a:r>
          </a:p>
          <a:p>
            <a:pPr marL="574675" indent="-574675">
              <a:buClr>
                <a:schemeClr val="accent2"/>
              </a:buClr>
              <a:buSzPct val="85000"/>
              <a:buFont typeface="Monotype Sorts" pitchFamily="2" charset="2"/>
              <a:buChar char="Z"/>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a:xfrm>
            <a:off x="457200" y="381000"/>
            <a:ext cx="8153400" cy="1143000"/>
          </a:xfrm>
          <a:noFill/>
        </p:spPr>
        <p:txBody>
          <a:bodyPr/>
          <a:lstStyle/>
          <a:p>
            <a:r>
              <a:rPr lang="en-US" sz="2800" b="1"/>
              <a:t>Risk factors for disease given that infection has occurred ?</a:t>
            </a:r>
            <a:endParaRPr lang="en-US"/>
          </a:p>
        </p:txBody>
      </p:sp>
      <p:graphicFrame>
        <p:nvGraphicFramePr>
          <p:cNvPr id="508931" name="Object 3"/>
          <p:cNvGraphicFramePr>
            <a:graphicFrameLocks noChangeAspect="1"/>
          </p:cNvGraphicFramePr>
          <p:nvPr>
            <p:ph type="tbl" idx="1"/>
          </p:nvPr>
        </p:nvGraphicFramePr>
        <p:xfrm>
          <a:off x="1295400" y="2028825"/>
          <a:ext cx="7467600" cy="4486275"/>
        </p:xfrm>
        <a:graphic>
          <a:graphicData uri="http://schemas.openxmlformats.org/presentationml/2006/ole">
            <p:oleObj spid="_x0000_s2050" name="Document" r:id="rId4" imgW="7214400" imgH="4557600" progId="Word.Document.8">
              <p:embed/>
            </p:oleObj>
          </a:graphicData>
        </a:graphic>
      </p:graphicFrame>
      <p:sp>
        <p:nvSpPr>
          <p:cNvPr id="508932" name="Text Box 4"/>
          <p:cNvSpPr txBox="1">
            <a:spLocks noChangeArrowheads="1"/>
          </p:cNvSpPr>
          <p:nvPr/>
        </p:nvSpPr>
        <p:spPr bwMode="auto">
          <a:xfrm>
            <a:off x="6248400" y="3429000"/>
            <a:ext cx="2667000" cy="923330"/>
          </a:xfrm>
          <a:prstGeom prst="rect">
            <a:avLst/>
          </a:prstGeom>
          <a:noFill/>
          <a:ln w="9525">
            <a:noFill/>
            <a:miter lim="800000"/>
            <a:headEnd/>
            <a:tailEnd/>
          </a:ln>
          <a:effectLst/>
        </p:spPr>
        <p:txBody>
          <a:bodyPr>
            <a:spAutoFit/>
          </a:bodyPr>
          <a:lstStyle/>
          <a:p>
            <a:pPr>
              <a:spcBef>
                <a:spcPct val="50000"/>
              </a:spcBef>
            </a:pPr>
            <a:r>
              <a:rPr lang="en-US" dirty="0"/>
              <a:t>[Relative Risk of remotely acquired infection = 1]   (0.2% per year)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08931"/>
                                        </p:tgtEl>
                                        <p:attrNameLst>
                                          <p:attrName>style.visibility</p:attrName>
                                        </p:attrNameLst>
                                      </p:cBhvr>
                                      <p:to>
                                        <p:strVal val="visible"/>
                                      </p:to>
                                    </p:set>
                                    <p:anim calcmode="lin" valueType="num">
                                      <p:cBhvr additive="base">
                                        <p:cTn id="7" dur="500" fill="hold"/>
                                        <p:tgtEl>
                                          <p:spTgt spid="508931"/>
                                        </p:tgtEl>
                                        <p:attrNameLst>
                                          <p:attrName>ppt_x</p:attrName>
                                        </p:attrNameLst>
                                      </p:cBhvr>
                                      <p:tavLst>
                                        <p:tav tm="0">
                                          <p:val>
                                            <p:strVal val="1+#ppt_w/2"/>
                                          </p:val>
                                        </p:tav>
                                        <p:tav tm="100000">
                                          <p:val>
                                            <p:strVal val="#ppt_x"/>
                                          </p:val>
                                        </p:tav>
                                      </p:tavLst>
                                    </p:anim>
                                    <p:anim calcmode="lin" valueType="num">
                                      <p:cBhvr additive="base">
                                        <p:cTn id="8" dur="500" fill="hold"/>
                                        <p:tgtEl>
                                          <p:spTgt spid="5089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2209800" y="2057400"/>
            <a:ext cx="4495800" cy="579438"/>
          </a:xfrm>
          <a:prstGeom prst="rect">
            <a:avLst/>
          </a:prstGeom>
          <a:noFill/>
          <a:ln w="9525">
            <a:noFill/>
            <a:miter lim="800000"/>
            <a:headEnd/>
            <a:tailEnd/>
          </a:ln>
          <a:effectLst/>
        </p:spPr>
        <p:txBody>
          <a:bodyPr>
            <a:spAutoFit/>
          </a:bodyPr>
          <a:lstStyle/>
          <a:p>
            <a:pPr algn="ctr"/>
            <a:r>
              <a:rPr lang="en-US" sz="3200" b="1">
                <a:latin typeface="Arial" pitchFamily="34" charset="0"/>
              </a:rPr>
              <a:t>Extent of Contact</a:t>
            </a:r>
          </a:p>
        </p:txBody>
      </p:sp>
      <p:sp>
        <p:nvSpPr>
          <p:cNvPr id="28675" name="Text Box 3"/>
          <p:cNvSpPr txBox="1">
            <a:spLocks noChangeArrowheads="1"/>
          </p:cNvSpPr>
          <p:nvPr/>
        </p:nvSpPr>
        <p:spPr bwMode="auto">
          <a:xfrm>
            <a:off x="2819400" y="3035300"/>
            <a:ext cx="3462338" cy="946150"/>
          </a:xfrm>
          <a:prstGeom prst="rect">
            <a:avLst/>
          </a:prstGeom>
          <a:noFill/>
          <a:ln w="9525">
            <a:noFill/>
            <a:miter lim="800000"/>
            <a:headEnd/>
            <a:tailEnd/>
          </a:ln>
          <a:effectLst/>
        </p:spPr>
        <p:txBody>
          <a:bodyPr>
            <a:spAutoFit/>
          </a:bodyPr>
          <a:lstStyle/>
          <a:p>
            <a:r>
              <a:rPr lang="en-US" sz="2800">
                <a:latin typeface="Arial" pitchFamily="34" charset="0"/>
              </a:rPr>
              <a:t>o Proximity</a:t>
            </a:r>
          </a:p>
          <a:p>
            <a:r>
              <a:rPr lang="en-US" sz="2800">
                <a:latin typeface="Arial" pitchFamily="34" charset="0"/>
              </a:rPr>
              <a:t>o Length of contact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90600" y="228600"/>
            <a:ext cx="7620000" cy="1066800"/>
          </a:xfrm>
          <a:noFill/>
          <a:ln/>
        </p:spPr>
        <p:txBody>
          <a:bodyPr>
            <a:normAutofit/>
          </a:bodyPr>
          <a:lstStyle/>
          <a:p>
            <a:r>
              <a:rPr lang="en-US" sz="4800" dirty="0"/>
              <a:t>Changing TB mortality</a:t>
            </a:r>
            <a:endParaRPr lang="en-US" sz="4400" dirty="0"/>
          </a:p>
        </p:txBody>
      </p:sp>
      <p:sp>
        <p:nvSpPr>
          <p:cNvPr id="30723" name="Rectangle 3"/>
          <p:cNvSpPr>
            <a:spLocks noGrp="1" noChangeArrowheads="1"/>
          </p:cNvSpPr>
          <p:nvPr>
            <p:ph idx="1"/>
          </p:nvPr>
        </p:nvSpPr>
        <p:spPr>
          <a:xfrm>
            <a:off x="1295400" y="1828800"/>
            <a:ext cx="7467600" cy="4953000"/>
          </a:xfrm>
          <a:noFill/>
          <a:ln/>
        </p:spPr>
        <p:txBody>
          <a:bodyPr>
            <a:normAutofit/>
          </a:bodyPr>
          <a:lstStyle/>
          <a:p>
            <a:r>
              <a:rPr lang="en-US" sz="3600" dirty="0"/>
              <a:t>In the West, decline in TB mortality due to</a:t>
            </a:r>
          </a:p>
          <a:p>
            <a:pPr lvl="1"/>
            <a:r>
              <a:rPr lang="en-US" sz="3200" dirty="0"/>
              <a:t>elimination of poverty</a:t>
            </a:r>
          </a:p>
          <a:p>
            <a:pPr lvl="1"/>
            <a:r>
              <a:rPr lang="en-US" sz="3200" dirty="0"/>
              <a:t>improved nutrition</a:t>
            </a:r>
          </a:p>
          <a:p>
            <a:pPr lvl="1"/>
            <a:r>
              <a:rPr lang="en-US" sz="3200" dirty="0"/>
              <a:t>medical care (streptomycin reduced deaths in UK by 51% 1948-1971). </a:t>
            </a:r>
          </a:p>
        </p:txBody>
      </p:sp>
      <p:graphicFrame>
        <p:nvGraphicFramePr>
          <p:cNvPr id="30724" name="Object 4">
            <a:hlinkClick r:id="" action="ppaction://ole?verb=0"/>
          </p:cNvPr>
          <p:cNvGraphicFramePr>
            <a:graphicFrameLocks/>
          </p:cNvGraphicFramePr>
          <p:nvPr/>
        </p:nvGraphicFramePr>
        <p:xfrm>
          <a:off x="0" y="5943600"/>
          <a:ext cx="6276975" cy="88900"/>
        </p:xfrm>
        <a:graphic>
          <a:graphicData uri="http://schemas.openxmlformats.org/presentationml/2006/ole">
            <p:oleObj spid="_x0000_s40962" name="Chart" r:id="rId4" imgW="6086475" imgH="4067175" progId="MSGraph.Chart.8">
              <p:embed followColorScheme="full"/>
            </p:oleObj>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9986" name="Group 2"/>
          <p:cNvGraphicFramePr>
            <a:graphicFrameLocks noGrp="1"/>
          </p:cNvGraphicFramePr>
          <p:nvPr/>
        </p:nvGraphicFramePr>
        <p:xfrm>
          <a:off x="2057400" y="1905000"/>
          <a:ext cx="5181600" cy="2489200"/>
        </p:xfrm>
        <a:graphic>
          <a:graphicData uri="http://schemas.openxmlformats.org/drawingml/2006/table">
            <a:tbl>
              <a:tblPr/>
              <a:tblGrid>
                <a:gridCol w="517525"/>
                <a:gridCol w="4664075"/>
              </a:tblGrid>
              <a:tr h="1117600">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pitchFamily="34" charset="0"/>
                        </a:rPr>
                        <a:t>Risk Factors for Death from Tuberculosis</a:t>
                      </a: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o</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a:noFill/>
                    </a:lnL>
                    <a:lnR cap="flat">
                      <a:noFill/>
                    </a:lnR>
                    <a:lnT>
                      <a:noFill/>
                    </a:lnT>
                    <a:lnB>
                      <a:noFill/>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o</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rPr>
                        <a:t>Patient’s and doctor’s delay</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4800"/>
            <a:ext cx="7772400" cy="838200"/>
          </a:xfrm>
          <a:noFill/>
          <a:ln/>
        </p:spPr>
        <p:txBody>
          <a:bodyPr>
            <a:normAutofit fontScale="90000"/>
          </a:bodyPr>
          <a:lstStyle/>
          <a:p>
            <a:r>
              <a:rPr lang="en-US" sz="5400"/>
              <a:t>About TB</a:t>
            </a:r>
          </a:p>
        </p:txBody>
      </p:sp>
      <p:sp>
        <p:nvSpPr>
          <p:cNvPr id="14339" name="Rectangle 3"/>
          <p:cNvSpPr>
            <a:spLocks noGrp="1" noChangeArrowheads="1"/>
          </p:cNvSpPr>
          <p:nvPr>
            <p:ph idx="1"/>
          </p:nvPr>
        </p:nvSpPr>
        <p:spPr>
          <a:xfrm>
            <a:off x="228600" y="1219200"/>
            <a:ext cx="8686800" cy="4876800"/>
          </a:xfrm>
          <a:noFill/>
          <a:ln/>
        </p:spPr>
        <p:txBody>
          <a:bodyPr/>
          <a:lstStyle/>
          <a:p>
            <a:pPr lvl="1">
              <a:buFontTx/>
              <a:buChar char="•"/>
            </a:pPr>
            <a:r>
              <a:rPr lang="en-US" sz="4800" dirty="0" smtClean="0"/>
              <a:t>One </a:t>
            </a:r>
            <a:r>
              <a:rPr lang="en-US" sz="4800" dirty="0"/>
              <a:t>of the oldest diseases </a:t>
            </a:r>
            <a:r>
              <a:rPr lang="en-US" sz="4800" dirty="0" smtClean="0"/>
              <a:t>known.</a:t>
            </a:r>
            <a:endParaRPr lang="en-US" sz="4800" dirty="0"/>
          </a:p>
          <a:p>
            <a:pPr lvl="1">
              <a:buFontTx/>
              <a:buChar char="•"/>
            </a:pPr>
            <a:r>
              <a:rPr lang="en-US" sz="4800" dirty="0"/>
              <a:t>Usually a respiratory </a:t>
            </a:r>
            <a:r>
              <a:rPr lang="en-US" sz="4800" dirty="0" smtClean="0"/>
              <a:t>disease </a:t>
            </a:r>
            <a:r>
              <a:rPr lang="en-US" sz="4800" dirty="0"/>
              <a:t>due to infection by </a:t>
            </a:r>
            <a:r>
              <a:rPr lang="en-US" sz="4400" i="1" dirty="0"/>
              <a:t>Mycobacterium tuberculosis</a:t>
            </a:r>
            <a:r>
              <a:rPr lang="en-US" sz="4400" i="1" baseline="30000" dirty="0"/>
              <a:t>3</a:t>
            </a:r>
            <a:r>
              <a:rPr lang="en-US" sz="4400" i="1" dirty="0"/>
              <a:t>.</a:t>
            </a:r>
            <a:endParaRPr lang="en-US" sz="4400" i="1" dirty="0">
              <a:hlinkClick r:id="rId3" action="ppaction://hlinkfile"/>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p:txBody>
          <a:bodyPr/>
          <a:lstStyle/>
          <a:p>
            <a:r>
              <a:rPr lang="en-US">
                <a:solidFill>
                  <a:schemeClr val="accent1"/>
                </a:solidFill>
              </a:rPr>
              <a:t>Determinants of death?</a:t>
            </a:r>
          </a:p>
        </p:txBody>
      </p:sp>
      <p:sp>
        <p:nvSpPr>
          <p:cNvPr id="556035" name="Rectangle 3"/>
          <p:cNvSpPr>
            <a:spLocks noGrp="1" noChangeArrowheads="1"/>
          </p:cNvSpPr>
          <p:nvPr>
            <p:ph idx="1"/>
          </p:nvPr>
        </p:nvSpPr>
        <p:spPr>
          <a:xfrm>
            <a:off x="914400" y="1676400"/>
            <a:ext cx="7772400" cy="4191000"/>
          </a:xfrm>
        </p:spPr>
        <p:txBody>
          <a:bodyPr/>
          <a:lstStyle/>
          <a:p>
            <a:pPr>
              <a:buFontTx/>
              <a:buChar char="*"/>
            </a:pPr>
            <a:endParaRPr lang="en-US" dirty="0"/>
          </a:p>
          <a:p>
            <a:pPr lvl="0">
              <a:buFontTx/>
              <a:buChar char="*"/>
            </a:pPr>
            <a:r>
              <a:rPr lang="en-US" dirty="0" smtClean="0"/>
              <a:t>Site and form of tuberculosis</a:t>
            </a:r>
          </a:p>
          <a:p>
            <a:pPr>
              <a:buFontTx/>
              <a:buChar char="*"/>
            </a:pPr>
            <a:r>
              <a:rPr lang="en-US" dirty="0" smtClean="0"/>
              <a:t>Severity </a:t>
            </a:r>
            <a:r>
              <a:rPr lang="en-US" dirty="0"/>
              <a:t>of illness</a:t>
            </a:r>
          </a:p>
          <a:p>
            <a:pPr>
              <a:buFontTx/>
              <a:buChar char="*"/>
            </a:pPr>
            <a:r>
              <a:rPr lang="en-US" dirty="0"/>
              <a:t>Smear positivity</a:t>
            </a:r>
          </a:p>
          <a:p>
            <a:pPr>
              <a:buFontTx/>
              <a:buChar char="*"/>
            </a:pPr>
            <a:r>
              <a:rPr lang="en-US" dirty="0"/>
              <a:t>delay in diagnosis </a:t>
            </a:r>
          </a:p>
          <a:p>
            <a:pPr>
              <a:buFontTx/>
              <a:buChar char="*"/>
            </a:pPr>
            <a:r>
              <a:rPr lang="en-US" dirty="0"/>
              <a:t>quality of treatment</a:t>
            </a:r>
          </a:p>
          <a:p>
            <a:pPr>
              <a:buFontTx/>
              <a:buChar char="*"/>
            </a:pPr>
            <a:r>
              <a:rPr lang="en-US" dirty="0"/>
              <a:t>drug susceptibility pattern</a:t>
            </a:r>
          </a:p>
          <a:p>
            <a:pPr>
              <a:buFontTx/>
              <a:buChar cha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56035">
                                            <p:txEl>
                                              <p:pRg st="1" end="1"/>
                                            </p:txEl>
                                          </p:spTgt>
                                        </p:tgtEl>
                                        <p:attrNameLst>
                                          <p:attrName>style.visibility</p:attrName>
                                        </p:attrNameLst>
                                      </p:cBhvr>
                                      <p:to>
                                        <p:strVal val="visible"/>
                                      </p:to>
                                    </p:set>
                                    <p:anim calcmode="lin" valueType="num">
                                      <p:cBhvr additive="base">
                                        <p:cTn id="7" dur="500" fill="hold"/>
                                        <p:tgtEl>
                                          <p:spTgt spid="55603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560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56035">
                                            <p:txEl>
                                              <p:pRg st="2" end="2"/>
                                            </p:txEl>
                                          </p:spTgt>
                                        </p:tgtEl>
                                        <p:attrNameLst>
                                          <p:attrName>style.visibility</p:attrName>
                                        </p:attrNameLst>
                                      </p:cBhvr>
                                      <p:to>
                                        <p:strVal val="visible"/>
                                      </p:to>
                                    </p:set>
                                    <p:anim calcmode="lin" valueType="num">
                                      <p:cBhvr additive="base">
                                        <p:cTn id="13" dur="500" fill="hold"/>
                                        <p:tgtEl>
                                          <p:spTgt spid="55603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560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56035">
                                            <p:txEl>
                                              <p:pRg st="3" end="3"/>
                                            </p:txEl>
                                          </p:spTgt>
                                        </p:tgtEl>
                                        <p:attrNameLst>
                                          <p:attrName>style.visibility</p:attrName>
                                        </p:attrNameLst>
                                      </p:cBhvr>
                                      <p:to>
                                        <p:strVal val="visible"/>
                                      </p:to>
                                    </p:set>
                                    <p:anim calcmode="lin" valueType="num">
                                      <p:cBhvr additive="base">
                                        <p:cTn id="19" dur="500" fill="hold"/>
                                        <p:tgtEl>
                                          <p:spTgt spid="55603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560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56035">
                                            <p:txEl>
                                              <p:pRg st="4" end="4"/>
                                            </p:txEl>
                                          </p:spTgt>
                                        </p:tgtEl>
                                        <p:attrNameLst>
                                          <p:attrName>style.visibility</p:attrName>
                                        </p:attrNameLst>
                                      </p:cBhvr>
                                      <p:to>
                                        <p:strVal val="visible"/>
                                      </p:to>
                                    </p:set>
                                    <p:anim calcmode="lin" valueType="num">
                                      <p:cBhvr additive="base">
                                        <p:cTn id="25" dur="500" fill="hold"/>
                                        <p:tgtEl>
                                          <p:spTgt spid="55603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560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56035">
                                            <p:txEl>
                                              <p:pRg st="5" end="5"/>
                                            </p:txEl>
                                          </p:spTgt>
                                        </p:tgtEl>
                                        <p:attrNameLst>
                                          <p:attrName>style.visibility</p:attrName>
                                        </p:attrNameLst>
                                      </p:cBhvr>
                                      <p:to>
                                        <p:strVal val="visible"/>
                                      </p:to>
                                    </p:set>
                                    <p:anim calcmode="lin" valueType="num">
                                      <p:cBhvr additive="base">
                                        <p:cTn id="31" dur="500" fill="hold"/>
                                        <p:tgtEl>
                                          <p:spTgt spid="55603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560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56035">
                                            <p:txEl>
                                              <p:pRg st="6" end="6"/>
                                            </p:txEl>
                                          </p:spTgt>
                                        </p:tgtEl>
                                        <p:attrNameLst>
                                          <p:attrName>style.visibility</p:attrName>
                                        </p:attrNameLst>
                                      </p:cBhvr>
                                      <p:to>
                                        <p:strVal val="visible"/>
                                      </p:to>
                                    </p:set>
                                    <p:anim calcmode="lin" valueType="num">
                                      <p:cBhvr additive="base">
                                        <p:cTn id="37" dur="500" fill="hold"/>
                                        <p:tgtEl>
                                          <p:spTgt spid="556035">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5603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603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3058" name="Picture 2" descr="C:\Temp\Epifig164b.WMF"/>
          <p:cNvPicPr>
            <a:picLocks noChangeAspect="1" noChangeArrowheads="1"/>
          </p:cNvPicPr>
          <p:nvPr/>
        </p:nvPicPr>
        <p:blipFill>
          <a:blip r:embed="rId2" cstate="print"/>
          <a:srcRect/>
          <a:stretch>
            <a:fillRect/>
          </a:stretch>
        </p:blipFill>
        <p:spPr bwMode="auto">
          <a:xfrm>
            <a:off x="0" y="193675"/>
            <a:ext cx="9144000" cy="6469063"/>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066800" y="76200"/>
            <a:ext cx="8001000" cy="914400"/>
          </a:xfrm>
          <a:noFill/>
          <a:ln/>
        </p:spPr>
        <p:txBody>
          <a:bodyPr/>
          <a:lstStyle/>
          <a:p>
            <a:r>
              <a:rPr lang="en-US" dirty="0"/>
              <a:t>Interpreting trends 1: real trends</a:t>
            </a:r>
            <a:endParaRPr lang="en-US" dirty="0">
              <a:solidFill>
                <a:schemeClr val="tx1"/>
              </a:solidFill>
            </a:endParaRPr>
          </a:p>
        </p:txBody>
      </p:sp>
      <p:sp>
        <p:nvSpPr>
          <p:cNvPr id="32771" name="Rectangle 3"/>
          <p:cNvSpPr>
            <a:spLocks noGrp="1" noChangeArrowheads="1"/>
          </p:cNvSpPr>
          <p:nvPr>
            <p:ph idx="1"/>
          </p:nvPr>
        </p:nvSpPr>
        <p:spPr>
          <a:xfrm>
            <a:off x="1143000" y="1371600"/>
            <a:ext cx="7772400" cy="5181600"/>
          </a:xfrm>
          <a:noFill/>
          <a:ln/>
        </p:spPr>
        <p:txBody>
          <a:bodyPr>
            <a:normAutofit/>
          </a:bodyPr>
          <a:lstStyle/>
          <a:p>
            <a:r>
              <a:rPr lang="en-US" sz="3600" dirty="0"/>
              <a:t>Environmental: (nutrition, wealth housing</a:t>
            </a:r>
            <a:r>
              <a:rPr lang="en-US" sz="3600" dirty="0" smtClean="0"/>
              <a:t>, hygiene</a:t>
            </a:r>
            <a:r>
              <a:rPr lang="en-US" sz="3600" dirty="0"/>
              <a:t>, sociopolitical).</a:t>
            </a:r>
          </a:p>
          <a:p>
            <a:r>
              <a:rPr lang="en-US" sz="3600" dirty="0"/>
              <a:t>Host changes: susceptibility (e.g. HIV/AIDS infection), travel, migration, </a:t>
            </a:r>
            <a:r>
              <a:rPr lang="en-US" sz="3600" dirty="0" err="1"/>
              <a:t>sociodemographics</a:t>
            </a:r>
            <a:r>
              <a:rPr lang="en-US" sz="3600" dirty="0"/>
              <a:t>.</a:t>
            </a:r>
          </a:p>
          <a:p>
            <a:r>
              <a:rPr lang="en-US" sz="3600" dirty="0"/>
              <a:t>Agent changes: Development of drug resistant strains of TB.</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066800" y="152400"/>
            <a:ext cx="8001000" cy="1066800"/>
          </a:xfrm>
          <a:noFill/>
          <a:ln/>
        </p:spPr>
        <p:txBody>
          <a:bodyPr>
            <a:noAutofit/>
          </a:bodyPr>
          <a:lstStyle/>
          <a:p>
            <a:r>
              <a:rPr lang="en-US" sz="4000" dirty="0"/>
              <a:t>Interpreting trends 2: </a:t>
            </a:r>
            <a:r>
              <a:rPr lang="en-US" sz="4000" dirty="0" smtClean="0"/>
              <a:t>apparent </a:t>
            </a:r>
            <a:r>
              <a:rPr lang="en-US" sz="4000" dirty="0"/>
              <a:t>trends</a:t>
            </a:r>
            <a:endParaRPr lang="en-US" sz="4000" dirty="0">
              <a:solidFill>
                <a:schemeClr val="tx1"/>
              </a:solidFill>
            </a:endParaRPr>
          </a:p>
        </p:txBody>
      </p:sp>
      <p:sp>
        <p:nvSpPr>
          <p:cNvPr id="34819" name="Rectangle 3"/>
          <p:cNvSpPr>
            <a:spLocks noGrp="1" noChangeArrowheads="1"/>
          </p:cNvSpPr>
          <p:nvPr>
            <p:ph idx="1"/>
          </p:nvPr>
        </p:nvSpPr>
        <p:spPr>
          <a:xfrm>
            <a:off x="1066800" y="1752600"/>
            <a:ext cx="7848600" cy="4800600"/>
          </a:xfrm>
          <a:noFill/>
          <a:ln/>
        </p:spPr>
        <p:txBody>
          <a:bodyPr>
            <a:normAutofit/>
          </a:bodyPr>
          <a:lstStyle/>
          <a:p>
            <a:r>
              <a:rPr lang="en-US" sz="4000" dirty="0"/>
              <a:t>Changed social attitudes towards </a:t>
            </a:r>
            <a:r>
              <a:rPr lang="en-US" sz="4000" dirty="0" smtClean="0"/>
              <a:t>TB;</a:t>
            </a:r>
            <a:endParaRPr lang="en-US" sz="4000" dirty="0"/>
          </a:p>
          <a:p>
            <a:r>
              <a:rPr lang="en-US" sz="4000" dirty="0"/>
              <a:t>Improved diagnostic techniques, recognition and awareness;</a:t>
            </a:r>
          </a:p>
          <a:p>
            <a:r>
              <a:rPr lang="en-US" sz="4000" dirty="0"/>
              <a:t>Improved notification procedures</a:t>
            </a:r>
          </a:p>
          <a:p>
            <a:r>
              <a:rPr lang="en-US" sz="4000" dirty="0"/>
              <a:t>Availability of health statistics.</a:t>
            </a:r>
            <a:endParaRPr lang="en-US" sz="4400"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ctrTitle"/>
          </p:nvPr>
        </p:nvSpPr>
        <p:spPr>
          <a:xfrm>
            <a:off x="990600" y="2209800"/>
            <a:ext cx="8153400" cy="1143000"/>
          </a:xfrm>
        </p:spPr>
        <p:txBody>
          <a:bodyPr>
            <a:normAutofit fontScale="90000"/>
          </a:bodyPr>
          <a:lstStyle/>
          <a:p>
            <a:r>
              <a:rPr lang="en-US" dirty="0" smtClean="0"/>
              <a:t>Epidemiology of HIV - TB Co-infection</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a:xfrm>
            <a:off x="1143000" y="381000"/>
            <a:ext cx="7391400" cy="1143000"/>
          </a:xfrm>
        </p:spPr>
        <p:txBody>
          <a:bodyPr>
            <a:normAutofit fontScale="90000"/>
          </a:bodyPr>
          <a:lstStyle/>
          <a:p>
            <a:r>
              <a:rPr lang="en-US" sz="3600" dirty="0">
                <a:solidFill>
                  <a:schemeClr val="accent1"/>
                </a:solidFill>
              </a:rPr>
              <a:t>Evidence of association between </a:t>
            </a:r>
            <a:br>
              <a:rPr lang="en-US" sz="3600" dirty="0">
                <a:solidFill>
                  <a:schemeClr val="accent1"/>
                </a:solidFill>
              </a:rPr>
            </a:br>
            <a:r>
              <a:rPr lang="en-US" sz="3600" dirty="0">
                <a:solidFill>
                  <a:schemeClr val="accent1"/>
                </a:solidFill>
              </a:rPr>
              <a:t>HIV and TB</a:t>
            </a:r>
            <a:endParaRPr lang="en-US" dirty="0">
              <a:solidFill>
                <a:schemeClr val="accent1"/>
              </a:solidFill>
            </a:endParaRPr>
          </a:p>
        </p:txBody>
      </p:sp>
      <p:sp>
        <p:nvSpPr>
          <p:cNvPr id="472067" name="Rectangle 3"/>
          <p:cNvSpPr>
            <a:spLocks noGrp="1" noChangeArrowheads="1"/>
          </p:cNvSpPr>
          <p:nvPr>
            <p:ph idx="1"/>
          </p:nvPr>
        </p:nvSpPr>
        <p:spPr>
          <a:xfrm>
            <a:off x="685800" y="1600200"/>
            <a:ext cx="7848600" cy="4876800"/>
          </a:xfrm>
        </p:spPr>
        <p:txBody>
          <a:bodyPr/>
          <a:lstStyle/>
          <a:p>
            <a:pPr>
              <a:lnSpc>
                <a:spcPct val="125000"/>
              </a:lnSpc>
              <a:buFontTx/>
              <a:buChar char="*"/>
            </a:pPr>
            <a:r>
              <a:rPr lang="en-US" sz="2800" dirty="0"/>
              <a:t>Increase in TB in areas worst affected by HIV</a:t>
            </a:r>
          </a:p>
          <a:p>
            <a:pPr>
              <a:lnSpc>
                <a:spcPct val="125000"/>
              </a:lnSpc>
              <a:buFontTx/>
              <a:buChar char="*"/>
            </a:pPr>
            <a:r>
              <a:rPr lang="en-US" sz="2800" dirty="0"/>
              <a:t>Higher increase in age group affected by HIV.</a:t>
            </a:r>
          </a:p>
          <a:p>
            <a:pPr>
              <a:lnSpc>
                <a:spcPct val="125000"/>
              </a:lnSpc>
              <a:buFontTx/>
              <a:buChar char="*"/>
            </a:pPr>
            <a:r>
              <a:rPr lang="en-US" sz="2800" dirty="0"/>
              <a:t>50 to 70% AIDS cases develop TB in SEAR.</a:t>
            </a:r>
          </a:p>
          <a:p>
            <a:pPr>
              <a:lnSpc>
                <a:spcPct val="125000"/>
              </a:lnSpc>
              <a:buFontTx/>
              <a:buChar char="*"/>
            </a:pPr>
            <a:r>
              <a:rPr lang="en-US" sz="2800" dirty="0"/>
              <a:t>HIV positivity higher among TB cases than general population.</a:t>
            </a:r>
          </a:p>
          <a:p>
            <a:pPr>
              <a:lnSpc>
                <a:spcPct val="125000"/>
              </a:lnSpc>
              <a:buFontTx/>
              <a:buNone/>
            </a:pPr>
            <a:r>
              <a:rPr lang="en-US" sz="2800" dirty="0"/>
              <a:t>	  -Northern Thailand: HIV positivity in TB cases : 40%</a:t>
            </a:r>
          </a:p>
          <a:p>
            <a:pPr>
              <a:lnSpc>
                <a:spcPct val="125000"/>
              </a:lnSpc>
              <a:buFontTx/>
              <a:buNone/>
            </a:pPr>
            <a:r>
              <a:rPr lang="en-US" sz="2800" dirty="0"/>
              <a:t>			            : Malawi  : 75%</a:t>
            </a:r>
          </a:p>
          <a:p>
            <a:pPr>
              <a:lnSpc>
                <a:spcPct val="125000"/>
              </a:lnSpc>
              <a:buFontTx/>
              <a:buChar char="*"/>
            </a:pPr>
            <a:endParaRPr lang="en-US" sz="2800"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4626" name="Group 2"/>
          <p:cNvGraphicFramePr>
            <a:graphicFrameLocks noGrp="1"/>
          </p:cNvGraphicFramePr>
          <p:nvPr/>
        </p:nvGraphicFramePr>
        <p:xfrm>
          <a:off x="609600" y="533400"/>
          <a:ext cx="8077200" cy="5791201"/>
        </p:xfrm>
        <a:graphic>
          <a:graphicData uri="http://schemas.openxmlformats.org/drawingml/2006/table">
            <a:tbl>
              <a:tblPr/>
              <a:tblGrid>
                <a:gridCol w="1295400"/>
                <a:gridCol w="387350"/>
                <a:gridCol w="6394450"/>
              </a:tblGrid>
              <a:tr h="99956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pitchFamily="34" charset="0"/>
                        </a:rPr>
                        <a:t>Impact of HIV on the Epidemiology of Tuberculosis</a:t>
                      </a: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tc hMerge="1">
                  <a:txBody>
                    <a:bodyPr/>
                    <a:lstStyle/>
                    <a:p>
                      <a:endParaRPr lang="en-US"/>
                    </a:p>
                  </a:txBody>
                  <a:tcPr/>
                </a:tc>
              </a:tr>
              <a:tr h="109951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Direct:</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Arial" pitchFamily="34" charset="0"/>
                        </a:rPr>
                        <a:t>o</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Reactivation of tuberculous infection acquired before HIV infection</a:t>
                      </a:r>
                    </a:p>
                  </a:txBody>
                  <a:tcPr horzOverflow="overflow">
                    <a:lnL>
                      <a:noFill/>
                    </a:lnL>
                    <a:lnR cap="flat">
                      <a:noFill/>
                    </a:lnR>
                    <a:lnT>
                      <a:noFill/>
                    </a:lnT>
                    <a:lnB>
                      <a:noFill/>
                    </a:lnB>
                    <a:lnTlToBr>
                      <a:noFill/>
                    </a:lnTlToBr>
                    <a:lnBlToTr>
                      <a:noFill/>
                    </a:lnBlToTr>
                    <a:noFill/>
                  </a:tcPr>
                </a:tc>
              </a:tr>
              <a:tr h="13993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Arial" pitchFamily="34" charset="0"/>
                        </a:rPr>
                        <a:t>o</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Progression of tuberculous infection acquired after HIV infection</a:t>
                      </a:r>
                    </a:p>
                  </a:txBody>
                  <a:tcPr horzOverflow="overflow">
                    <a:lnL>
                      <a:noFill/>
                    </a:lnL>
                    <a:lnR cap="flat">
                      <a:noFill/>
                    </a:lnR>
                    <a:lnT>
                      <a:noFill/>
                    </a:lnT>
                    <a:lnB>
                      <a:noFill/>
                    </a:lnB>
                    <a:lnTlToBr>
                      <a:noFill/>
                    </a:lnTlToBr>
                    <a:lnBlToTr>
                      <a:noFill/>
                    </a:lnBlToTr>
                    <a:noFill/>
                  </a:tcPr>
                </a:tc>
              </a:tr>
              <a:tr h="9995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pitchFamily="34" charset="0"/>
                        </a:rPr>
                        <a:t>Indirect:</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Arial" pitchFamily="34" charset="0"/>
                        </a:rPr>
                        <a:t>o</a:t>
                      </a: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rPr>
                        <a:t>Transmission to the population not infected with HIV</a:t>
                      </a:r>
                    </a:p>
                  </a:txBody>
                  <a:tcPr horzOverflow="overflow">
                    <a:lnL>
                      <a:noFill/>
                    </a:lnL>
                    <a:lnR cap="flat">
                      <a:noFill/>
                    </a:lnR>
                    <a:lnT>
                      <a:noFill/>
                    </a:lnT>
                    <a:lnB>
                      <a:noFill/>
                    </a:lnB>
                    <a:lnTlToBr>
                      <a:noFill/>
                    </a:lnTlToBr>
                    <a:lnBlToTr>
                      <a:noFill/>
                    </a:lnBlToTr>
                    <a:noFill/>
                  </a:tcPr>
                </a:tc>
              </a:tr>
              <a:tr h="1293181">
                <a:tc gridSpan="3">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smtClean="0">
                          <a:ln>
                            <a:noFill/>
                          </a:ln>
                          <a:solidFill>
                            <a:schemeClr val="tx1"/>
                          </a:solidFill>
                          <a:effectLst/>
                          <a:latin typeface="Arial" pitchFamily="34" charset="0"/>
                        </a:rPr>
                        <a:t>Sutherland I.  Br </a:t>
                      </a:r>
                      <a:r>
                        <a:rPr kumimoji="0" lang="en-US" sz="2000" b="0" i="1" u="none" strike="noStrike" cap="none" normalizeH="0" baseline="0" dirty="0" err="1" smtClean="0">
                          <a:ln>
                            <a:noFill/>
                          </a:ln>
                          <a:solidFill>
                            <a:schemeClr val="tx1"/>
                          </a:solidFill>
                          <a:effectLst/>
                          <a:latin typeface="Arial" pitchFamily="34" charset="0"/>
                        </a:rPr>
                        <a:t>Comm</a:t>
                      </a:r>
                      <a:r>
                        <a:rPr kumimoji="0" lang="en-US" sz="2000" b="0" i="1" u="none" strike="noStrike" cap="none" normalizeH="0" baseline="0" dirty="0" smtClean="0">
                          <a:ln>
                            <a:noFill/>
                          </a:ln>
                          <a:solidFill>
                            <a:schemeClr val="tx1"/>
                          </a:solidFill>
                          <a:effectLst/>
                          <a:latin typeface="Arial" pitchFamily="34" charset="0"/>
                        </a:rPr>
                        <a:t> </a:t>
                      </a:r>
                      <a:r>
                        <a:rPr kumimoji="0" lang="en-US" sz="2000" b="0" i="1" u="none" strike="noStrike" cap="none" normalizeH="0" baseline="0" dirty="0" err="1" smtClean="0">
                          <a:ln>
                            <a:noFill/>
                          </a:ln>
                          <a:solidFill>
                            <a:schemeClr val="tx1"/>
                          </a:solidFill>
                          <a:effectLst/>
                          <a:latin typeface="Arial" pitchFamily="34" charset="0"/>
                        </a:rPr>
                        <a:t>Dis</a:t>
                      </a:r>
                      <a:r>
                        <a:rPr kumimoji="0" lang="en-US" sz="2000" b="0" i="1" u="none" strike="noStrike" cap="none" normalizeH="0" baseline="0" dirty="0" smtClean="0">
                          <a:ln>
                            <a:noFill/>
                          </a:ln>
                          <a:solidFill>
                            <a:schemeClr val="tx1"/>
                          </a:solidFill>
                          <a:effectLst/>
                          <a:latin typeface="Arial" pitchFamily="34" charset="0"/>
                        </a:rPr>
                        <a:t> Rep 1990:10</a:t>
                      </a:r>
                    </a:p>
                  </a:txBody>
                  <a:tcPr horzOverflow="overflow">
                    <a:lnL cap="flat">
                      <a:noFill/>
                    </a:lnL>
                    <a:lnR cap="flat">
                      <a:noFill/>
                    </a:lnR>
                    <a:lnT>
                      <a:noFill/>
                    </a:lnT>
                    <a:lnB cap="flat">
                      <a:noFill/>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5" name="Rectangle 3"/>
          <p:cNvSpPr>
            <a:spLocks noGrp="1" noChangeArrowheads="1"/>
          </p:cNvSpPr>
          <p:nvPr>
            <p:ph idx="1"/>
          </p:nvPr>
        </p:nvSpPr>
        <p:spPr>
          <a:xfrm>
            <a:off x="1143000" y="1295400"/>
            <a:ext cx="8001000" cy="5105400"/>
          </a:xfrm>
        </p:spPr>
        <p:txBody>
          <a:bodyPr>
            <a:normAutofit fontScale="92500" lnSpcReduction="10000"/>
          </a:bodyPr>
          <a:lstStyle/>
          <a:p>
            <a:r>
              <a:rPr lang="en-US" dirty="0"/>
              <a:t>Higher rate of progression from latent infection to disease (5-10% per year compared to 10% per year among HIV negative)</a:t>
            </a:r>
          </a:p>
          <a:p>
            <a:endParaRPr lang="en-US" dirty="0"/>
          </a:p>
          <a:p>
            <a:r>
              <a:rPr lang="en-US" dirty="0" smtClean="0"/>
              <a:t>HIV </a:t>
            </a:r>
            <a:r>
              <a:rPr lang="en-US" dirty="0"/>
              <a:t>infected persons when exposed to TB rapidly develop the disease.</a:t>
            </a:r>
          </a:p>
          <a:p>
            <a:endParaRPr lang="en-US" dirty="0"/>
          </a:p>
          <a:p>
            <a:r>
              <a:rPr lang="en-US" dirty="0"/>
              <a:t>Excess cases due to the above lead to increased transmission of infection </a:t>
            </a:r>
          </a:p>
          <a:p>
            <a:endParaRPr lang="en-US" dirty="0"/>
          </a:p>
          <a:p>
            <a:r>
              <a:rPr lang="en-US" dirty="0"/>
              <a:t>Higher case fatality  due to HIV infection</a:t>
            </a:r>
          </a:p>
        </p:txBody>
      </p:sp>
      <p:sp>
        <p:nvSpPr>
          <p:cNvPr id="3" name="Rectangle 2"/>
          <p:cNvSpPr>
            <a:spLocks noGrp="1" noChangeArrowheads="1"/>
          </p:cNvSpPr>
          <p:nvPr>
            <p:ph type="title"/>
          </p:nvPr>
        </p:nvSpPr>
        <p:spPr>
          <a:xfrm>
            <a:off x="1435608" y="274638"/>
            <a:ext cx="7498080" cy="1143000"/>
          </a:xfrm>
        </p:spPr>
        <p:txBody>
          <a:bodyPr/>
          <a:lstStyle/>
          <a:p>
            <a:r>
              <a:rPr lang="en-US" sz="3200" b="1" dirty="0">
                <a:latin typeface="Arial Unicode MS" pitchFamily="34" charset="-128"/>
              </a:rPr>
              <a:t>HIV infection and tuberculosis disease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p:cNvPicPr>
            <a:picLocks noChangeAspect="1" noChangeArrowheads="1"/>
          </p:cNvPicPr>
          <p:nvPr/>
        </p:nvPicPr>
        <p:blipFill>
          <a:blip r:embed="rId3" cstate="print"/>
          <a:srcRect/>
          <a:stretch>
            <a:fillRect/>
          </a:stretch>
        </p:blipFill>
        <p:spPr bwMode="auto">
          <a:xfrm>
            <a:off x="990600" y="3505200"/>
            <a:ext cx="7450138" cy="2286000"/>
          </a:xfrm>
          <a:prstGeom prst="rect">
            <a:avLst/>
          </a:prstGeom>
          <a:noFill/>
          <a:ln w="9525">
            <a:noFill/>
            <a:miter lim="800000"/>
            <a:headEnd/>
            <a:tailEnd/>
          </a:ln>
        </p:spPr>
      </p:pic>
      <p:pic>
        <p:nvPicPr>
          <p:cNvPr id="22531" name="Picture 5"/>
          <p:cNvPicPr>
            <a:picLocks noChangeAspect="1" noChangeArrowheads="1"/>
          </p:cNvPicPr>
          <p:nvPr/>
        </p:nvPicPr>
        <p:blipFill>
          <a:blip r:embed="rId4" cstate="print"/>
          <a:srcRect/>
          <a:stretch>
            <a:fillRect/>
          </a:stretch>
        </p:blipFill>
        <p:spPr bwMode="auto">
          <a:xfrm>
            <a:off x="914400" y="457200"/>
            <a:ext cx="7315200" cy="2133600"/>
          </a:xfrm>
          <a:prstGeom prst="rect">
            <a:avLst/>
          </a:prstGeom>
          <a:noFill/>
          <a:ln w="9525">
            <a:noFill/>
            <a:miter lim="800000"/>
            <a:headEnd/>
            <a:tailEnd/>
          </a:ln>
        </p:spPr>
      </p:pic>
      <p:sp>
        <p:nvSpPr>
          <p:cNvPr id="5" name="Rectangle 3"/>
          <p:cNvSpPr txBox="1">
            <a:spLocks noChangeArrowheads="1"/>
          </p:cNvSpPr>
          <p:nvPr/>
        </p:nvSpPr>
        <p:spPr>
          <a:xfrm>
            <a:off x="1219200" y="2514600"/>
            <a:ext cx="7498080" cy="1143000"/>
          </a:xfrm>
          <a:prstGeom prst="rect">
            <a:avLst/>
          </a:prstGeom>
        </p:spPr>
        <p:txBody>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mn-ea"/>
                <a:cs typeface="+mn-cs"/>
              </a:rPr>
              <a:t>TB infected/HIV-: 5-10% life time risk to progress to TB disease</a:t>
            </a:r>
            <a:endParaRPr kumimoji="0" lang="en-US" sz="2400" b="0" i="0" u="none" strike="noStrike" kern="1200" cap="none" spc="0" normalizeH="0" baseline="0" noProof="0" dirty="0">
              <a:ln>
                <a:noFill/>
              </a:ln>
              <a:solidFill>
                <a:schemeClr val="tx1"/>
              </a:solidFill>
              <a:effectLst/>
              <a:uLnTx/>
              <a:uFillTx/>
              <a:latin typeface="Arial Unicode MS" pitchFamily="34" charset="-128"/>
              <a:ea typeface="+mn-ea"/>
              <a:cs typeface="+mn-cs"/>
            </a:endParaRPr>
          </a:p>
        </p:txBody>
      </p:sp>
      <p:sp>
        <p:nvSpPr>
          <p:cNvPr id="6" name="Rectangle 3"/>
          <p:cNvSpPr txBox="1">
            <a:spLocks noChangeArrowheads="1"/>
          </p:cNvSpPr>
          <p:nvPr/>
        </p:nvSpPr>
        <p:spPr>
          <a:xfrm>
            <a:off x="1066800" y="5715000"/>
            <a:ext cx="7498080" cy="1143000"/>
          </a:xfrm>
          <a:prstGeom prst="rect">
            <a:avLst/>
          </a:prstGeom>
        </p:spPr>
        <p:txBody>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Arial Unicode MS" pitchFamily="34" charset="-128"/>
                <a:ea typeface="+mn-ea"/>
                <a:cs typeface="+mn-cs"/>
              </a:rPr>
              <a:t>TB infected/HIV+: 5-10% annual risk to progress to TB disease</a:t>
            </a:r>
            <a:endParaRPr kumimoji="0" lang="en-US" sz="2400" b="0" i="0" u="none" strike="noStrike" kern="1200" cap="none" spc="0" normalizeH="0" baseline="0" noProof="0" dirty="0">
              <a:ln>
                <a:noFill/>
              </a:ln>
              <a:solidFill>
                <a:schemeClr val="tx1"/>
              </a:solidFill>
              <a:effectLst/>
              <a:uLnTx/>
              <a:uFillTx/>
              <a:latin typeface="Arial Unicode MS" pitchFamily="34" charset="-128"/>
              <a:ea typeface="+mn-ea"/>
              <a:cs typeface="+mn-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70" name="Picture 2" descr="C:\Temp\Epifig102b.WMF"/>
          <p:cNvPicPr>
            <a:picLocks noChangeAspect="1" noChangeArrowheads="1"/>
          </p:cNvPicPr>
          <p:nvPr/>
        </p:nvPicPr>
        <p:blipFill>
          <a:blip r:embed="rId2" cstate="print"/>
          <a:srcRect/>
          <a:stretch>
            <a:fillRect/>
          </a:stretch>
        </p:blipFill>
        <p:spPr bwMode="auto">
          <a:xfrm>
            <a:off x="0" y="195263"/>
            <a:ext cx="9144000" cy="646747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4"/>
          <p:cNvSpPr>
            <a:spLocks noGrp="1" noChangeArrowheads="1"/>
          </p:cNvSpPr>
          <p:nvPr>
            <p:ph type="title"/>
          </p:nvPr>
        </p:nvSpPr>
        <p:spPr>
          <a:xfrm>
            <a:off x="685800" y="228600"/>
            <a:ext cx="7924800" cy="1143000"/>
          </a:xfrm>
        </p:spPr>
        <p:txBody>
          <a:bodyPr/>
          <a:lstStyle/>
          <a:p>
            <a:r>
              <a:rPr lang="en-GB"/>
              <a:t>Global burden of TB </a:t>
            </a:r>
          </a:p>
        </p:txBody>
      </p:sp>
      <p:sp>
        <p:nvSpPr>
          <p:cNvPr id="117765" name="Rectangle 5"/>
          <p:cNvSpPr>
            <a:spLocks noGrp="1" noChangeArrowheads="1"/>
          </p:cNvSpPr>
          <p:nvPr>
            <p:ph idx="1"/>
          </p:nvPr>
        </p:nvSpPr>
        <p:spPr>
          <a:xfrm>
            <a:off x="1143000" y="1447800"/>
            <a:ext cx="7790688" cy="4800600"/>
          </a:xfrm>
        </p:spPr>
        <p:txBody>
          <a:bodyPr>
            <a:normAutofit/>
          </a:bodyPr>
          <a:lstStyle/>
          <a:p>
            <a:pPr>
              <a:lnSpc>
                <a:spcPct val="90000"/>
              </a:lnSpc>
            </a:pPr>
            <a:r>
              <a:rPr lang="en-GB" dirty="0" smtClean="0"/>
              <a:t>2 billion infected, i.e. 1 in 3 of global population</a:t>
            </a:r>
          </a:p>
          <a:p>
            <a:pPr>
              <a:lnSpc>
                <a:spcPct val="90000"/>
              </a:lnSpc>
            </a:pPr>
            <a:r>
              <a:rPr lang="en-GB" dirty="0" smtClean="0"/>
              <a:t>9.4 million (139/lakh) new cases in 2008, (80% in 22 high-burden countries) </a:t>
            </a:r>
          </a:p>
          <a:p>
            <a:pPr>
              <a:lnSpc>
                <a:spcPct val="90000"/>
              </a:lnSpc>
            </a:pPr>
            <a:r>
              <a:rPr lang="en-GB" dirty="0" smtClean="0"/>
              <a:t>4 m new </a:t>
            </a:r>
            <a:r>
              <a:rPr lang="en-GB" dirty="0" err="1" smtClean="0"/>
              <a:t>sm+ve</a:t>
            </a:r>
            <a:r>
              <a:rPr lang="en-GB" dirty="0" smtClean="0"/>
              <a:t> PTB (61/lakh) cases</a:t>
            </a:r>
            <a:r>
              <a:rPr lang="en-GB" i="1" dirty="0" smtClean="0"/>
              <a:t> </a:t>
            </a:r>
            <a:r>
              <a:rPr lang="en-GB" dirty="0" smtClean="0"/>
              <a:t>in 2008</a:t>
            </a:r>
          </a:p>
          <a:p>
            <a:pPr>
              <a:lnSpc>
                <a:spcPct val="90000"/>
              </a:lnSpc>
            </a:pPr>
            <a:r>
              <a:rPr lang="en-GB" dirty="0" smtClean="0"/>
              <a:t>1.77m deaths in 2007, 98% in low-income countries</a:t>
            </a:r>
          </a:p>
          <a:p>
            <a:pPr>
              <a:lnSpc>
                <a:spcPct val="90000"/>
              </a:lnSpc>
            </a:pPr>
            <a:r>
              <a:rPr lang="en-GB" dirty="0" smtClean="0"/>
              <a:t> </a:t>
            </a:r>
            <a:r>
              <a:rPr lang="en-GB" dirty="0"/>
              <a:t>MDR-TB -prevalence in new cases around </a:t>
            </a:r>
            <a:r>
              <a:rPr lang="en-GB" dirty="0" smtClean="0"/>
              <a:t>3.6%.</a:t>
            </a:r>
          </a:p>
          <a:p>
            <a:pPr>
              <a:lnSpc>
                <a:spcPct val="90000"/>
              </a:lnSpc>
            </a:pPr>
            <a:endParaRPr lang="en-GB" dirty="0"/>
          </a:p>
          <a:p>
            <a:pPr>
              <a:lnSpc>
                <a:spcPct val="90000"/>
              </a:lnSpc>
            </a:pPr>
            <a:endParaRPr lang="en-GB" sz="2800" dirty="0"/>
          </a:p>
        </p:txBody>
      </p:sp>
      <p:sp>
        <p:nvSpPr>
          <p:cNvPr id="117762"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117763"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117767" name="Line 7"/>
          <p:cNvSpPr>
            <a:spLocks noChangeShapeType="1"/>
          </p:cNvSpPr>
          <p:nvPr/>
        </p:nvSpPr>
        <p:spPr bwMode="auto">
          <a:xfrm>
            <a:off x="342900" y="6724650"/>
            <a:ext cx="6248400" cy="0"/>
          </a:xfrm>
          <a:prstGeom prst="line">
            <a:avLst/>
          </a:prstGeom>
          <a:noFill/>
          <a:ln w="9525">
            <a:solidFill>
              <a:srgbClr val="FFFFCC"/>
            </a:solidFill>
            <a:round/>
            <a:headEnd/>
            <a:tailEnd/>
          </a:ln>
          <a:effectLst/>
        </p:spPr>
        <p:txBody>
          <a:bodyPr wrap="none" anchor="ctr"/>
          <a:lstStyle/>
          <a:p>
            <a:endParaRPr lang="en-US"/>
          </a:p>
        </p:txBody>
      </p:sp>
      <p:sp>
        <p:nvSpPr>
          <p:cNvPr id="117769" name="Text Box 9"/>
          <p:cNvSpPr txBox="1">
            <a:spLocks noChangeArrowheads="1"/>
          </p:cNvSpPr>
          <p:nvPr/>
        </p:nvSpPr>
        <p:spPr bwMode="auto">
          <a:xfrm>
            <a:off x="6464300" y="6383338"/>
            <a:ext cx="1925638" cy="244475"/>
          </a:xfrm>
          <a:prstGeom prst="rect">
            <a:avLst/>
          </a:prstGeom>
          <a:noFill/>
          <a:ln w="9525">
            <a:noFill/>
            <a:miter lim="800000"/>
            <a:headEnd/>
            <a:tailEnd/>
          </a:ln>
          <a:effectLst/>
        </p:spPr>
        <p:txBody>
          <a:bodyPr wrap="none">
            <a:spAutoFit/>
          </a:bodyPr>
          <a:lstStyle/>
          <a:p>
            <a:r>
              <a:rPr lang="en-US" sz="1000" b="0" i="1"/>
              <a:t>Ref: WHO Global Report, 2006</a:t>
            </a: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6834" name="Picture 2" descr="Figure 093"/>
          <p:cNvPicPr>
            <a:picLocks noChangeAspect="1" noChangeArrowheads="1"/>
          </p:cNvPicPr>
          <p:nvPr/>
        </p:nvPicPr>
        <p:blipFill>
          <a:blip r:embed="rId2" cstate="print"/>
          <a:srcRect/>
          <a:stretch>
            <a:fillRect/>
          </a:stretch>
        </p:blipFill>
        <p:spPr bwMode="auto">
          <a:xfrm>
            <a:off x="3175" y="3175"/>
            <a:ext cx="9136063" cy="6850063"/>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143000" y="0"/>
            <a:ext cx="7620000" cy="1143000"/>
          </a:xfrm>
          <a:solidFill>
            <a:schemeClr val="bg2"/>
          </a:solidFill>
        </p:spPr>
        <p:txBody>
          <a:bodyPr/>
          <a:lstStyle/>
          <a:p>
            <a:pPr eaLnBrk="1" hangingPunct="1"/>
            <a:r>
              <a:rPr lang="en-US" dirty="0" smtClean="0">
                <a:solidFill>
                  <a:srgbClr val="0000FF"/>
                </a:solidFill>
              </a:rPr>
              <a:t>Indian Scenario</a:t>
            </a:r>
          </a:p>
        </p:txBody>
      </p:sp>
      <p:sp>
        <p:nvSpPr>
          <p:cNvPr id="21507" name="Rectangle 3"/>
          <p:cNvSpPr>
            <a:spLocks noGrp="1" noChangeArrowheads="1"/>
          </p:cNvSpPr>
          <p:nvPr>
            <p:ph sz="half" idx="1"/>
          </p:nvPr>
        </p:nvSpPr>
        <p:spPr>
          <a:xfrm>
            <a:off x="457200" y="1436688"/>
            <a:ext cx="4191000" cy="3059112"/>
          </a:xfrm>
          <a:solidFill>
            <a:schemeClr val="bg2"/>
          </a:solidFill>
        </p:spPr>
        <p:txBody>
          <a:bodyPr>
            <a:normAutofit lnSpcReduction="10000"/>
          </a:bodyPr>
          <a:lstStyle/>
          <a:p>
            <a:pPr eaLnBrk="1" hangingPunct="1">
              <a:lnSpc>
                <a:spcPct val="90000"/>
              </a:lnSpc>
              <a:buFont typeface="Wingdings" pitchFamily="2" charset="2"/>
              <a:buNone/>
            </a:pPr>
            <a:r>
              <a:rPr lang="en-US" sz="3200" b="1" u="sng" dirty="0" smtClean="0"/>
              <a:t>TB Situation</a:t>
            </a:r>
            <a:r>
              <a:rPr lang="en-US" b="1" dirty="0" smtClean="0"/>
              <a:t>                     </a:t>
            </a:r>
          </a:p>
          <a:p>
            <a:pPr eaLnBrk="1" hangingPunct="1">
              <a:lnSpc>
                <a:spcPct val="90000"/>
              </a:lnSpc>
            </a:pPr>
            <a:r>
              <a:rPr lang="en-US" dirty="0" smtClean="0"/>
              <a:t>Estimated 400 million infected with TB </a:t>
            </a:r>
          </a:p>
          <a:p>
            <a:pPr eaLnBrk="1" hangingPunct="1">
              <a:lnSpc>
                <a:spcPct val="90000"/>
              </a:lnSpc>
            </a:pPr>
            <a:r>
              <a:rPr lang="en-US" dirty="0" smtClean="0"/>
              <a:t>1.8 million </a:t>
            </a:r>
            <a:r>
              <a:rPr lang="en-US" sz="3200" dirty="0" smtClean="0"/>
              <a:t>new</a:t>
            </a:r>
            <a:r>
              <a:rPr lang="en-US" dirty="0" smtClean="0"/>
              <a:t> TB cases annually</a:t>
            </a:r>
          </a:p>
          <a:p>
            <a:pPr eaLnBrk="1" hangingPunct="1">
              <a:lnSpc>
                <a:spcPct val="90000"/>
              </a:lnSpc>
            </a:pPr>
            <a:r>
              <a:rPr lang="en-US" dirty="0" smtClean="0"/>
              <a:t>Incidence of TB is higher in north</a:t>
            </a:r>
          </a:p>
        </p:txBody>
      </p:sp>
      <p:sp>
        <p:nvSpPr>
          <p:cNvPr id="21508" name="Rectangle 4"/>
          <p:cNvSpPr>
            <a:spLocks noGrp="1" noChangeArrowheads="1"/>
          </p:cNvSpPr>
          <p:nvPr>
            <p:ph sz="half" idx="2"/>
          </p:nvPr>
        </p:nvSpPr>
        <p:spPr>
          <a:xfrm>
            <a:off x="4719638" y="1371600"/>
            <a:ext cx="4195762" cy="3195637"/>
          </a:xfrm>
          <a:solidFill>
            <a:schemeClr val="bg2"/>
          </a:solidFill>
        </p:spPr>
        <p:txBody>
          <a:bodyPr>
            <a:normAutofit lnSpcReduction="10000"/>
          </a:bodyPr>
          <a:lstStyle/>
          <a:p>
            <a:pPr eaLnBrk="1" hangingPunct="1">
              <a:buFont typeface="Wingdings" pitchFamily="2" charset="2"/>
              <a:buNone/>
            </a:pPr>
            <a:r>
              <a:rPr lang="en-US" sz="3200" b="1" u="sng" dirty="0" smtClean="0"/>
              <a:t>HIV Situation</a:t>
            </a:r>
            <a:endParaRPr lang="en-US" sz="3200" b="1" dirty="0" smtClean="0"/>
          </a:p>
          <a:p>
            <a:pPr eaLnBrk="1" hangingPunct="1"/>
            <a:r>
              <a:rPr lang="en-US" dirty="0" smtClean="0"/>
              <a:t>Estimated </a:t>
            </a:r>
            <a:r>
              <a:rPr lang="en-US" dirty="0" smtClean="0"/>
              <a:t>2.4 </a:t>
            </a:r>
            <a:r>
              <a:rPr lang="en-US" dirty="0" smtClean="0"/>
              <a:t>million with HIV ( National Adult HIV  Prevalence </a:t>
            </a:r>
            <a:r>
              <a:rPr lang="en-US" dirty="0" smtClean="0"/>
              <a:t>0.34%)</a:t>
            </a:r>
            <a:endParaRPr lang="en-US" b="1" dirty="0" smtClean="0"/>
          </a:p>
          <a:p>
            <a:pPr eaLnBrk="1" hangingPunct="1"/>
            <a:r>
              <a:rPr lang="en-US" dirty="0" smtClean="0"/>
              <a:t>Prevalence of HIV higher in south</a:t>
            </a:r>
          </a:p>
          <a:p>
            <a:pPr eaLnBrk="1" hangingPunct="1"/>
            <a:endParaRPr lang="en-US" sz="3200" dirty="0" smtClean="0"/>
          </a:p>
        </p:txBody>
      </p:sp>
      <p:sp>
        <p:nvSpPr>
          <p:cNvPr id="120837" name="Rectangle 5"/>
          <p:cNvSpPr>
            <a:spLocks noChangeArrowheads="1"/>
          </p:cNvSpPr>
          <p:nvPr/>
        </p:nvSpPr>
        <p:spPr bwMode="auto">
          <a:xfrm>
            <a:off x="609600" y="4648200"/>
            <a:ext cx="8305800" cy="1828800"/>
          </a:xfrm>
          <a:prstGeom prst="rect">
            <a:avLst/>
          </a:prstGeom>
          <a:solidFill>
            <a:schemeClr val="bg2"/>
          </a:solidFill>
          <a:ln w="9525">
            <a:noFill/>
            <a:miter lim="800000"/>
            <a:headEnd/>
            <a:tailEnd/>
          </a:ln>
          <a:effectLst/>
        </p:spPr>
        <p:txBody>
          <a:bodyPr/>
          <a:lstStyle/>
          <a:p>
            <a:pPr marL="342900" indent="-342900" algn="ctr">
              <a:lnSpc>
                <a:spcPct val="90000"/>
              </a:lnSpc>
              <a:spcBef>
                <a:spcPct val="20000"/>
              </a:spcBef>
              <a:buClr>
                <a:schemeClr val="hlink"/>
              </a:buClr>
              <a:buSzPct val="90000"/>
              <a:buFont typeface="Wingdings" pitchFamily="2" charset="2"/>
              <a:buNone/>
              <a:defRPr/>
            </a:pPr>
            <a:r>
              <a:rPr lang="en-US" sz="2800" b="1" u="sng" dirty="0">
                <a:latin typeface="Arial" charset="0"/>
              </a:rPr>
              <a:t>TB/HIV Co-infection</a:t>
            </a:r>
            <a:endParaRPr lang="en-US" sz="2800" b="1" dirty="0">
              <a:latin typeface="Arial" charset="0"/>
            </a:endParaRPr>
          </a:p>
          <a:p>
            <a:pPr marL="342900" indent="-342900">
              <a:lnSpc>
                <a:spcPct val="90000"/>
              </a:lnSpc>
              <a:spcBef>
                <a:spcPct val="20000"/>
              </a:spcBef>
              <a:buClr>
                <a:schemeClr val="hlink"/>
              </a:buClr>
              <a:buSzPct val="90000"/>
              <a:buFont typeface="Wingdings" pitchFamily="2" charset="2"/>
              <a:buBlip>
                <a:blip r:embed="rId3"/>
              </a:buBlip>
              <a:defRPr/>
            </a:pPr>
            <a:r>
              <a:rPr lang="en-US" sz="2800" dirty="0">
                <a:latin typeface="Arial" charset="0"/>
              </a:rPr>
              <a:t>Estimated 1 million co-infected with TB and HIV</a:t>
            </a:r>
          </a:p>
          <a:p>
            <a:pPr marL="342900" indent="-342900">
              <a:spcBef>
                <a:spcPct val="20000"/>
              </a:spcBef>
              <a:buClr>
                <a:schemeClr val="hlink"/>
              </a:buClr>
              <a:buSzPct val="90000"/>
              <a:buFont typeface="Wingdings" pitchFamily="2" charset="2"/>
              <a:buBlip>
                <a:blip r:embed="rId3"/>
              </a:buBlip>
              <a:defRPr/>
            </a:pPr>
            <a:r>
              <a:rPr lang="en-US" sz="2800" dirty="0">
                <a:latin typeface="Arial" charset="0"/>
              </a:rPr>
              <a:t>Estimated ~5% of TB patients are HIV positive nationwide ( WHO Global TB Report-2005)</a:t>
            </a:r>
          </a:p>
          <a:p>
            <a:pPr marL="342900" indent="-342900">
              <a:lnSpc>
                <a:spcPct val="90000"/>
              </a:lnSpc>
              <a:spcBef>
                <a:spcPct val="20000"/>
              </a:spcBef>
              <a:buClr>
                <a:schemeClr val="hlink"/>
              </a:buClr>
              <a:buSzPct val="90000"/>
              <a:buFont typeface="Wingdings" pitchFamily="2" charset="2"/>
              <a:buBlip>
                <a:blip r:embed="rId3"/>
              </a:buBlip>
              <a:defRPr/>
            </a:pPr>
            <a:endParaRPr lang="en-US" sz="2800" dirty="0">
              <a:effectLst>
                <a:outerShdw blurRad="38100" dist="38100" dir="2700000" algn="tl">
                  <a:srgbClr val="000000"/>
                </a:outerShdw>
              </a:effectLst>
              <a:latin typeface="Arial"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219200" y="838200"/>
          <a:ext cx="7924800" cy="6065520"/>
        </p:xfrm>
        <a:graphic>
          <a:graphicData uri="http://schemas.openxmlformats.org/drawingml/2006/table">
            <a:tbl>
              <a:tblPr firstRow="1" bandRow="1">
                <a:tableStyleId>{5C22544A-7EE6-4342-B048-85BDC9FD1C3A}</a:tableStyleId>
              </a:tblPr>
              <a:tblGrid>
                <a:gridCol w="5005137"/>
                <a:gridCol w="2919663"/>
              </a:tblGrid>
              <a:tr h="535468">
                <a:tc>
                  <a:txBody>
                    <a:bodyPr/>
                    <a:lstStyle/>
                    <a:p>
                      <a:pPr algn="ctr"/>
                      <a:r>
                        <a:rPr lang="en-US" sz="3200" dirty="0" smtClean="0"/>
                        <a:t>Opportunistic Infection</a:t>
                      </a:r>
                      <a:endParaRPr lang="en-US" sz="3200" dirty="0"/>
                    </a:p>
                  </a:txBody>
                  <a:tcPr/>
                </a:tc>
                <a:tc>
                  <a:txBody>
                    <a:bodyPr/>
                    <a:lstStyle/>
                    <a:p>
                      <a:pPr algn="ctr"/>
                      <a:r>
                        <a:rPr lang="en-US" sz="3200" dirty="0" smtClean="0"/>
                        <a:t>Prevalence</a:t>
                      </a:r>
                      <a:endParaRPr lang="en-US" sz="3200" dirty="0"/>
                    </a:p>
                  </a:txBody>
                  <a:tcPr/>
                </a:tc>
              </a:tr>
              <a:tr h="1268213">
                <a:tc>
                  <a:txBody>
                    <a:bodyPr/>
                    <a:lstStyle/>
                    <a:p>
                      <a:pPr algn="l"/>
                      <a:endParaRPr lang="en-US" sz="2800" kern="1200" baseline="0" dirty="0" smtClean="0">
                        <a:solidFill>
                          <a:schemeClr val="dk1"/>
                        </a:solidFill>
                        <a:latin typeface="+mn-lt"/>
                        <a:ea typeface="+mn-ea"/>
                        <a:cs typeface="+mn-cs"/>
                      </a:endParaRPr>
                    </a:p>
                    <a:p>
                      <a:pPr algn="l"/>
                      <a:r>
                        <a:rPr lang="en-US" sz="2800" kern="1200" baseline="0" dirty="0" smtClean="0">
                          <a:solidFill>
                            <a:schemeClr val="dk1"/>
                          </a:solidFill>
                          <a:latin typeface="+mn-lt"/>
                          <a:ea typeface="+mn-ea"/>
                          <a:cs typeface="+mn-cs"/>
                        </a:rPr>
                        <a:t>Pulmonary TB</a:t>
                      </a:r>
                    </a:p>
                    <a:p>
                      <a:pPr algn="l"/>
                      <a:endParaRPr lang="en-US" sz="2800" dirty="0"/>
                    </a:p>
                  </a:txBody>
                  <a:tcPr/>
                </a:tc>
                <a:tc>
                  <a:txBody>
                    <a:bodyPr/>
                    <a:lstStyle/>
                    <a:p>
                      <a:pPr algn="ctr"/>
                      <a:endParaRPr lang="en-US" sz="2800" kern="1200" baseline="0" dirty="0" smtClean="0">
                        <a:solidFill>
                          <a:schemeClr val="dk1"/>
                        </a:solidFill>
                        <a:latin typeface="+mn-lt"/>
                        <a:ea typeface="+mn-ea"/>
                        <a:cs typeface="+mn-cs"/>
                      </a:endParaRPr>
                    </a:p>
                    <a:p>
                      <a:pPr algn="ctr"/>
                      <a:r>
                        <a:rPr lang="en-US" sz="2800" kern="1200" baseline="0" dirty="0" smtClean="0">
                          <a:solidFill>
                            <a:schemeClr val="dk1"/>
                          </a:solidFill>
                          <a:latin typeface="+mn-lt"/>
                          <a:ea typeface="+mn-ea"/>
                          <a:cs typeface="+mn-cs"/>
                        </a:rPr>
                        <a:t>49% </a:t>
                      </a:r>
                      <a:endParaRPr lang="en-US" sz="2800" dirty="0"/>
                    </a:p>
                  </a:txBody>
                  <a:tcPr/>
                </a:tc>
              </a:tr>
              <a:tr h="1268213">
                <a:tc>
                  <a:txBody>
                    <a:bodyPr/>
                    <a:lstStyle/>
                    <a:p>
                      <a:pPr algn="l"/>
                      <a:endParaRPr lang="en-US" sz="2800" kern="1200" baseline="0" dirty="0" smtClean="0">
                        <a:solidFill>
                          <a:schemeClr val="dk1"/>
                        </a:solidFill>
                        <a:latin typeface="+mn-lt"/>
                        <a:ea typeface="+mn-ea"/>
                        <a:cs typeface="+mn-cs"/>
                      </a:endParaRPr>
                    </a:p>
                    <a:p>
                      <a:pPr algn="l"/>
                      <a:r>
                        <a:rPr lang="en-US" sz="2800" kern="1200" baseline="0" dirty="0" smtClean="0">
                          <a:solidFill>
                            <a:schemeClr val="dk1"/>
                          </a:solidFill>
                          <a:latin typeface="+mn-lt"/>
                          <a:ea typeface="+mn-ea"/>
                          <a:cs typeface="+mn-cs"/>
                        </a:rPr>
                        <a:t>Pneumocystis Carinii  Pneumonia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kern="1200" baseline="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800" kern="1200" baseline="0" dirty="0" smtClean="0">
                          <a:solidFill>
                            <a:schemeClr val="dk1"/>
                          </a:solidFill>
                          <a:latin typeface="+mn-lt"/>
                          <a:ea typeface="+mn-ea"/>
                          <a:cs typeface="+mn-cs"/>
                        </a:rPr>
                        <a:t>6% </a:t>
                      </a:r>
                      <a:endParaRPr lang="en-US" sz="2800" dirty="0" smtClean="0"/>
                    </a:p>
                    <a:p>
                      <a:pPr algn="ctr"/>
                      <a:endParaRPr lang="en-US" sz="2800" dirty="0"/>
                    </a:p>
                  </a:txBody>
                  <a:tcPr/>
                </a:tc>
              </a:tr>
              <a:tr h="1268213">
                <a:tc>
                  <a:txBody>
                    <a:bodyPr/>
                    <a:lstStyle/>
                    <a:p>
                      <a:pPr algn="l"/>
                      <a:endParaRPr lang="en-US" sz="2800" kern="1200" baseline="0" dirty="0" smtClean="0">
                        <a:solidFill>
                          <a:schemeClr val="dk1"/>
                        </a:solidFill>
                        <a:latin typeface="+mn-lt"/>
                        <a:ea typeface="+mn-ea"/>
                        <a:cs typeface="+mn-cs"/>
                      </a:endParaRPr>
                    </a:p>
                    <a:p>
                      <a:pPr algn="l"/>
                      <a:r>
                        <a:rPr lang="en-US" sz="2800" kern="1200" baseline="0" dirty="0" smtClean="0">
                          <a:solidFill>
                            <a:schemeClr val="dk1"/>
                          </a:solidFill>
                          <a:latin typeface="+mn-lt"/>
                          <a:ea typeface="+mn-ea"/>
                          <a:cs typeface="+mn-cs"/>
                        </a:rPr>
                        <a:t>Cryptococcal  Meningitis</a:t>
                      </a:r>
                    </a:p>
                    <a:p>
                      <a:pPr algn="l"/>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800" kern="1200" baseline="0" dirty="0" smtClean="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2800" kern="1200" baseline="0" dirty="0" smtClean="0">
                          <a:solidFill>
                            <a:schemeClr val="dk1"/>
                          </a:solidFill>
                          <a:latin typeface="+mn-lt"/>
                          <a:ea typeface="+mn-ea"/>
                          <a:cs typeface="+mn-cs"/>
                        </a:rPr>
                        <a:t>5% </a:t>
                      </a:r>
                    </a:p>
                    <a:p>
                      <a:pPr algn="ctr"/>
                      <a:endParaRPr lang="en-US" sz="2800" dirty="0"/>
                    </a:p>
                  </a:txBody>
                  <a:tcPr/>
                </a:tc>
              </a:tr>
              <a:tr h="1268213">
                <a:tc>
                  <a:txBody>
                    <a:bodyPr/>
                    <a:lstStyle/>
                    <a:p>
                      <a:pPr algn="l"/>
                      <a:endParaRPr lang="en-US" sz="2800" kern="1200" baseline="0" dirty="0" smtClean="0">
                        <a:solidFill>
                          <a:schemeClr val="dk1"/>
                        </a:solidFill>
                        <a:latin typeface="+mn-lt"/>
                        <a:ea typeface="+mn-ea"/>
                        <a:cs typeface="+mn-cs"/>
                      </a:endParaRPr>
                    </a:p>
                    <a:p>
                      <a:pPr algn="l"/>
                      <a:r>
                        <a:rPr lang="en-US" sz="2800" kern="1200" baseline="0" dirty="0" smtClean="0">
                          <a:solidFill>
                            <a:schemeClr val="dk1"/>
                          </a:solidFill>
                          <a:latin typeface="+mn-lt"/>
                          <a:ea typeface="+mn-ea"/>
                          <a:cs typeface="+mn-cs"/>
                        </a:rPr>
                        <a:t>Cerebral  Toxoplasmosis</a:t>
                      </a:r>
                    </a:p>
                    <a:p>
                      <a:pPr algn="l"/>
                      <a:endParaRPr lang="en-US" sz="2800" dirty="0"/>
                    </a:p>
                  </a:txBody>
                  <a:tcPr/>
                </a:tc>
                <a:tc>
                  <a:txBody>
                    <a:bodyPr/>
                    <a:lstStyle/>
                    <a:p>
                      <a:pPr algn="ctr"/>
                      <a:endParaRPr lang="en-US" sz="2800" kern="1200" baseline="0" dirty="0" smtClean="0">
                        <a:solidFill>
                          <a:schemeClr val="dk1"/>
                        </a:solidFill>
                        <a:latin typeface="+mn-lt"/>
                        <a:ea typeface="+mn-ea"/>
                        <a:cs typeface="+mn-cs"/>
                      </a:endParaRPr>
                    </a:p>
                    <a:p>
                      <a:pPr algn="ctr"/>
                      <a:r>
                        <a:rPr lang="en-US" sz="2800" kern="1200" baseline="0" dirty="0" smtClean="0">
                          <a:solidFill>
                            <a:schemeClr val="dk1"/>
                          </a:solidFill>
                          <a:latin typeface="+mn-lt"/>
                          <a:ea typeface="+mn-ea"/>
                          <a:cs typeface="+mn-cs"/>
                        </a:rPr>
                        <a:t>3%</a:t>
                      </a:r>
                      <a:endParaRPr lang="en-US" sz="2800" dirty="0"/>
                    </a:p>
                  </a:txBody>
                  <a:tcPr/>
                </a:tc>
              </a:tr>
            </a:tbl>
          </a:graphicData>
        </a:graphic>
      </p:graphicFrame>
      <p:sp>
        <p:nvSpPr>
          <p:cNvPr id="23574" name="TextBox 4"/>
          <p:cNvSpPr txBox="1">
            <a:spLocks noChangeArrowheads="1"/>
          </p:cNvSpPr>
          <p:nvPr/>
        </p:nvSpPr>
        <p:spPr bwMode="auto">
          <a:xfrm>
            <a:off x="228600" y="152400"/>
            <a:ext cx="8610600" cy="584200"/>
          </a:xfrm>
          <a:prstGeom prst="rect">
            <a:avLst/>
          </a:prstGeom>
          <a:noFill/>
          <a:ln w="9525">
            <a:noFill/>
            <a:miter lim="800000"/>
            <a:headEnd/>
            <a:tailEnd/>
          </a:ln>
        </p:spPr>
        <p:txBody>
          <a:bodyPr>
            <a:spAutoFit/>
          </a:bodyPr>
          <a:lstStyle/>
          <a:p>
            <a:pPr algn="ctr"/>
            <a:r>
              <a:rPr lang="en-US" sz="3200" b="1">
                <a:solidFill>
                  <a:srgbClr val="000066"/>
                </a:solidFill>
              </a:rPr>
              <a:t>Common Opportunistic Infections in INDIA</a:t>
            </a:r>
          </a:p>
        </p:txBody>
      </p:sp>
      <p:sp>
        <p:nvSpPr>
          <p:cNvPr id="23575" name="Rectangle 5"/>
          <p:cNvSpPr>
            <a:spLocks noChangeArrowheads="1"/>
          </p:cNvSpPr>
          <p:nvPr/>
        </p:nvSpPr>
        <p:spPr bwMode="auto">
          <a:xfrm>
            <a:off x="5257800" y="6457950"/>
            <a:ext cx="3886200" cy="396875"/>
          </a:xfrm>
          <a:prstGeom prst="rect">
            <a:avLst/>
          </a:prstGeom>
          <a:noFill/>
          <a:ln w="9525">
            <a:noFill/>
            <a:miter lim="800000"/>
            <a:headEnd/>
            <a:tailEnd/>
          </a:ln>
        </p:spPr>
        <p:txBody>
          <a:bodyPr>
            <a:spAutoFit/>
          </a:bodyPr>
          <a:lstStyle/>
          <a:p>
            <a:endParaRPr lang="pt-BR" sz="2000" b="1" i="1">
              <a:solidFill>
                <a:srgbClr val="16165D"/>
              </a:solidFill>
            </a:endParaRPr>
          </a:p>
        </p:txBody>
      </p:sp>
      <p:sp>
        <p:nvSpPr>
          <p:cNvPr id="23576" name="Date Placeholder 8"/>
          <p:cNvSpPr txBox="1">
            <a:spLocks noGrp="1"/>
          </p:cNvSpPr>
          <p:nvPr/>
        </p:nvSpPr>
        <p:spPr bwMode="auto">
          <a:xfrm>
            <a:off x="685800" y="6248400"/>
            <a:ext cx="1905000" cy="457200"/>
          </a:xfrm>
          <a:prstGeom prst="rect">
            <a:avLst/>
          </a:prstGeom>
          <a:noFill/>
          <a:ln w="9525">
            <a:noFill/>
            <a:miter lim="800000"/>
            <a:headEnd/>
            <a:tailEnd/>
          </a:ln>
        </p:spPr>
        <p:txBody>
          <a:bodyPr/>
          <a:lstStyle/>
          <a:p>
            <a:endParaRPr lang="en-US" sz="1400">
              <a:latin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3"/>
          <p:cNvSpPr>
            <a:spLocks noGrp="1" noChangeArrowheads="1"/>
          </p:cNvSpPr>
          <p:nvPr>
            <p:ph/>
          </p:nvPr>
        </p:nvSpPr>
        <p:spPr>
          <a:xfrm>
            <a:off x="990600" y="1371600"/>
            <a:ext cx="8153400" cy="5257800"/>
          </a:xfrm>
        </p:spPr>
        <p:txBody>
          <a:bodyPr/>
          <a:lstStyle/>
          <a:p>
            <a:pPr eaLnBrk="1" hangingPunct="1"/>
            <a:r>
              <a:rPr lang="en-US" smtClean="0">
                <a:solidFill>
                  <a:srgbClr val="A50021"/>
                </a:solidFill>
              </a:rPr>
              <a:t>Increased caseload of active TB among PLWHA</a:t>
            </a:r>
            <a:endParaRPr lang="de-DE" smtClean="0">
              <a:solidFill>
                <a:srgbClr val="A50021"/>
              </a:solidFill>
            </a:endParaRPr>
          </a:p>
          <a:p>
            <a:pPr eaLnBrk="1" hangingPunct="1"/>
            <a:r>
              <a:rPr lang="de-DE" smtClean="0">
                <a:solidFill>
                  <a:srgbClr val="A50021"/>
                </a:solidFill>
              </a:rPr>
              <a:t>Increased morbidity and mortality from TB among PLWHA</a:t>
            </a:r>
          </a:p>
          <a:p>
            <a:pPr eaLnBrk="1" hangingPunct="1"/>
            <a:r>
              <a:rPr lang="de-DE" smtClean="0">
                <a:solidFill>
                  <a:srgbClr val="A50021"/>
                </a:solidFill>
              </a:rPr>
              <a:t>Difficulties with diagnosing TB among PLWHA due to different clinical presentation... (Extra Pulmonary TB)</a:t>
            </a:r>
          </a:p>
          <a:p>
            <a:pPr eaLnBrk="1" hangingPunct="1"/>
            <a:r>
              <a:rPr lang="de-DE" smtClean="0">
                <a:solidFill>
                  <a:srgbClr val="A50021"/>
                </a:solidFill>
              </a:rPr>
              <a:t>Increased burden on HIV services</a:t>
            </a:r>
          </a:p>
        </p:txBody>
      </p:sp>
      <p:sp>
        <p:nvSpPr>
          <p:cNvPr id="24579" name="Rectangle 2"/>
          <p:cNvSpPr>
            <a:spLocks noGrp="1" noChangeArrowheads="1"/>
          </p:cNvSpPr>
          <p:nvPr>
            <p:ph type="title" idx="4294967295"/>
          </p:nvPr>
        </p:nvSpPr>
        <p:spPr>
          <a:xfrm>
            <a:off x="1143000" y="228600"/>
            <a:ext cx="8001000" cy="990600"/>
          </a:xfrm>
        </p:spPr>
        <p:txBody>
          <a:bodyPr>
            <a:normAutofit fontScale="90000"/>
          </a:bodyPr>
          <a:lstStyle/>
          <a:p>
            <a:pPr eaLnBrk="1" hangingPunct="1"/>
            <a:r>
              <a:rPr lang="de-DE" sz="4000" b="1" smtClean="0">
                <a:solidFill>
                  <a:schemeClr val="accent2"/>
                </a:solidFill>
              </a:rPr>
              <a:t>Impact of TB on HIV programme</a:t>
            </a:r>
            <a:endParaRPr lang="de-DE" sz="4000" b="1" smtClean="0"/>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3"/>
          <p:cNvSpPr>
            <a:spLocks noGrp="1" noChangeArrowheads="1"/>
          </p:cNvSpPr>
          <p:nvPr>
            <p:ph/>
          </p:nvPr>
        </p:nvSpPr>
        <p:spPr>
          <a:xfrm>
            <a:off x="1447800" y="1371600"/>
            <a:ext cx="7696200" cy="5029200"/>
          </a:xfrm>
        </p:spPr>
        <p:txBody>
          <a:bodyPr/>
          <a:lstStyle/>
          <a:p>
            <a:pPr eaLnBrk="1" hangingPunct="1"/>
            <a:r>
              <a:rPr lang="en-US" dirty="0" smtClean="0">
                <a:solidFill>
                  <a:srgbClr val="A50021"/>
                </a:solidFill>
              </a:rPr>
              <a:t>Increased caseload of active TB attributable to HIV</a:t>
            </a:r>
          </a:p>
          <a:p>
            <a:pPr eaLnBrk="1" hangingPunct="1"/>
            <a:r>
              <a:rPr lang="de-DE" dirty="0" smtClean="0">
                <a:solidFill>
                  <a:srgbClr val="A50021"/>
                </a:solidFill>
              </a:rPr>
              <a:t>Higher default rates, lower cure rates</a:t>
            </a:r>
          </a:p>
          <a:p>
            <a:pPr eaLnBrk="1" hangingPunct="1"/>
            <a:r>
              <a:rPr lang="de-DE" dirty="0" smtClean="0">
                <a:solidFill>
                  <a:srgbClr val="A50021"/>
                </a:solidFill>
              </a:rPr>
              <a:t>More adverse drug reactions</a:t>
            </a:r>
          </a:p>
          <a:p>
            <a:pPr eaLnBrk="1" hangingPunct="1"/>
            <a:r>
              <a:rPr lang="de-DE" dirty="0" smtClean="0">
                <a:solidFill>
                  <a:srgbClr val="A50021"/>
                </a:solidFill>
              </a:rPr>
              <a:t>Increased burden on TB services</a:t>
            </a:r>
          </a:p>
        </p:txBody>
      </p:sp>
      <p:sp>
        <p:nvSpPr>
          <p:cNvPr id="25603" name="Rectangle 2"/>
          <p:cNvSpPr>
            <a:spLocks noGrp="1" noChangeArrowheads="1"/>
          </p:cNvSpPr>
          <p:nvPr>
            <p:ph type="title" idx="4294967295"/>
          </p:nvPr>
        </p:nvSpPr>
        <p:spPr>
          <a:xfrm>
            <a:off x="990600" y="228600"/>
            <a:ext cx="8382000" cy="990600"/>
          </a:xfrm>
        </p:spPr>
        <p:txBody>
          <a:bodyPr/>
          <a:lstStyle/>
          <a:p>
            <a:pPr eaLnBrk="1" hangingPunct="1"/>
            <a:r>
              <a:rPr lang="de-DE" sz="4000" b="1" dirty="0" smtClean="0">
                <a:solidFill>
                  <a:schemeClr val="accent2"/>
                </a:solidFill>
              </a:rPr>
              <a:t>Impact of HIV on TB programme</a:t>
            </a:r>
            <a:endParaRPr lang="de-DE" sz="4000" b="1" dirty="0"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2"/>
          <p:cNvSpPr>
            <a:spLocks noGrp="1" noChangeArrowheads="1"/>
          </p:cNvSpPr>
          <p:nvPr>
            <p:ph type="title"/>
          </p:nvPr>
        </p:nvSpPr>
        <p:spPr/>
        <p:txBody>
          <a:bodyPr>
            <a:normAutofit fontScale="90000"/>
          </a:bodyPr>
          <a:lstStyle/>
          <a:p>
            <a:r>
              <a:rPr lang="en-GB"/>
              <a:t>Combat tuberculosis: </a:t>
            </a:r>
            <a:br>
              <a:rPr lang="en-GB"/>
            </a:br>
            <a:r>
              <a:rPr lang="en-GB"/>
              <a:t>Indicators for goal 6</a:t>
            </a:r>
          </a:p>
        </p:txBody>
      </p:sp>
      <p:sp>
        <p:nvSpPr>
          <p:cNvPr id="612355" name="Rectangle 3"/>
          <p:cNvSpPr>
            <a:spLocks noGrp="1" noChangeArrowheads="1"/>
          </p:cNvSpPr>
          <p:nvPr>
            <p:ph idx="1"/>
          </p:nvPr>
        </p:nvSpPr>
        <p:spPr/>
        <p:txBody>
          <a:bodyPr/>
          <a:lstStyle/>
          <a:p>
            <a:r>
              <a:rPr lang="en-GB"/>
              <a:t>Indicators</a:t>
            </a:r>
          </a:p>
          <a:p>
            <a:pPr lvl="1"/>
            <a:r>
              <a:rPr lang="en-GB"/>
              <a:t>Prevalence and death rate associated with tuberculosis</a:t>
            </a:r>
          </a:p>
          <a:p>
            <a:pPr lvl="1"/>
            <a:r>
              <a:rPr lang="en-GB"/>
              <a:t>Proportion of tuberculosis cases detected and cured under DOTS</a:t>
            </a:r>
          </a:p>
          <a:p>
            <a:r>
              <a:rPr lang="en-GB"/>
              <a:t>Additional core intermediate indicators</a:t>
            </a:r>
          </a:p>
          <a:p>
            <a:pPr lvl="1"/>
            <a:r>
              <a:rPr lang="en-GB"/>
              <a:t>Percentage of estimated new smear-positive tuberculosis cases registered under the DOTS approach</a:t>
            </a:r>
          </a:p>
        </p:txBody>
      </p:sp>
      <p:sp>
        <p:nvSpPr>
          <p:cNvPr id="612357" name="Text Box 5"/>
          <p:cNvSpPr txBox="1">
            <a:spLocks noChangeArrowheads="1"/>
          </p:cNvSpPr>
          <p:nvPr/>
        </p:nvSpPr>
        <p:spPr bwMode="auto">
          <a:xfrm>
            <a:off x="7545388" y="6019800"/>
            <a:ext cx="1089025" cy="336550"/>
          </a:xfrm>
          <a:prstGeom prst="rect">
            <a:avLst/>
          </a:prstGeom>
          <a:noFill/>
          <a:ln w="9525">
            <a:noFill/>
            <a:miter lim="800000"/>
            <a:headEnd/>
            <a:tailEnd/>
          </a:ln>
          <a:effectLst/>
        </p:spPr>
        <p:txBody>
          <a:bodyPr wrap="none">
            <a:spAutoFit/>
          </a:bodyPr>
          <a:lstStyle/>
          <a:p>
            <a:r>
              <a:rPr lang="en-GB" sz="1600" i="1">
                <a:solidFill>
                  <a:srgbClr val="FF6FCF"/>
                </a:solidFill>
              </a:rPr>
              <a:t>Indicators</a:t>
            </a:r>
            <a:endParaRPr lang="en-GB" sz="2800">
              <a:solidFill>
                <a:srgbClr val="FF6FCF"/>
              </a:solidFill>
            </a:endParaRP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1219200" y="228600"/>
            <a:ext cx="7239000" cy="1143000"/>
          </a:xfrm>
        </p:spPr>
        <p:txBody>
          <a:bodyPr>
            <a:normAutofit/>
          </a:bodyPr>
          <a:lstStyle/>
          <a:p>
            <a:r>
              <a:rPr lang="en-US" dirty="0" smtClean="0">
                <a:solidFill>
                  <a:schemeClr val="accent1"/>
                </a:solidFill>
              </a:rPr>
              <a:t>Prevention &amp; TB control</a:t>
            </a:r>
            <a:endParaRPr lang="en-US" dirty="0">
              <a:solidFill>
                <a:schemeClr val="accent1"/>
              </a:solidFill>
            </a:endParaRPr>
          </a:p>
        </p:txBody>
      </p:sp>
      <p:sp>
        <p:nvSpPr>
          <p:cNvPr id="582659" name="Rectangle 3"/>
          <p:cNvSpPr>
            <a:spLocks noGrp="1" noChangeArrowheads="1"/>
          </p:cNvSpPr>
          <p:nvPr>
            <p:ph idx="1"/>
          </p:nvPr>
        </p:nvSpPr>
        <p:spPr>
          <a:xfrm>
            <a:off x="1143000" y="1600200"/>
            <a:ext cx="7315200" cy="4495800"/>
          </a:xfrm>
        </p:spPr>
        <p:txBody>
          <a:bodyPr>
            <a:normAutofit fontScale="92500"/>
          </a:bodyPr>
          <a:lstStyle/>
          <a:p>
            <a:r>
              <a:rPr lang="en-US" sz="2800" dirty="0"/>
              <a:t>Decrease transmission of infection by:-</a:t>
            </a:r>
          </a:p>
          <a:p>
            <a:pPr>
              <a:buFontTx/>
              <a:buNone/>
            </a:pPr>
            <a:r>
              <a:rPr lang="en-US" sz="2800" dirty="0"/>
              <a:t>		-  Rapidly identifying cases </a:t>
            </a:r>
          </a:p>
          <a:p>
            <a:pPr>
              <a:buFontTx/>
              <a:buNone/>
            </a:pPr>
            <a:r>
              <a:rPr lang="en-US" sz="2800" dirty="0"/>
              <a:t>		-  Adequate treatment</a:t>
            </a:r>
          </a:p>
          <a:p>
            <a:r>
              <a:rPr lang="en-US" sz="2800" dirty="0"/>
              <a:t>Decrease deaths due to TB.</a:t>
            </a:r>
          </a:p>
          <a:p>
            <a:r>
              <a:rPr lang="en-US" sz="2800" dirty="0"/>
              <a:t>Cure of maximum number of cases.</a:t>
            </a:r>
          </a:p>
          <a:p>
            <a:r>
              <a:rPr lang="en-US" sz="2800" dirty="0"/>
              <a:t>To prevent relapse.</a:t>
            </a:r>
          </a:p>
          <a:p>
            <a:r>
              <a:rPr lang="en-US" sz="2800" dirty="0"/>
              <a:t>To prevent emergence of drug resistance.</a:t>
            </a:r>
          </a:p>
          <a:p>
            <a:r>
              <a:rPr lang="en-US" sz="2800" dirty="0"/>
              <a:t>To reduce TB in children by preventive treatment.</a:t>
            </a:r>
          </a:p>
          <a:p>
            <a:r>
              <a:rPr lang="en-US" sz="2800" dirty="0"/>
              <a:t>IEC - Purpose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43000" y="228600"/>
            <a:ext cx="7391400" cy="1143000"/>
          </a:xfrm>
        </p:spPr>
        <p:txBody>
          <a:bodyPr>
            <a:normAutofit fontScale="90000"/>
          </a:bodyPr>
          <a:lstStyle/>
          <a:p>
            <a:pPr eaLnBrk="1" hangingPunct="1"/>
            <a:r>
              <a:rPr lang="en-US" sz="4000" b="1" dirty="0" smtClean="0">
                <a:solidFill>
                  <a:srgbClr val="0000FF"/>
                </a:solidFill>
              </a:rPr>
              <a:t>INTENSIFIED TB CASE FINDING AT ICTCS</a:t>
            </a:r>
          </a:p>
        </p:txBody>
      </p:sp>
      <p:sp>
        <p:nvSpPr>
          <p:cNvPr id="26627" name="Rectangle 3"/>
          <p:cNvSpPr>
            <a:spLocks noGrp="1" noChangeArrowheads="1"/>
          </p:cNvSpPr>
          <p:nvPr>
            <p:ph idx="1"/>
          </p:nvPr>
        </p:nvSpPr>
        <p:spPr>
          <a:xfrm>
            <a:off x="1066800" y="1676400"/>
            <a:ext cx="7772400" cy="4724400"/>
          </a:xfrm>
        </p:spPr>
        <p:txBody>
          <a:bodyPr>
            <a:normAutofit lnSpcReduction="10000"/>
          </a:bodyPr>
          <a:lstStyle/>
          <a:p>
            <a:pPr eaLnBrk="1" hangingPunct="1"/>
            <a:r>
              <a:rPr lang="en-US" sz="3600" dirty="0" smtClean="0"/>
              <a:t>All ICTC clients should be screened by the ICTC </a:t>
            </a:r>
            <a:r>
              <a:rPr lang="en-US" sz="3600" dirty="0" err="1" smtClean="0"/>
              <a:t>Counsellor</a:t>
            </a:r>
            <a:r>
              <a:rPr lang="en-US" sz="3600" dirty="0" smtClean="0"/>
              <a:t> for the presence of the symptoms of TB disease. </a:t>
            </a:r>
          </a:p>
          <a:p>
            <a:pPr lvl="1" eaLnBrk="1" hangingPunct="1"/>
            <a:r>
              <a:rPr lang="en-US" sz="3200" dirty="0" smtClean="0"/>
              <a:t>10 point counseling tool on TB in place</a:t>
            </a:r>
          </a:p>
          <a:p>
            <a:pPr lvl="1" eaLnBrk="1" hangingPunct="1"/>
            <a:r>
              <a:rPr lang="en-US" sz="3200" dirty="0" smtClean="0"/>
              <a:t>At pre, post, and follow-up </a:t>
            </a:r>
            <a:r>
              <a:rPr lang="en-US" sz="3200" dirty="0" err="1" smtClean="0"/>
              <a:t>Counselling</a:t>
            </a:r>
            <a:r>
              <a:rPr lang="en-US" sz="3200" dirty="0" smtClean="0"/>
              <a:t> </a:t>
            </a:r>
          </a:p>
          <a:p>
            <a:pPr lvl="1" eaLnBrk="1" hangingPunct="1"/>
            <a:r>
              <a:rPr lang="en-US" sz="3200" dirty="0" smtClean="0"/>
              <a:t>All TB suspects, irrespective of their HIV status, should be referred to  nearest facility providing RNTCP services.</a:t>
            </a:r>
          </a:p>
          <a:p>
            <a:pPr eaLnBrk="1" hangingPunct="1"/>
            <a:endParaRPr lang="en-US" sz="3600" dirty="0" smtClean="0"/>
          </a:p>
        </p:txBody>
      </p:sp>
      <p:sp>
        <p:nvSpPr>
          <p:cNvPr id="26628" name="Date Placeholder 7"/>
          <p:cNvSpPr>
            <a:spLocks noGrp="1"/>
          </p:cNvSpPr>
          <p:nvPr>
            <p:ph type="dt" sz="half" idx="10"/>
          </p:nvPr>
        </p:nvSpPr>
        <p:spPr>
          <a:noFill/>
        </p:spPr>
        <p:txBody>
          <a:bodyPr/>
          <a:lstStyle/>
          <a:p>
            <a:fld id="{B37145F6-7CE1-436D-BF1C-805DF203B351}" type="datetime3">
              <a:rPr lang="en-US" smtClean="0">
                <a:latin typeface="Arial" pitchFamily="34" charset="0"/>
              </a:rPr>
              <a:pPr/>
              <a:t>7 July 2011</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p:cNvSpPr>
            <a:spLocks noChangeArrowheads="1"/>
          </p:cNvSpPr>
          <p:nvPr/>
        </p:nvSpPr>
        <p:spPr bwMode="auto">
          <a:xfrm>
            <a:off x="914400" y="1066800"/>
            <a:ext cx="7467600" cy="5260975"/>
          </a:xfrm>
          <a:prstGeom prst="rect">
            <a:avLst/>
          </a:prstGeom>
          <a:solidFill>
            <a:srgbClr val="FFFFFF"/>
          </a:solidFill>
          <a:ln w="9525">
            <a:noFill/>
            <a:miter lim="800000"/>
            <a:headEnd/>
            <a:tailEnd/>
          </a:ln>
        </p:spPr>
        <p:txBody>
          <a:bodyPr/>
          <a:lstStyle/>
          <a:p>
            <a:endParaRPr lang="en-US"/>
          </a:p>
        </p:txBody>
      </p:sp>
      <p:sp>
        <p:nvSpPr>
          <p:cNvPr id="635907" name="Oval 3"/>
          <p:cNvSpPr>
            <a:spLocks noChangeArrowheads="1"/>
          </p:cNvSpPr>
          <p:nvPr/>
        </p:nvSpPr>
        <p:spPr bwMode="auto">
          <a:xfrm>
            <a:off x="3794125" y="2127250"/>
            <a:ext cx="4381500" cy="2570163"/>
          </a:xfrm>
          <a:prstGeom prst="ellipse">
            <a:avLst/>
          </a:prstGeom>
          <a:solidFill>
            <a:srgbClr val="00CC99"/>
          </a:solidFill>
          <a:ln w="15875">
            <a:solidFill>
              <a:schemeClr val="accent1"/>
            </a:solidFill>
            <a:round/>
            <a:headEnd/>
            <a:tailEnd/>
          </a:ln>
        </p:spPr>
        <p:txBody>
          <a:bodyPr/>
          <a:lstStyle/>
          <a:p>
            <a:endParaRPr lang="en-US"/>
          </a:p>
        </p:txBody>
      </p:sp>
      <p:grpSp>
        <p:nvGrpSpPr>
          <p:cNvPr id="2" name="Group 4"/>
          <p:cNvGrpSpPr>
            <a:grpSpLocks/>
          </p:cNvGrpSpPr>
          <p:nvPr/>
        </p:nvGrpSpPr>
        <p:grpSpPr bwMode="auto">
          <a:xfrm>
            <a:off x="4437063" y="2455863"/>
            <a:ext cx="1647825" cy="796925"/>
            <a:chOff x="2795" y="1547"/>
            <a:chExt cx="1038" cy="502"/>
          </a:xfrm>
        </p:grpSpPr>
        <p:sp>
          <p:nvSpPr>
            <p:cNvPr id="635909" name="Freeform 5"/>
            <p:cNvSpPr>
              <a:spLocks/>
            </p:cNvSpPr>
            <p:nvPr/>
          </p:nvSpPr>
          <p:spPr bwMode="auto">
            <a:xfrm>
              <a:off x="3184" y="1624"/>
              <a:ext cx="234" cy="425"/>
            </a:xfrm>
            <a:custGeom>
              <a:avLst/>
              <a:gdLst/>
              <a:ahLst/>
              <a:cxnLst>
                <a:cxn ang="0">
                  <a:pos x="155" y="347"/>
                </a:cxn>
                <a:cxn ang="0">
                  <a:pos x="173" y="391"/>
                </a:cxn>
                <a:cxn ang="0">
                  <a:pos x="177" y="417"/>
                </a:cxn>
                <a:cxn ang="0">
                  <a:pos x="195" y="413"/>
                </a:cxn>
                <a:cxn ang="0">
                  <a:pos x="187" y="389"/>
                </a:cxn>
                <a:cxn ang="0">
                  <a:pos x="176" y="344"/>
                </a:cxn>
                <a:cxn ang="0">
                  <a:pos x="177" y="321"/>
                </a:cxn>
                <a:cxn ang="0">
                  <a:pos x="185" y="319"/>
                </a:cxn>
                <a:cxn ang="0">
                  <a:pos x="153" y="242"/>
                </a:cxn>
                <a:cxn ang="0">
                  <a:pos x="127" y="183"/>
                </a:cxn>
                <a:cxn ang="0">
                  <a:pos x="130" y="160"/>
                </a:cxn>
                <a:cxn ang="0">
                  <a:pos x="140" y="147"/>
                </a:cxn>
                <a:cxn ang="0">
                  <a:pos x="155" y="164"/>
                </a:cxn>
                <a:cxn ang="0">
                  <a:pos x="188" y="191"/>
                </a:cxn>
                <a:cxn ang="0">
                  <a:pos x="215" y="200"/>
                </a:cxn>
                <a:cxn ang="0">
                  <a:pos x="231" y="197"/>
                </a:cxn>
                <a:cxn ang="0">
                  <a:pos x="227" y="177"/>
                </a:cxn>
                <a:cxn ang="0">
                  <a:pos x="215" y="178"/>
                </a:cxn>
                <a:cxn ang="0">
                  <a:pos x="196" y="164"/>
                </a:cxn>
                <a:cxn ang="0">
                  <a:pos x="172" y="142"/>
                </a:cxn>
                <a:cxn ang="0">
                  <a:pos x="151" y="115"/>
                </a:cxn>
                <a:cxn ang="0">
                  <a:pos x="138" y="98"/>
                </a:cxn>
                <a:cxn ang="0">
                  <a:pos x="117" y="90"/>
                </a:cxn>
                <a:cxn ang="0">
                  <a:pos x="105" y="81"/>
                </a:cxn>
                <a:cxn ang="0">
                  <a:pos x="103" y="72"/>
                </a:cxn>
                <a:cxn ang="0">
                  <a:pos x="111" y="49"/>
                </a:cxn>
                <a:cxn ang="0">
                  <a:pos x="115" y="21"/>
                </a:cxn>
                <a:cxn ang="0">
                  <a:pos x="96" y="1"/>
                </a:cxn>
                <a:cxn ang="0">
                  <a:pos x="46" y="8"/>
                </a:cxn>
                <a:cxn ang="0">
                  <a:pos x="47" y="11"/>
                </a:cxn>
                <a:cxn ang="0">
                  <a:pos x="55" y="25"/>
                </a:cxn>
                <a:cxn ang="0">
                  <a:pos x="59" y="52"/>
                </a:cxn>
                <a:cxn ang="0">
                  <a:pos x="74" y="70"/>
                </a:cxn>
                <a:cxn ang="0">
                  <a:pos x="73" y="82"/>
                </a:cxn>
                <a:cxn ang="0">
                  <a:pos x="59" y="97"/>
                </a:cxn>
                <a:cxn ang="0">
                  <a:pos x="43" y="108"/>
                </a:cxn>
                <a:cxn ang="0">
                  <a:pos x="43" y="172"/>
                </a:cxn>
                <a:cxn ang="0">
                  <a:pos x="30" y="179"/>
                </a:cxn>
                <a:cxn ang="0">
                  <a:pos x="20" y="177"/>
                </a:cxn>
                <a:cxn ang="0">
                  <a:pos x="6" y="175"/>
                </a:cxn>
                <a:cxn ang="0">
                  <a:pos x="7" y="202"/>
                </a:cxn>
                <a:cxn ang="0">
                  <a:pos x="19" y="201"/>
                </a:cxn>
                <a:cxn ang="0">
                  <a:pos x="26" y="204"/>
                </a:cxn>
                <a:cxn ang="0">
                  <a:pos x="43" y="206"/>
                </a:cxn>
                <a:cxn ang="0">
                  <a:pos x="61" y="176"/>
                </a:cxn>
                <a:cxn ang="0">
                  <a:pos x="68" y="153"/>
                </a:cxn>
                <a:cxn ang="0">
                  <a:pos x="78" y="182"/>
                </a:cxn>
                <a:cxn ang="0">
                  <a:pos x="65" y="219"/>
                </a:cxn>
                <a:cxn ang="0">
                  <a:pos x="66" y="326"/>
                </a:cxn>
                <a:cxn ang="0">
                  <a:pos x="79" y="332"/>
                </a:cxn>
                <a:cxn ang="0">
                  <a:pos x="91" y="378"/>
                </a:cxn>
                <a:cxn ang="0">
                  <a:pos x="85" y="398"/>
                </a:cxn>
                <a:cxn ang="0">
                  <a:pos x="68" y="410"/>
                </a:cxn>
                <a:cxn ang="0">
                  <a:pos x="73" y="417"/>
                </a:cxn>
                <a:cxn ang="0">
                  <a:pos x="94" y="414"/>
                </a:cxn>
                <a:cxn ang="0">
                  <a:pos x="106" y="416"/>
                </a:cxn>
                <a:cxn ang="0">
                  <a:pos x="112" y="396"/>
                </a:cxn>
                <a:cxn ang="0">
                  <a:pos x="106" y="358"/>
                </a:cxn>
                <a:cxn ang="0">
                  <a:pos x="107" y="326"/>
                </a:cxn>
                <a:cxn ang="0">
                  <a:pos x="131" y="324"/>
                </a:cxn>
              </a:cxnLst>
              <a:rect l="0" t="0" r="r" b="b"/>
              <a:pathLst>
                <a:path w="234" h="425">
                  <a:moveTo>
                    <a:pt x="144" y="323"/>
                  </a:moveTo>
                  <a:lnTo>
                    <a:pt x="146" y="327"/>
                  </a:lnTo>
                  <a:lnTo>
                    <a:pt x="148" y="332"/>
                  </a:lnTo>
                  <a:lnTo>
                    <a:pt x="151" y="339"/>
                  </a:lnTo>
                  <a:lnTo>
                    <a:pt x="155" y="347"/>
                  </a:lnTo>
                  <a:lnTo>
                    <a:pt x="159" y="355"/>
                  </a:lnTo>
                  <a:lnTo>
                    <a:pt x="163" y="364"/>
                  </a:lnTo>
                  <a:lnTo>
                    <a:pt x="166" y="372"/>
                  </a:lnTo>
                  <a:lnTo>
                    <a:pt x="169" y="380"/>
                  </a:lnTo>
                  <a:lnTo>
                    <a:pt x="173" y="391"/>
                  </a:lnTo>
                  <a:lnTo>
                    <a:pt x="174" y="399"/>
                  </a:lnTo>
                  <a:lnTo>
                    <a:pt x="174" y="404"/>
                  </a:lnTo>
                  <a:lnTo>
                    <a:pt x="174" y="408"/>
                  </a:lnTo>
                  <a:lnTo>
                    <a:pt x="175" y="412"/>
                  </a:lnTo>
                  <a:lnTo>
                    <a:pt x="177" y="417"/>
                  </a:lnTo>
                  <a:lnTo>
                    <a:pt x="181" y="422"/>
                  </a:lnTo>
                  <a:lnTo>
                    <a:pt x="186" y="425"/>
                  </a:lnTo>
                  <a:lnTo>
                    <a:pt x="190" y="424"/>
                  </a:lnTo>
                  <a:lnTo>
                    <a:pt x="193" y="419"/>
                  </a:lnTo>
                  <a:lnTo>
                    <a:pt x="195" y="413"/>
                  </a:lnTo>
                  <a:lnTo>
                    <a:pt x="196" y="407"/>
                  </a:lnTo>
                  <a:lnTo>
                    <a:pt x="195" y="402"/>
                  </a:lnTo>
                  <a:lnTo>
                    <a:pt x="193" y="399"/>
                  </a:lnTo>
                  <a:lnTo>
                    <a:pt x="190" y="395"/>
                  </a:lnTo>
                  <a:lnTo>
                    <a:pt x="187" y="389"/>
                  </a:lnTo>
                  <a:lnTo>
                    <a:pt x="182" y="381"/>
                  </a:lnTo>
                  <a:lnTo>
                    <a:pt x="180" y="370"/>
                  </a:lnTo>
                  <a:lnTo>
                    <a:pt x="178" y="360"/>
                  </a:lnTo>
                  <a:lnTo>
                    <a:pt x="177" y="351"/>
                  </a:lnTo>
                  <a:lnTo>
                    <a:pt x="176" y="344"/>
                  </a:lnTo>
                  <a:lnTo>
                    <a:pt x="175" y="334"/>
                  </a:lnTo>
                  <a:lnTo>
                    <a:pt x="172" y="326"/>
                  </a:lnTo>
                  <a:lnTo>
                    <a:pt x="168" y="321"/>
                  </a:lnTo>
                  <a:lnTo>
                    <a:pt x="173" y="321"/>
                  </a:lnTo>
                  <a:lnTo>
                    <a:pt x="177" y="321"/>
                  </a:lnTo>
                  <a:lnTo>
                    <a:pt x="180" y="320"/>
                  </a:lnTo>
                  <a:lnTo>
                    <a:pt x="181" y="320"/>
                  </a:lnTo>
                  <a:lnTo>
                    <a:pt x="182" y="320"/>
                  </a:lnTo>
                  <a:lnTo>
                    <a:pt x="184" y="320"/>
                  </a:lnTo>
                  <a:lnTo>
                    <a:pt x="185" y="319"/>
                  </a:lnTo>
                  <a:lnTo>
                    <a:pt x="187" y="319"/>
                  </a:lnTo>
                  <a:lnTo>
                    <a:pt x="176" y="305"/>
                  </a:lnTo>
                  <a:lnTo>
                    <a:pt x="167" y="286"/>
                  </a:lnTo>
                  <a:lnTo>
                    <a:pt x="160" y="265"/>
                  </a:lnTo>
                  <a:lnTo>
                    <a:pt x="153" y="242"/>
                  </a:lnTo>
                  <a:lnTo>
                    <a:pt x="147" y="221"/>
                  </a:lnTo>
                  <a:lnTo>
                    <a:pt x="140" y="203"/>
                  </a:lnTo>
                  <a:lnTo>
                    <a:pt x="132" y="190"/>
                  </a:lnTo>
                  <a:lnTo>
                    <a:pt x="122" y="183"/>
                  </a:lnTo>
                  <a:lnTo>
                    <a:pt x="127" y="183"/>
                  </a:lnTo>
                  <a:lnTo>
                    <a:pt x="130" y="183"/>
                  </a:lnTo>
                  <a:lnTo>
                    <a:pt x="132" y="183"/>
                  </a:lnTo>
                  <a:lnTo>
                    <a:pt x="133" y="183"/>
                  </a:lnTo>
                  <a:lnTo>
                    <a:pt x="131" y="174"/>
                  </a:lnTo>
                  <a:lnTo>
                    <a:pt x="130" y="160"/>
                  </a:lnTo>
                  <a:lnTo>
                    <a:pt x="129" y="145"/>
                  </a:lnTo>
                  <a:lnTo>
                    <a:pt x="129" y="137"/>
                  </a:lnTo>
                  <a:lnTo>
                    <a:pt x="133" y="140"/>
                  </a:lnTo>
                  <a:lnTo>
                    <a:pt x="137" y="143"/>
                  </a:lnTo>
                  <a:lnTo>
                    <a:pt x="140" y="147"/>
                  </a:lnTo>
                  <a:lnTo>
                    <a:pt x="144" y="151"/>
                  </a:lnTo>
                  <a:lnTo>
                    <a:pt x="147" y="155"/>
                  </a:lnTo>
                  <a:lnTo>
                    <a:pt x="150" y="159"/>
                  </a:lnTo>
                  <a:lnTo>
                    <a:pt x="153" y="162"/>
                  </a:lnTo>
                  <a:lnTo>
                    <a:pt x="155" y="164"/>
                  </a:lnTo>
                  <a:lnTo>
                    <a:pt x="158" y="167"/>
                  </a:lnTo>
                  <a:lnTo>
                    <a:pt x="164" y="172"/>
                  </a:lnTo>
                  <a:lnTo>
                    <a:pt x="171" y="178"/>
                  </a:lnTo>
                  <a:lnTo>
                    <a:pt x="179" y="185"/>
                  </a:lnTo>
                  <a:lnTo>
                    <a:pt x="188" y="191"/>
                  </a:lnTo>
                  <a:lnTo>
                    <a:pt x="196" y="195"/>
                  </a:lnTo>
                  <a:lnTo>
                    <a:pt x="203" y="198"/>
                  </a:lnTo>
                  <a:lnTo>
                    <a:pt x="209" y="197"/>
                  </a:lnTo>
                  <a:lnTo>
                    <a:pt x="212" y="199"/>
                  </a:lnTo>
                  <a:lnTo>
                    <a:pt x="215" y="200"/>
                  </a:lnTo>
                  <a:lnTo>
                    <a:pt x="218" y="200"/>
                  </a:lnTo>
                  <a:lnTo>
                    <a:pt x="221" y="201"/>
                  </a:lnTo>
                  <a:lnTo>
                    <a:pt x="225" y="200"/>
                  </a:lnTo>
                  <a:lnTo>
                    <a:pt x="228" y="200"/>
                  </a:lnTo>
                  <a:lnTo>
                    <a:pt x="231" y="197"/>
                  </a:lnTo>
                  <a:lnTo>
                    <a:pt x="233" y="194"/>
                  </a:lnTo>
                  <a:lnTo>
                    <a:pt x="234" y="187"/>
                  </a:lnTo>
                  <a:lnTo>
                    <a:pt x="233" y="182"/>
                  </a:lnTo>
                  <a:lnTo>
                    <a:pt x="231" y="179"/>
                  </a:lnTo>
                  <a:lnTo>
                    <a:pt x="227" y="177"/>
                  </a:lnTo>
                  <a:lnTo>
                    <a:pt x="224" y="177"/>
                  </a:lnTo>
                  <a:lnTo>
                    <a:pt x="220" y="178"/>
                  </a:lnTo>
                  <a:lnTo>
                    <a:pt x="217" y="180"/>
                  </a:lnTo>
                  <a:lnTo>
                    <a:pt x="215" y="182"/>
                  </a:lnTo>
                  <a:lnTo>
                    <a:pt x="215" y="178"/>
                  </a:lnTo>
                  <a:lnTo>
                    <a:pt x="213" y="175"/>
                  </a:lnTo>
                  <a:lnTo>
                    <a:pt x="209" y="173"/>
                  </a:lnTo>
                  <a:lnTo>
                    <a:pt x="204" y="169"/>
                  </a:lnTo>
                  <a:lnTo>
                    <a:pt x="200" y="167"/>
                  </a:lnTo>
                  <a:lnTo>
                    <a:pt x="196" y="164"/>
                  </a:lnTo>
                  <a:lnTo>
                    <a:pt x="191" y="160"/>
                  </a:lnTo>
                  <a:lnTo>
                    <a:pt x="186" y="156"/>
                  </a:lnTo>
                  <a:lnTo>
                    <a:pt x="181" y="152"/>
                  </a:lnTo>
                  <a:lnTo>
                    <a:pt x="176" y="147"/>
                  </a:lnTo>
                  <a:lnTo>
                    <a:pt x="172" y="142"/>
                  </a:lnTo>
                  <a:lnTo>
                    <a:pt x="169" y="137"/>
                  </a:lnTo>
                  <a:lnTo>
                    <a:pt x="165" y="132"/>
                  </a:lnTo>
                  <a:lnTo>
                    <a:pt x="161" y="126"/>
                  </a:lnTo>
                  <a:lnTo>
                    <a:pt x="156" y="120"/>
                  </a:lnTo>
                  <a:lnTo>
                    <a:pt x="151" y="115"/>
                  </a:lnTo>
                  <a:lnTo>
                    <a:pt x="146" y="109"/>
                  </a:lnTo>
                  <a:lnTo>
                    <a:pt x="143" y="105"/>
                  </a:lnTo>
                  <a:lnTo>
                    <a:pt x="140" y="102"/>
                  </a:lnTo>
                  <a:lnTo>
                    <a:pt x="139" y="99"/>
                  </a:lnTo>
                  <a:lnTo>
                    <a:pt x="138" y="98"/>
                  </a:lnTo>
                  <a:lnTo>
                    <a:pt x="136" y="96"/>
                  </a:lnTo>
                  <a:lnTo>
                    <a:pt x="132" y="95"/>
                  </a:lnTo>
                  <a:lnTo>
                    <a:pt x="127" y="93"/>
                  </a:lnTo>
                  <a:lnTo>
                    <a:pt x="122" y="92"/>
                  </a:lnTo>
                  <a:lnTo>
                    <a:pt x="117" y="90"/>
                  </a:lnTo>
                  <a:lnTo>
                    <a:pt x="112" y="89"/>
                  </a:lnTo>
                  <a:lnTo>
                    <a:pt x="109" y="88"/>
                  </a:lnTo>
                  <a:lnTo>
                    <a:pt x="110" y="85"/>
                  </a:lnTo>
                  <a:lnTo>
                    <a:pt x="108" y="83"/>
                  </a:lnTo>
                  <a:lnTo>
                    <a:pt x="105" y="81"/>
                  </a:lnTo>
                  <a:lnTo>
                    <a:pt x="103" y="81"/>
                  </a:lnTo>
                  <a:lnTo>
                    <a:pt x="103" y="78"/>
                  </a:lnTo>
                  <a:lnTo>
                    <a:pt x="103" y="76"/>
                  </a:lnTo>
                  <a:lnTo>
                    <a:pt x="103" y="73"/>
                  </a:lnTo>
                  <a:lnTo>
                    <a:pt x="103" y="72"/>
                  </a:lnTo>
                  <a:lnTo>
                    <a:pt x="105" y="68"/>
                  </a:lnTo>
                  <a:lnTo>
                    <a:pt x="107" y="63"/>
                  </a:lnTo>
                  <a:lnTo>
                    <a:pt x="108" y="59"/>
                  </a:lnTo>
                  <a:lnTo>
                    <a:pt x="108" y="54"/>
                  </a:lnTo>
                  <a:lnTo>
                    <a:pt x="111" y="49"/>
                  </a:lnTo>
                  <a:lnTo>
                    <a:pt x="113" y="44"/>
                  </a:lnTo>
                  <a:lnTo>
                    <a:pt x="114" y="39"/>
                  </a:lnTo>
                  <a:lnTo>
                    <a:pt x="115" y="33"/>
                  </a:lnTo>
                  <a:lnTo>
                    <a:pt x="116" y="27"/>
                  </a:lnTo>
                  <a:lnTo>
                    <a:pt x="115" y="21"/>
                  </a:lnTo>
                  <a:lnTo>
                    <a:pt x="113" y="16"/>
                  </a:lnTo>
                  <a:lnTo>
                    <a:pt x="111" y="11"/>
                  </a:lnTo>
                  <a:lnTo>
                    <a:pt x="107" y="7"/>
                  </a:lnTo>
                  <a:lnTo>
                    <a:pt x="102" y="3"/>
                  </a:lnTo>
                  <a:lnTo>
                    <a:pt x="96" y="1"/>
                  </a:lnTo>
                  <a:lnTo>
                    <a:pt x="89" y="0"/>
                  </a:lnTo>
                  <a:lnTo>
                    <a:pt x="80" y="0"/>
                  </a:lnTo>
                  <a:lnTo>
                    <a:pt x="70" y="1"/>
                  </a:lnTo>
                  <a:lnTo>
                    <a:pt x="59" y="3"/>
                  </a:lnTo>
                  <a:lnTo>
                    <a:pt x="46" y="8"/>
                  </a:lnTo>
                  <a:lnTo>
                    <a:pt x="50" y="9"/>
                  </a:lnTo>
                  <a:lnTo>
                    <a:pt x="51" y="10"/>
                  </a:lnTo>
                  <a:lnTo>
                    <a:pt x="51" y="11"/>
                  </a:lnTo>
                  <a:lnTo>
                    <a:pt x="50" y="11"/>
                  </a:lnTo>
                  <a:lnTo>
                    <a:pt x="47" y="11"/>
                  </a:lnTo>
                  <a:lnTo>
                    <a:pt x="48" y="11"/>
                  </a:lnTo>
                  <a:lnTo>
                    <a:pt x="48" y="13"/>
                  </a:lnTo>
                  <a:lnTo>
                    <a:pt x="44" y="16"/>
                  </a:lnTo>
                  <a:lnTo>
                    <a:pt x="51" y="20"/>
                  </a:lnTo>
                  <a:lnTo>
                    <a:pt x="55" y="25"/>
                  </a:lnTo>
                  <a:lnTo>
                    <a:pt x="57" y="30"/>
                  </a:lnTo>
                  <a:lnTo>
                    <a:pt x="57" y="37"/>
                  </a:lnTo>
                  <a:lnTo>
                    <a:pt x="57" y="42"/>
                  </a:lnTo>
                  <a:lnTo>
                    <a:pt x="57" y="48"/>
                  </a:lnTo>
                  <a:lnTo>
                    <a:pt x="59" y="52"/>
                  </a:lnTo>
                  <a:lnTo>
                    <a:pt x="64" y="55"/>
                  </a:lnTo>
                  <a:lnTo>
                    <a:pt x="66" y="59"/>
                  </a:lnTo>
                  <a:lnTo>
                    <a:pt x="68" y="64"/>
                  </a:lnTo>
                  <a:lnTo>
                    <a:pt x="70" y="68"/>
                  </a:lnTo>
                  <a:lnTo>
                    <a:pt x="74" y="70"/>
                  </a:lnTo>
                  <a:lnTo>
                    <a:pt x="75" y="74"/>
                  </a:lnTo>
                  <a:lnTo>
                    <a:pt x="76" y="78"/>
                  </a:lnTo>
                  <a:lnTo>
                    <a:pt x="76" y="81"/>
                  </a:lnTo>
                  <a:lnTo>
                    <a:pt x="76" y="82"/>
                  </a:lnTo>
                  <a:lnTo>
                    <a:pt x="73" y="82"/>
                  </a:lnTo>
                  <a:lnTo>
                    <a:pt x="70" y="83"/>
                  </a:lnTo>
                  <a:lnTo>
                    <a:pt x="69" y="85"/>
                  </a:lnTo>
                  <a:lnTo>
                    <a:pt x="70" y="91"/>
                  </a:lnTo>
                  <a:lnTo>
                    <a:pt x="65" y="94"/>
                  </a:lnTo>
                  <a:lnTo>
                    <a:pt x="59" y="97"/>
                  </a:lnTo>
                  <a:lnTo>
                    <a:pt x="54" y="99"/>
                  </a:lnTo>
                  <a:lnTo>
                    <a:pt x="49" y="101"/>
                  </a:lnTo>
                  <a:lnTo>
                    <a:pt x="45" y="103"/>
                  </a:lnTo>
                  <a:lnTo>
                    <a:pt x="43" y="105"/>
                  </a:lnTo>
                  <a:lnTo>
                    <a:pt x="43" y="108"/>
                  </a:lnTo>
                  <a:lnTo>
                    <a:pt x="46" y="113"/>
                  </a:lnTo>
                  <a:lnTo>
                    <a:pt x="47" y="123"/>
                  </a:lnTo>
                  <a:lnTo>
                    <a:pt x="46" y="142"/>
                  </a:lnTo>
                  <a:lnTo>
                    <a:pt x="44" y="161"/>
                  </a:lnTo>
                  <a:lnTo>
                    <a:pt x="43" y="172"/>
                  </a:lnTo>
                  <a:lnTo>
                    <a:pt x="40" y="174"/>
                  </a:lnTo>
                  <a:lnTo>
                    <a:pt x="37" y="176"/>
                  </a:lnTo>
                  <a:lnTo>
                    <a:pt x="34" y="177"/>
                  </a:lnTo>
                  <a:lnTo>
                    <a:pt x="32" y="178"/>
                  </a:lnTo>
                  <a:lnTo>
                    <a:pt x="30" y="179"/>
                  </a:lnTo>
                  <a:lnTo>
                    <a:pt x="28" y="180"/>
                  </a:lnTo>
                  <a:lnTo>
                    <a:pt x="27" y="181"/>
                  </a:lnTo>
                  <a:lnTo>
                    <a:pt x="26" y="182"/>
                  </a:lnTo>
                  <a:lnTo>
                    <a:pt x="24" y="179"/>
                  </a:lnTo>
                  <a:lnTo>
                    <a:pt x="20" y="177"/>
                  </a:lnTo>
                  <a:lnTo>
                    <a:pt x="17" y="174"/>
                  </a:lnTo>
                  <a:lnTo>
                    <a:pt x="14" y="172"/>
                  </a:lnTo>
                  <a:lnTo>
                    <a:pt x="11" y="172"/>
                  </a:lnTo>
                  <a:lnTo>
                    <a:pt x="8" y="173"/>
                  </a:lnTo>
                  <a:lnTo>
                    <a:pt x="6" y="175"/>
                  </a:lnTo>
                  <a:lnTo>
                    <a:pt x="3" y="180"/>
                  </a:lnTo>
                  <a:lnTo>
                    <a:pt x="0" y="189"/>
                  </a:lnTo>
                  <a:lnTo>
                    <a:pt x="0" y="196"/>
                  </a:lnTo>
                  <a:lnTo>
                    <a:pt x="3" y="200"/>
                  </a:lnTo>
                  <a:lnTo>
                    <a:pt x="7" y="202"/>
                  </a:lnTo>
                  <a:lnTo>
                    <a:pt x="9" y="202"/>
                  </a:lnTo>
                  <a:lnTo>
                    <a:pt x="12" y="202"/>
                  </a:lnTo>
                  <a:lnTo>
                    <a:pt x="14" y="201"/>
                  </a:lnTo>
                  <a:lnTo>
                    <a:pt x="17" y="201"/>
                  </a:lnTo>
                  <a:lnTo>
                    <a:pt x="19" y="201"/>
                  </a:lnTo>
                  <a:lnTo>
                    <a:pt x="21" y="200"/>
                  </a:lnTo>
                  <a:lnTo>
                    <a:pt x="23" y="200"/>
                  </a:lnTo>
                  <a:lnTo>
                    <a:pt x="24" y="200"/>
                  </a:lnTo>
                  <a:lnTo>
                    <a:pt x="25" y="202"/>
                  </a:lnTo>
                  <a:lnTo>
                    <a:pt x="26" y="204"/>
                  </a:lnTo>
                  <a:lnTo>
                    <a:pt x="28" y="206"/>
                  </a:lnTo>
                  <a:lnTo>
                    <a:pt x="31" y="208"/>
                  </a:lnTo>
                  <a:lnTo>
                    <a:pt x="34" y="208"/>
                  </a:lnTo>
                  <a:lnTo>
                    <a:pt x="38" y="208"/>
                  </a:lnTo>
                  <a:lnTo>
                    <a:pt x="43" y="206"/>
                  </a:lnTo>
                  <a:lnTo>
                    <a:pt x="49" y="203"/>
                  </a:lnTo>
                  <a:lnTo>
                    <a:pt x="54" y="199"/>
                  </a:lnTo>
                  <a:lnTo>
                    <a:pt x="57" y="192"/>
                  </a:lnTo>
                  <a:lnTo>
                    <a:pt x="60" y="184"/>
                  </a:lnTo>
                  <a:lnTo>
                    <a:pt x="61" y="176"/>
                  </a:lnTo>
                  <a:lnTo>
                    <a:pt x="62" y="168"/>
                  </a:lnTo>
                  <a:lnTo>
                    <a:pt x="63" y="159"/>
                  </a:lnTo>
                  <a:lnTo>
                    <a:pt x="64" y="152"/>
                  </a:lnTo>
                  <a:lnTo>
                    <a:pt x="66" y="145"/>
                  </a:lnTo>
                  <a:lnTo>
                    <a:pt x="68" y="153"/>
                  </a:lnTo>
                  <a:lnTo>
                    <a:pt x="70" y="163"/>
                  </a:lnTo>
                  <a:lnTo>
                    <a:pt x="71" y="174"/>
                  </a:lnTo>
                  <a:lnTo>
                    <a:pt x="72" y="181"/>
                  </a:lnTo>
                  <a:lnTo>
                    <a:pt x="75" y="181"/>
                  </a:lnTo>
                  <a:lnTo>
                    <a:pt x="78" y="182"/>
                  </a:lnTo>
                  <a:lnTo>
                    <a:pt x="80" y="183"/>
                  </a:lnTo>
                  <a:lnTo>
                    <a:pt x="81" y="183"/>
                  </a:lnTo>
                  <a:lnTo>
                    <a:pt x="74" y="193"/>
                  </a:lnTo>
                  <a:lnTo>
                    <a:pt x="68" y="205"/>
                  </a:lnTo>
                  <a:lnTo>
                    <a:pt x="65" y="219"/>
                  </a:lnTo>
                  <a:lnTo>
                    <a:pt x="63" y="235"/>
                  </a:lnTo>
                  <a:lnTo>
                    <a:pt x="62" y="253"/>
                  </a:lnTo>
                  <a:lnTo>
                    <a:pt x="62" y="275"/>
                  </a:lnTo>
                  <a:lnTo>
                    <a:pt x="64" y="299"/>
                  </a:lnTo>
                  <a:lnTo>
                    <a:pt x="66" y="326"/>
                  </a:lnTo>
                  <a:lnTo>
                    <a:pt x="67" y="326"/>
                  </a:lnTo>
                  <a:lnTo>
                    <a:pt x="68" y="326"/>
                  </a:lnTo>
                  <a:lnTo>
                    <a:pt x="70" y="326"/>
                  </a:lnTo>
                  <a:lnTo>
                    <a:pt x="77" y="326"/>
                  </a:lnTo>
                  <a:lnTo>
                    <a:pt x="79" y="332"/>
                  </a:lnTo>
                  <a:lnTo>
                    <a:pt x="81" y="339"/>
                  </a:lnTo>
                  <a:lnTo>
                    <a:pt x="84" y="349"/>
                  </a:lnTo>
                  <a:lnTo>
                    <a:pt x="86" y="359"/>
                  </a:lnTo>
                  <a:lnTo>
                    <a:pt x="89" y="369"/>
                  </a:lnTo>
                  <a:lnTo>
                    <a:pt x="91" y="378"/>
                  </a:lnTo>
                  <a:lnTo>
                    <a:pt x="92" y="385"/>
                  </a:lnTo>
                  <a:lnTo>
                    <a:pt x="93" y="389"/>
                  </a:lnTo>
                  <a:lnTo>
                    <a:pt x="91" y="392"/>
                  </a:lnTo>
                  <a:lnTo>
                    <a:pt x="88" y="395"/>
                  </a:lnTo>
                  <a:lnTo>
                    <a:pt x="85" y="398"/>
                  </a:lnTo>
                  <a:lnTo>
                    <a:pt x="83" y="401"/>
                  </a:lnTo>
                  <a:lnTo>
                    <a:pt x="79" y="404"/>
                  </a:lnTo>
                  <a:lnTo>
                    <a:pt x="76" y="406"/>
                  </a:lnTo>
                  <a:lnTo>
                    <a:pt x="72" y="408"/>
                  </a:lnTo>
                  <a:lnTo>
                    <a:pt x="68" y="410"/>
                  </a:lnTo>
                  <a:lnTo>
                    <a:pt x="63" y="413"/>
                  </a:lnTo>
                  <a:lnTo>
                    <a:pt x="63" y="415"/>
                  </a:lnTo>
                  <a:lnTo>
                    <a:pt x="66" y="416"/>
                  </a:lnTo>
                  <a:lnTo>
                    <a:pt x="70" y="417"/>
                  </a:lnTo>
                  <a:lnTo>
                    <a:pt x="73" y="417"/>
                  </a:lnTo>
                  <a:lnTo>
                    <a:pt x="77" y="417"/>
                  </a:lnTo>
                  <a:lnTo>
                    <a:pt x="81" y="417"/>
                  </a:lnTo>
                  <a:lnTo>
                    <a:pt x="86" y="416"/>
                  </a:lnTo>
                  <a:lnTo>
                    <a:pt x="91" y="415"/>
                  </a:lnTo>
                  <a:lnTo>
                    <a:pt x="94" y="414"/>
                  </a:lnTo>
                  <a:lnTo>
                    <a:pt x="97" y="412"/>
                  </a:lnTo>
                  <a:lnTo>
                    <a:pt x="99" y="409"/>
                  </a:lnTo>
                  <a:lnTo>
                    <a:pt x="101" y="416"/>
                  </a:lnTo>
                  <a:lnTo>
                    <a:pt x="103" y="416"/>
                  </a:lnTo>
                  <a:lnTo>
                    <a:pt x="106" y="416"/>
                  </a:lnTo>
                  <a:lnTo>
                    <a:pt x="108" y="416"/>
                  </a:lnTo>
                  <a:lnTo>
                    <a:pt x="109" y="416"/>
                  </a:lnTo>
                  <a:lnTo>
                    <a:pt x="111" y="408"/>
                  </a:lnTo>
                  <a:lnTo>
                    <a:pt x="112" y="402"/>
                  </a:lnTo>
                  <a:lnTo>
                    <a:pt x="112" y="396"/>
                  </a:lnTo>
                  <a:lnTo>
                    <a:pt x="110" y="391"/>
                  </a:lnTo>
                  <a:lnTo>
                    <a:pt x="107" y="384"/>
                  </a:lnTo>
                  <a:lnTo>
                    <a:pt x="105" y="375"/>
                  </a:lnTo>
                  <a:lnTo>
                    <a:pt x="104" y="366"/>
                  </a:lnTo>
                  <a:lnTo>
                    <a:pt x="106" y="358"/>
                  </a:lnTo>
                  <a:lnTo>
                    <a:pt x="107" y="351"/>
                  </a:lnTo>
                  <a:lnTo>
                    <a:pt x="106" y="341"/>
                  </a:lnTo>
                  <a:lnTo>
                    <a:pt x="104" y="333"/>
                  </a:lnTo>
                  <a:lnTo>
                    <a:pt x="101" y="326"/>
                  </a:lnTo>
                  <a:lnTo>
                    <a:pt x="107" y="326"/>
                  </a:lnTo>
                  <a:lnTo>
                    <a:pt x="112" y="326"/>
                  </a:lnTo>
                  <a:lnTo>
                    <a:pt x="117" y="325"/>
                  </a:lnTo>
                  <a:lnTo>
                    <a:pt x="121" y="325"/>
                  </a:lnTo>
                  <a:lnTo>
                    <a:pt x="126" y="325"/>
                  </a:lnTo>
                  <a:lnTo>
                    <a:pt x="131" y="324"/>
                  </a:lnTo>
                  <a:lnTo>
                    <a:pt x="137" y="324"/>
                  </a:lnTo>
                  <a:lnTo>
                    <a:pt x="144" y="323"/>
                  </a:lnTo>
                  <a:close/>
                </a:path>
              </a:pathLst>
            </a:custGeom>
            <a:solidFill>
              <a:srgbClr val="000000"/>
            </a:solidFill>
            <a:ln w="9525">
              <a:noFill/>
              <a:round/>
              <a:headEnd/>
              <a:tailEnd/>
            </a:ln>
          </p:spPr>
          <p:txBody>
            <a:bodyPr/>
            <a:lstStyle/>
            <a:p>
              <a:endParaRPr lang="en-US"/>
            </a:p>
          </p:txBody>
        </p:sp>
        <p:sp>
          <p:nvSpPr>
            <p:cNvPr id="635910" name="Freeform 6"/>
            <p:cNvSpPr>
              <a:spLocks/>
            </p:cNvSpPr>
            <p:nvPr/>
          </p:nvSpPr>
          <p:spPr bwMode="auto">
            <a:xfrm>
              <a:off x="2795" y="1547"/>
              <a:ext cx="254" cy="498"/>
            </a:xfrm>
            <a:custGeom>
              <a:avLst/>
              <a:gdLst/>
              <a:ahLst/>
              <a:cxnLst>
                <a:cxn ang="0">
                  <a:pos x="144" y="1"/>
                </a:cxn>
                <a:cxn ang="0">
                  <a:pos x="110" y="22"/>
                </a:cxn>
                <a:cxn ang="0">
                  <a:pos x="112" y="57"/>
                </a:cxn>
                <a:cxn ang="0">
                  <a:pos x="121" y="81"/>
                </a:cxn>
                <a:cxn ang="0">
                  <a:pos x="118" y="92"/>
                </a:cxn>
                <a:cxn ang="0">
                  <a:pos x="100" y="101"/>
                </a:cxn>
                <a:cxn ang="0">
                  <a:pos x="78" y="107"/>
                </a:cxn>
                <a:cxn ang="0">
                  <a:pos x="67" y="135"/>
                </a:cxn>
                <a:cxn ang="0">
                  <a:pos x="61" y="183"/>
                </a:cxn>
                <a:cxn ang="0">
                  <a:pos x="30" y="221"/>
                </a:cxn>
                <a:cxn ang="0">
                  <a:pos x="14" y="243"/>
                </a:cxn>
                <a:cxn ang="0">
                  <a:pos x="6" y="257"/>
                </a:cxn>
                <a:cxn ang="0">
                  <a:pos x="7" y="279"/>
                </a:cxn>
                <a:cxn ang="0">
                  <a:pos x="23" y="285"/>
                </a:cxn>
                <a:cxn ang="0">
                  <a:pos x="34" y="277"/>
                </a:cxn>
                <a:cxn ang="0">
                  <a:pos x="34" y="261"/>
                </a:cxn>
                <a:cxn ang="0">
                  <a:pos x="42" y="257"/>
                </a:cxn>
                <a:cxn ang="0">
                  <a:pos x="67" y="233"/>
                </a:cxn>
                <a:cxn ang="0">
                  <a:pos x="84" y="212"/>
                </a:cxn>
                <a:cxn ang="0">
                  <a:pos x="87" y="233"/>
                </a:cxn>
                <a:cxn ang="0">
                  <a:pos x="92" y="248"/>
                </a:cxn>
                <a:cxn ang="0">
                  <a:pos x="83" y="370"/>
                </a:cxn>
                <a:cxn ang="0">
                  <a:pos x="72" y="472"/>
                </a:cxn>
                <a:cxn ang="0">
                  <a:pos x="57" y="483"/>
                </a:cxn>
                <a:cxn ang="0">
                  <a:pos x="54" y="495"/>
                </a:cxn>
                <a:cxn ang="0">
                  <a:pos x="78" y="495"/>
                </a:cxn>
                <a:cxn ang="0">
                  <a:pos x="96" y="490"/>
                </a:cxn>
                <a:cxn ang="0">
                  <a:pos x="111" y="488"/>
                </a:cxn>
                <a:cxn ang="0">
                  <a:pos x="115" y="473"/>
                </a:cxn>
                <a:cxn ang="0">
                  <a:pos x="123" y="363"/>
                </a:cxn>
                <a:cxn ang="0">
                  <a:pos x="134" y="326"/>
                </a:cxn>
                <a:cxn ang="0">
                  <a:pos x="145" y="372"/>
                </a:cxn>
                <a:cxn ang="0">
                  <a:pos x="148" y="472"/>
                </a:cxn>
                <a:cxn ang="0">
                  <a:pos x="152" y="488"/>
                </a:cxn>
                <a:cxn ang="0">
                  <a:pos x="172" y="493"/>
                </a:cxn>
                <a:cxn ang="0">
                  <a:pos x="192" y="497"/>
                </a:cxn>
                <a:cxn ang="0">
                  <a:pos x="214" y="488"/>
                </a:cxn>
                <a:cxn ang="0">
                  <a:pos x="199" y="481"/>
                </a:cxn>
                <a:cxn ang="0">
                  <a:pos x="188" y="453"/>
                </a:cxn>
                <a:cxn ang="0">
                  <a:pos x="181" y="303"/>
                </a:cxn>
                <a:cxn ang="0">
                  <a:pos x="181" y="245"/>
                </a:cxn>
                <a:cxn ang="0">
                  <a:pos x="187" y="171"/>
                </a:cxn>
                <a:cxn ang="0">
                  <a:pos x="198" y="188"/>
                </a:cxn>
                <a:cxn ang="0">
                  <a:pos x="207" y="222"/>
                </a:cxn>
                <a:cxn ang="0">
                  <a:pos x="219" y="257"/>
                </a:cxn>
                <a:cxn ang="0">
                  <a:pos x="229" y="278"/>
                </a:cxn>
                <a:cxn ang="0">
                  <a:pos x="245" y="282"/>
                </a:cxn>
                <a:cxn ang="0">
                  <a:pos x="254" y="265"/>
                </a:cxn>
                <a:cxn ang="0">
                  <a:pos x="244" y="243"/>
                </a:cxn>
                <a:cxn ang="0">
                  <a:pos x="237" y="187"/>
                </a:cxn>
                <a:cxn ang="0">
                  <a:pos x="223" y="162"/>
                </a:cxn>
                <a:cxn ang="0">
                  <a:pos x="206" y="126"/>
                </a:cxn>
                <a:cxn ang="0">
                  <a:pos x="192" y="107"/>
                </a:cxn>
                <a:cxn ang="0">
                  <a:pos x="162" y="95"/>
                </a:cxn>
                <a:cxn ang="0">
                  <a:pos x="160" y="81"/>
                </a:cxn>
                <a:cxn ang="0">
                  <a:pos x="167" y="66"/>
                </a:cxn>
                <a:cxn ang="0">
                  <a:pos x="172" y="36"/>
                </a:cxn>
                <a:cxn ang="0">
                  <a:pos x="161" y="13"/>
                </a:cxn>
              </a:cxnLst>
              <a:rect l="0" t="0" r="r" b="b"/>
              <a:pathLst>
                <a:path w="254" h="498">
                  <a:moveTo>
                    <a:pt x="161" y="13"/>
                  </a:moveTo>
                  <a:lnTo>
                    <a:pt x="160" y="9"/>
                  </a:lnTo>
                  <a:lnTo>
                    <a:pt x="157" y="5"/>
                  </a:lnTo>
                  <a:lnTo>
                    <a:pt x="152" y="2"/>
                  </a:lnTo>
                  <a:lnTo>
                    <a:pt x="144" y="1"/>
                  </a:lnTo>
                  <a:lnTo>
                    <a:pt x="137" y="0"/>
                  </a:lnTo>
                  <a:lnTo>
                    <a:pt x="129" y="2"/>
                  </a:lnTo>
                  <a:lnTo>
                    <a:pt x="121" y="6"/>
                  </a:lnTo>
                  <a:lnTo>
                    <a:pt x="113" y="13"/>
                  </a:lnTo>
                  <a:lnTo>
                    <a:pt x="110" y="22"/>
                  </a:lnTo>
                  <a:lnTo>
                    <a:pt x="110" y="32"/>
                  </a:lnTo>
                  <a:lnTo>
                    <a:pt x="113" y="42"/>
                  </a:lnTo>
                  <a:lnTo>
                    <a:pt x="116" y="48"/>
                  </a:lnTo>
                  <a:lnTo>
                    <a:pt x="113" y="50"/>
                  </a:lnTo>
                  <a:lnTo>
                    <a:pt x="112" y="57"/>
                  </a:lnTo>
                  <a:lnTo>
                    <a:pt x="114" y="65"/>
                  </a:lnTo>
                  <a:lnTo>
                    <a:pt x="118" y="69"/>
                  </a:lnTo>
                  <a:lnTo>
                    <a:pt x="119" y="73"/>
                  </a:lnTo>
                  <a:lnTo>
                    <a:pt x="120" y="78"/>
                  </a:lnTo>
                  <a:lnTo>
                    <a:pt x="121" y="81"/>
                  </a:lnTo>
                  <a:lnTo>
                    <a:pt x="122" y="83"/>
                  </a:lnTo>
                  <a:lnTo>
                    <a:pt x="119" y="83"/>
                  </a:lnTo>
                  <a:lnTo>
                    <a:pt x="117" y="84"/>
                  </a:lnTo>
                  <a:lnTo>
                    <a:pt x="116" y="87"/>
                  </a:lnTo>
                  <a:lnTo>
                    <a:pt x="118" y="92"/>
                  </a:lnTo>
                  <a:lnTo>
                    <a:pt x="115" y="94"/>
                  </a:lnTo>
                  <a:lnTo>
                    <a:pt x="111" y="96"/>
                  </a:lnTo>
                  <a:lnTo>
                    <a:pt x="108" y="98"/>
                  </a:lnTo>
                  <a:lnTo>
                    <a:pt x="104" y="99"/>
                  </a:lnTo>
                  <a:lnTo>
                    <a:pt x="100" y="101"/>
                  </a:lnTo>
                  <a:lnTo>
                    <a:pt x="95" y="102"/>
                  </a:lnTo>
                  <a:lnTo>
                    <a:pt x="91" y="103"/>
                  </a:lnTo>
                  <a:lnTo>
                    <a:pt x="86" y="104"/>
                  </a:lnTo>
                  <a:lnTo>
                    <a:pt x="82" y="105"/>
                  </a:lnTo>
                  <a:lnTo>
                    <a:pt x="78" y="107"/>
                  </a:lnTo>
                  <a:lnTo>
                    <a:pt x="75" y="110"/>
                  </a:lnTo>
                  <a:lnTo>
                    <a:pt x="72" y="115"/>
                  </a:lnTo>
                  <a:lnTo>
                    <a:pt x="70" y="120"/>
                  </a:lnTo>
                  <a:lnTo>
                    <a:pt x="68" y="126"/>
                  </a:lnTo>
                  <a:lnTo>
                    <a:pt x="67" y="135"/>
                  </a:lnTo>
                  <a:lnTo>
                    <a:pt x="66" y="144"/>
                  </a:lnTo>
                  <a:lnTo>
                    <a:pt x="65" y="154"/>
                  </a:lnTo>
                  <a:lnTo>
                    <a:pt x="62" y="166"/>
                  </a:lnTo>
                  <a:lnTo>
                    <a:pt x="60" y="177"/>
                  </a:lnTo>
                  <a:lnTo>
                    <a:pt x="61" y="183"/>
                  </a:lnTo>
                  <a:lnTo>
                    <a:pt x="57" y="186"/>
                  </a:lnTo>
                  <a:lnTo>
                    <a:pt x="51" y="192"/>
                  </a:lnTo>
                  <a:lnTo>
                    <a:pt x="44" y="201"/>
                  </a:lnTo>
                  <a:lnTo>
                    <a:pt x="37" y="211"/>
                  </a:lnTo>
                  <a:lnTo>
                    <a:pt x="30" y="221"/>
                  </a:lnTo>
                  <a:lnTo>
                    <a:pt x="24" y="230"/>
                  </a:lnTo>
                  <a:lnTo>
                    <a:pt x="21" y="237"/>
                  </a:lnTo>
                  <a:lnTo>
                    <a:pt x="20" y="241"/>
                  </a:lnTo>
                  <a:lnTo>
                    <a:pt x="17" y="241"/>
                  </a:lnTo>
                  <a:lnTo>
                    <a:pt x="14" y="243"/>
                  </a:lnTo>
                  <a:lnTo>
                    <a:pt x="13" y="246"/>
                  </a:lnTo>
                  <a:lnTo>
                    <a:pt x="13" y="249"/>
                  </a:lnTo>
                  <a:lnTo>
                    <a:pt x="12" y="251"/>
                  </a:lnTo>
                  <a:lnTo>
                    <a:pt x="9" y="254"/>
                  </a:lnTo>
                  <a:lnTo>
                    <a:pt x="6" y="257"/>
                  </a:lnTo>
                  <a:lnTo>
                    <a:pt x="3" y="261"/>
                  </a:lnTo>
                  <a:lnTo>
                    <a:pt x="1" y="266"/>
                  </a:lnTo>
                  <a:lnTo>
                    <a:pt x="0" y="270"/>
                  </a:lnTo>
                  <a:lnTo>
                    <a:pt x="2" y="275"/>
                  </a:lnTo>
                  <a:lnTo>
                    <a:pt x="7" y="279"/>
                  </a:lnTo>
                  <a:lnTo>
                    <a:pt x="13" y="282"/>
                  </a:lnTo>
                  <a:lnTo>
                    <a:pt x="17" y="284"/>
                  </a:lnTo>
                  <a:lnTo>
                    <a:pt x="20" y="285"/>
                  </a:lnTo>
                  <a:lnTo>
                    <a:pt x="22" y="285"/>
                  </a:lnTo>
                  <a:lnTo>
                    <a:pt x="23" y="285"/>
                  </a:lnTo>
                  <a:lnTo>
                    <a:pt x="24" y="284"/>
                  </a:lnTo>
                  <a:lnTo>
                    <a:pt x="26" y="283"/>
                  </a:lnTo>
                  <a:lnTo>
                    <a:pt x="28" y="282"/>
                  </a:lnTo>
                  <a:lnTo>
                    <a:pt x="32" y="280"/>
                  </a:lnTo>
                  <a:lnTo>
                    <a:pt x="34" y="277"/>
                  </a:lnTo>
                  <a:lnTo>
                    <a:pt x="35" y="272"/>
                  </a:lnTo>
                  <a:lnTo>
                    <a:pt x="34" y="268"/>
                  </a:lnTo>
                  <a:lnTo>
                    <a:pt x="34" y="264"/>
                  </a:lnTo>
                  <a:lnTo>
                    <a:pt x="33" y="262"/>
                  </a:lnTo>
                  <a:lnTo>
                    <a:pt x="34" y="261"/>
                  </a:lnTo>
                  <a:lnTo>
                    <a:pt x="34" y="261"/>
                  </a:lnTo>
                  <a:lnTo>
                    <a:pt x="37" y="262"/>
                  </a:lnTo>
                  <a:lnTo>
                    <a:pt x="39" y="261"/>
                  </a:lnTo>
                  <a:lnTo>
                    <a:pt x="41" y="259"/>
                  </a:lnTo>
                  <a:lnTo>
                    <a:pt x="42" y="257"/>
                  </a:lnTo>
                  <a:lnTo>
                    <a:pt x="45" y="255"/>
                  </a:lnTo>
                  <a:lnTo>
                    <a:pt x="49" y="251"/>
                  </a:lnTo>
                  <a:lnTo>
                    <a:pt x="55" y="246"/>
                  </a:lnTo>
                  <a:lnTo>
                    <a:pt x="61" y="240"/>
                  </a:lnTo>
                  <a:lnTo>
                    <a:pt x="67" y="233"/>
                  </a:lnTo>
                  <a:lnTo>
                    <a:pt x="73" y="227"/>
                  </a:lnTo>
                  <a:lnTo>
                    <a:pt x="77" y="222"/>
                  </a:lnTo>
                  <a:lnTo>
                    <a:pt x="79" y="220"/>
                  </a:lnTo>
                  <a:lnTo>
                    <a:pt x="82" y="216"/>
                  </a:lnTo>
                  <a:lnTo>
                    <a:pt x="84" y="212"/>
                  </a:lnTo>
                  <a:lnTo>
                    <a:pt x="86" y="208"/>
                  </a:lnTo>
                  <a:lnTo>
                    <a:pt x="87" y="204"/>
                  </a:lnTo>
                  <a:lnTo>
                    <a:pt x="87" y="214"/>
                  </a:lnTo>
                  <a:lnTo>
                    <a:pt x="87" y="224"/>
                  </a:lnTo>
                  <a:lnTo>
                    <a:pt x="87" y="233"/>
                  </a:lnTo>
                  <a:lnTo>
                    <a:pt x="90" y="238"/>
                  </a:lnTo>
                  <a:lnTo>
                    <a:pt x="89" y="240"/>
                  </a:lnTo>
                  <a:lnTo>
                    <a:pt x="88" y="243"/>
                  </a:lnTo>
                  <a:lnTo>
                    <a:pt x="90" y="246"/>
                  </a:lnTo>
                  <a:lnTo>
                    <a:pt x="92" y="248"/>
                  </a:lnTo>
                  <a:lnTo>
                    <a:pt x="90" y="268"/>
                  </a:lnTo>
                  <a:lnTo>
                    <a:pt x="87" y="300"/>
                  </a:lnTo>
                  <a:lnTo>
                    <a:pt x="85" y="330"/>
                  </a:lnTo>
                  <a:lnTo>
                    <a:pt x="84" y="348"/>
                  </a:lnTo>
                  <a:lnTo>
                    <a:pt x="83" y="370"/>
                  </a:lnTo>
                  <a:lnTo>
                    <a:pt x="80" y="409"/>
                  </a:lnTo>
                  <a:lnTo>
                    <a:pt x="78" y="447"/>
                  </a:lnTo>
                  <a:lnTo>
                    <a:pt x="77" y="468"/>
                  </a:lnTo>
                  <a:lnTo>
                    <a:pt x="75" y="470"/>
                  </a:lnTo>
                  <a:lnTo>
                    <a:pt x="72" y="472"/>
                  </a:lnTo>
                  <a:lnTo>
                    <a:pt x="69" y="475"/>
                  </a:lnTo>
                  <a:lnTo>
                    <a:pt x="66" y="477"/>
                  </a:lnTo>
                  <a:lnTo>
                    <a:pt x="63" y="479"/>
                  </a:lnTo>
                  <a:lnTo>
                    <a:pt x="60" y="481"/>
                  </a:lnTo>
                  <a:lnTo>
                    <a:pt x="57" y="483"/>
                  </a:lnTo>
                  <a:lnTo>
                    <a:pt x="55" y="483"/>
                  </a:lnTo>
                  <a:lnTo>
                    <a:pt x="51" y="484"/>
                  </a:lnTo>
                  <a:lnTo>
                    <a:pt x="49" y="486"/>
                  </a:lnTo>
                  <a:lnTo>
                    <a:pt x="49" y="490"/>
                  </a:lnTo>
                  <a:lnTo>
                    <a:pt x="54" y="495"/>
                  </a:lnTo>
                  <a:lnTo>
                    <a:pt x="58" y="496"/>
                  </a:lnTo>
                  <a:lnTo>
                    <a:pt x="63" y="497"/>
                  </a:lnTo>
                  <a:lnTo>
                    <a:pt x="68" y="497"/>
                  </a:lnTo>
                  <a:lnTo>
                    <a:pt x="73" y="496"/>
                  </a:lnTo>
                  <a:lnTo>
                    <a:pt x="78" y="495"/>
                  </a:lnTo>
                  <a:lnTo>
                    <a:pt x="83" y="494"/>
                  </a:lnTo>
                  <a:lnTo>
                    <a:pt x="87" y="493"/>
                  </a:lnTo>
                  <a:lnTo>
                    <a:pt x="90" y="492"/>
                  </a:lnTo>
                  <a:lnTo>
                    <a:pt x="93" y="491"/>
                  </a:lnTo>
                  <a:lnTo>
                    <a:pt x="96" y="490"/>
                  </a:lnTo>
                  <a:lnTo>
                    <a:pt x="100" y="490"/>
                  </a:lnTo>
                  <a:lnTo>
                    <a:pt x="102" y="489"/>
                  </a:lnTo>
                  <a:lnTo>
                    <a:pt x="106" y="488"/>
                  </a:lnTo>
                  <a:lnTo>
                    <a:pt x="109" y="488"/>
                  </a:lnTo>
                  <a:lnTo>
                    <a:pt x="111" y="488"/>
                  </a:lnTo>
                  <a:lnTo>
                    <a:pt x="113" y="488"/>
                  </a:lnTo>
                  <a:lnTo>
                    <a:pt x="117" y="485"/>
                  </a:lnTo>
                  <a:lnTo>
                    <a:pt x="116" y="480"/>
                  </a:lnTo>
                  <a:lnTo>
                    <a:pt x="115" y="475"/>
                  </a:lnTo>
                  <a:lnTo>
                    <a:pt x="115" y="473"/>
                  </a:lnTo>
                  <a:lnTo>
                    <a:pt x="118" y="459"/>
                  </a:lnTo>
                  <a:lnTo>
                    <a:pt x="121" y="428"/>
                  </a:lnTo>
                  <a:lnTo>
                    <a:pt x="122" y="396"/>
                  </a:lnTo>
                  <a:lnTo>
                    <a:pt x="122" y="376"/>
                  </a:lnTo>
                  <a:lnTo>
                    <a:pt x="123" y="363"/>
                  </a:lnTo>
                  <a:lnTo>
                    <a:pt x="126" y="346"/>
                  </a:lnTo>
                  <a:lnTo>
                    <a:pt x="129" y="329"/>
                  </a:lnTo>
                  <a:lnTo>
                    <a:pt x="131" y="313"/>
                  </a:lnTo>
                  <a:lnTo>
                    <a:pt x="132" y="318"/>
                  </a:lnTo>
                  <a:lnTo>
                    <a:pt x="134" y="326"/>
                  </a:lnTo>
                  <a:lnTo>
                    <a:pt x="136" y="335"/>
                  </a:lnTo>
                  <a:lnTo>
                    <a:pt x="139" y="345"/>
                  </a:lnTo>
                  <a:lnTo>
                    <a:pt x="142" y="355"/>
                  </a:lnTo>
                  <a:lnTo>
                    <a:pt x="144" y="364"/>
                  </a:lnTo>
                  <a:lnTo>
                    <a:pt x="145" y="372"/>
                  </a:lnTo>
                  <a:lnTo>
                    <a:pt x="146" y="378"/>
                  </a:lnTo>
                  <a:lnTo>
                    <a:pt x="146" y="397"/>
                  </a:lnTo>
                  <a:lnTo>
                    <a:pt x="147" y="427"/>
                  </a:lnTo>
                  <a:lnTo>
                    <a:pt x="147" y="457"/>
                  </a:lnTo>
                  <a:lnTo>
                    <a:pt x="148" y="472"/>
                  </a:lnTo>
                  <a:lnTo>
                    <a:pt x="152" y="473"/>
                  </a:lnTo>
                  <a:lnTo>
                    <a:pt x="151" y="477"/>
                  </a:lnTo>
                  <a:lnTo>
                    <a:pt x="151" y="481"/>
                  </a:lnTo>
                  <a:lnTo>
                    <a:pt x="151" y="485"/>
                  </a:lnTo>
                  <a:lnTo>
                    <a:pt x="152" y="488"/>
                  </a:lnTo>
                  <a:lnTo>
                    <a:pt x="153" y="490"/>
                  </a:lnTo>
                  <a:lnTo>
                    <a:pt x="156" y="492"/>
                  </a:lnTo>
                  <a:lnTo>
                    <a:pt x="161" y="493"/>
                  </a:lnTo>
                  <a:lnTo>
                    <a:pt x="166" y="493"/>
                  </a:lnTo>
                  <a:lnTo>
                    <a:pt x="172" y="493"/>
                  </a:lnTo>
                  <a:lnTo>
                    <a:pt x="177" y="494"/>
                  </a:lnTo>
                  <a:lnTo>
                    <a:pt x="180" y="495"/>
                  </a:lnTo>
                  <a:lnTo>
                    <a:pt x="184" y="495"/>
                  </a:lnTo>
                  <a:lnTo>
                    <a:pt x="187" y="497"/>
                  </a:lnTo>
                  <a:lnTo>
                    <a:pt x="192" y="497"/>
                  </a:lnTo>
                  <a:lnTo>
                    <a:pt x="198" y="498"/>
                  </a:lnTo>
                  <a:lnTo>
                    <a:pt x="206" y="498"/>
                  </a:lnTo>
                  <a:lnTo>
                    <a:pt x="213" y="496"/>
                  </a:lnTo>
                  <a:lnTo>
                    <a:pt x="215" y="492"/>
                  </a:lnTo>
                  <a:lnTo>
                    <a:pt x="214" y="488"/>
                  </a:lnTo>
                  <a:lnTo>
                    <a:pt x="211" y="486"/>
                  </a:lnTo>
                  <a:lnTo>
                    <a:pt x="209" y="485"/>
                  </a:lnTo>
                  <a:lnTo>
                    <a:pt x="205" y="484"/>
                  </a:lnTo>
                  <a:lnTo>
                    <a:pt x="203" y="482"/>
                  </a:lnTo>
                  <a:lnTo>
                    <a:pt x="199" y="481"/>
                  </a:lnTo>
                  <a:lnTo>
                    <a:pt x="196" y="479"/>
                  </a:lnTo>
                  <a:lnTo>
                    <a:pt x="194" y="477"/>
                  </a:lnTo>
                  <a:lnTo>
                    <a:pt x="191" y="476"/>
                  </a:lnTo>
                  <a:lnTo>
                    <a:pt x="190" y="474"/>
                  </a:lnTo>
                  <a:lnTo>
                    <a:pt x="188" y="453"/>
                  </a:lnTo>
                  <a:lnTo>
                    <a:pt x="186" y="420"/>
                  </a:lnTo>
                  <a:lnTo>
                    <a:pt x="183" y="386"/>
                  </a:lnTo>
                  <a:lnTo>
                    <a:pt x="182" y="361"/>
                  </a:lnTo>
                  <a:lnTo>
                    <a:pt x="181" y="336"/>
                  </a:lnTo>
                  <a:lnTo>
                    <a:pt x="181" y="303"/>
                  </a:lnTo>
                  <a:lnTo>
                    <a:pt x="179" y="272"/>
                  </a:lnTo>
                  <a:lnTo>
                    <a:pt x="177" y="253"/>
                  </a:lnTo>
                  <a:lnTo>
                    <a:pt x="179" y="252"/>
                  </a:lnTo>
                  <a:lnTo>
                    <a:pt x="181" y="249"/>
                  </a:lnTo>
                  <a:lnTo>
                    <a:pt x="181" y="245"/>
                  </a:lnTo>
                  <a:lnTo>
                    <a:pt x="179" y="243"/>
                  </a:lnTo>
                  <a:lnTo>
                    <a:pt x="182" y="231"/>
                  </a:lnTo>
                  <a:lnTo>
                    <a:pt x="185" y="210"/>
                  </a:lnTo>
                  <a:lnTo>
                    <a:pt x="186" y="187"/>
                  </a:lnTo>
                  <a:lnTo>
                    <a:pt x="187" y="171"/>
                  </a:lnTo>
                  <a:lnTo>
                    <a:pt x="189" y="174"/>
                  </a:lnTo>
                  <a:lnTo>
                    <a:pt x="192" y="178"/>
                  </a:lnTo>
                  <a:lnTo>
                    <a:pt x="194" y="182"/>
                  </a:lnTo>
                  <a:lnTo>
                    <a:pt x="196" y="185"/>
                  </a:lnTo>
                  <a:lnTo>
                    <a:pt x="198" y="188"/>
                  </a:lnTo>
                  <a:lnTo>
                    <a:pt x="200" y="191"/>
                  </a:lnTo>
                  <a:lnTo>
                    <a:pt x="202" y="193"/>
                  </a:lnTo>
                  <a:lnTo>
                    <a:pt x="204" y="194"/>
                  </a:lnTo>
                  <a:lnTo>
                    <a:pt x="204" y="205"/>
                  </a:lnTo>
                  <a:lnTo>
                    <a:pt x="207" y="222"/>
                  </a:lnTo>
                  <a:lnTo>
                    <a:pt x="211" y="238"/>
                  </a:lnTo>
                  <a:lnTo>
                    <a:pt x="214" y="247"/>
                  </a:lnTo>
                  <a:lnTo>
                    <a:pt x="214" y="250"/>
                  </a:lnTo>
                  <a:lnTo>
                    <a:pt x="216" y="254"/>
                  </a:lnTo>
                  <a:lnTo>
                    <a:pt x="219" y="257"/>
                  </a:lnTo>
                  <a:lnTo>
                    <a:pt x="222" y="257"/>
                  </a:lnTo>
                  <a:lnTo>
                    <a:pt x="222" y="262"/>
                  </a:lnTo>
                  <a:lnTo>
                    <a:pt x="221" y="268"/>
                  </a:lnTo>
                  <a:lnTo>
                    <a:pt x="223" y="273"/>
                  </a:lnTo>
                  <a:lnTo>
                    <a:pt x="229" y="278"/>
                  </a:lnTo>
                  <a:lnTo>
                    <a:pt x="233" y="280"/>
                  </a:lnTo>
                  <a:lnTo>
                    <a:pt x="237" y="281"/>
                  </a:lnTo>
                  <a:lnTo>
                    <a:pt x="240" y="282"/>
                  </a:lnTo>
                  <a:lnTo>
                    <a:pt x="242" y="283"/>
                  </a:lnTo>
                  <a:lnTo>
                    <a:pt x="245" y="282"/>
                  </a:lnTo>
                  <a:lnTo>
                    <a:pt x="247" y="281"/>
                  </a:lnTo>
                  <a:lnTo>
                    <a:pt x="249" y="280"/>
                  </a:lnTo>
                  <a:lnTo>
                    <a:pt x="251" y="279"/>
                  </a:lnTo>
                  <a:lnTo>
                    <a:pt x="254" y="273"/>
                  </a:lnTo>
                  <a:lnTo>
                    <a:pt x="254" y="265"/>
                  </a:lnTo>
                  <a:lnTo>
                    <a:pt x="251" y="257"/>
                  </a:lnTo>
                  <a:lnTo>
                    <a:pt x="245" y="252"/>
                  </a:lnTo>
                  <a:lnTo>
                    <a:pt x="247" y="249"/>
                  </a:lnTo>
                  <a:lnTo>
                    <a:pt x="246" y="246"/>
                  </a:lnTo>
                  <a:lnTo>
                    <a:pt x="244" y="243"/>
                  </a:lnTo>
                  <a:lnTo>
                    <a:pt x="242" y="242"/>
                  </a:lnTo>
                  <a:lnTo>
                    <a:pt x="242" y="231"/>
                  </a:lnTo>
                  <a:lnTo>
                    <a:pt x="240" y="215"/>
                  </a:lnTo>
                  <a:lnTo>
                    <a:pt x="238" y="198"/>
                  </a:lnTo>
                  <a:lnTo>
                    <a:pt x="237" y="187"/>
                  </a:lnTo>
                  <a:lnTo>
                    <a:pt x="235" y="181"/>
                  </a:lnTo>
                  <a:lnTo>
                    <a:pt x="231" y="175"/>
                  </a:lnTo>
                  <a:lnTo>
                    <a:pt x="228" y="170"/>
                  </a:lnTo>
                  <a:lnTo>
                    <a:pt x="225" y="165"/>
                  </a:lnTo>
                  <a:lnTo>
                    <a:pt x="223" y="162"/>
                  </a:lnTo>
                  <a:lnTo>
                    <a:pt x="221" y="156"/>
                  </a:lnTo>
                  <a:lnTo>
                    <a:pt x="217" y="149"/>
                  </a:lnTo>
                  <a:lnTo>
                    <a:pt x="213" y="142"/>
                  </a:lnTo>
                  <a:lnTo>
                    <a:pt x="210" y="134"/>
                  </a:lnTo>
                  <a:lnTo>
                    <a:pt x="206" y="126"/>
                  </a:lnTo>
                  <a:lnTo>
                    <a:pt x="204" y="121"/>
                  </a:lnTo>
                  <a:lnTo>
                    <a:pt x="203" y="117"/>
                  </a:lnTo>
                  <a:lnTo>
                    <a:pt x="201" y="114"/>
                  </a:lnTo>
                  <a:lnTo>
                    <a:pt x="197" y="110"/>
                  </a:lnTo>
                  <a:lnTo>
                    <a:pt x="192" y="107"/>
                  </a:lnTo>
                  <a:lnTo>
                    <a:pt x="186" y="104"/>
                  </a:lnTo>
                  <a:lnTo>
                    <a:pt x="179" y="100"/>
                  </a:lnTo>
                  <a:lnTo>
                    <a:pt x="173" y="98"/>
                  </a:lnTo>
                  <a:lnTo>
                    <a:pt x="167" y="96"/>
                  </a:lnTo>
                  <a:lnTo>
                    <a:pt x="162" y="95"/>
                  </a:lnTo>
                  <a:lnTo>
                    <a:pt x="163" y="92"/>
                  </a:lnTo>
                  <a:lnTo>
                    <a:pt x="163" y="88"/>
                  </a:lnTo>
                  <a:lnTo>
                    <a:pt x="162" y="86"/>
                  </a:lnTo>
                  <a:lnTo>
                    <a:pt x="158" y="84"/>
                  </a:lnTo>
                  <a:lnTo>
                    <a:pt x="160" y="81"/>
                  </a:lnTo>
                  <a:lnTo>
                    <a:pt x="161" y="78"/>
                  </a:lnTo>
                  <a:lnTo>
                    <a:pt x="162" y="75"/>
                  </a:lnTo>
                  <a:lnTo>
                    <a:pt x="162" y="73"/>
                  </a:lnTo>
                  <a:lnTo>
                    <a:pt x="164" y="71"/>
                  </a:lnTo>
                  <a:lnTo>
                    <a:pt x="167" y="66"/>
                  </a:lnTo>
                  <a:lnTo>
                    <a:pt x="168" y="60"/>
                  </a:lnTo>
                  <a:lnTo>
                    <a:pt x="167" y="56"/>
                  </a:lnTo>
                  <a:lnTo>
                    <a:pt x="169" y="51"/>
                  </a:lnTo>
                  <a:lnTo>
                    <a:pt x="170" y="44"/>
                  </a:lnTo>
                  <a:lnTo>
                    <a:pt x="172" y="36"/>
                  </a:lnTo>
                  <a:lnTo>
                    <a:pt x="173" y="28"/>
                  </a:lnTo>
                  <a:lnTo>
                    <a:pt x="172" y="21"/>
                  </a:lnTo>
                  <a:lnTo>
                    <a:pt x="170" y="15"/>
                  </a:lnTo>
                  <a:lnTo>
                    <a:pt x="167" y="12"/>
                  </a:lnTo>
                  <a:lnTo>
                    <a:pt x="161" y="13"/>
                  </a:lnTo>
                  <a:close/>
                </a:path>
              </a:pathLst>
            </a:custGeom>
            <a:solidFill>
              <a:srgbClr val="000000"/>
            </a:solidFill>
            <a:ln w="9525">
              <a:noFill/>
              <a:round/>
              <a:headEnd/>
              <a:tailEnd/>
            </a:ln>
          </p:spPr>
          <p:txBody>
            <a:bodyPr/>
            <a:lstStyle/>
            <a:p>
              <a:endParaRPr lang="en-US"/>
            </a:p>
          </p:txBody>
        </p:sp>
        <p:sp>
          <p:nvSpPr>
            <p:cNvPr id="635911" name="Freeform 7"/>
            <p:cNvSpPr>
              <a:spLocks/>
            </p:cNvSpPr>
            <p:nvPr/>
          </p:nvSpPr>
          <p:spPr bwMode="auto">
            <a:xfrm>
              <a:off x="3022" y="1802"/>
              <a:ext cx="188" cy="242"/>
            </a:xfrm>
            <a:custGeom>
              <a:avLst/>
              <a:gdLst/>
              <a:ahLst/>
              <a:cxnLst>
                <a:cxn ang="0">
                  <a:pos x="119" y="65"/>
                </a:cxn>
                <a:cxn ang="0">
                  <a:pos x="129" y="57"/>
                </a:cxn>
                <a:cxn ang="0">
                  <a:pos x="142" y="44"/>
                </a:cxn>
                <a:cxn ang="0">
                  <a:pos x="163" y="22"/>
                </a:cxn>
                <a:cxn ang="0">
                  <a:pos x="167" y="10"/>
                </a:cxn>
                <a:cxn ang="0">
                  <a:pos x="172" y="2"/>
                </a:cxn>
                <a:cxn ang="0">
                  <a:pos x="181" y="2"/>
                </a:cxn>
                <a:cxn ang="0">
                  <a:pos x="188" y="12"/>
                </a:cxn>
                <a:cxn ang="0">
                  <a:pos x="181" y="24"/>
                </a:cxn>
                <a:cxn ang="0">
                  <a:pos x="169" y="41"/>
                </a:cxn>
                <a:cxn ang="0">
                  <a:pos x="150" y="66"/>
                </a:cxn>
                <a:cxn ang="0">
                  <a:pos x="144" y="78"/>
                </a:cxn>
                <a:cxn ang="0">
                  <a:pos x="133" y="89"/>
                </a:cxn>
                <a:cxn ang="0">
                  <a:pos x="138" y="128"/>
                </a:cxn>
                <a:cxn ang="0">
                  <a:pos x="146" y="149"/>
                </a:cxn>
                <a:cxn ang="0">
                  <a:pos x="155" y="173"/>
                </a:cxn>
                <a:cxn ang="0">
                  <a:pos x="148" y="182"/>
                </a:cxn>
                <a:cxn ang="0">
                  <a:pos x="140" y="196"/>
                </a:cxn>
                <a:cxn ang="0">
                  <a:pos x="143" y="218"/>
                </a:cxn>
                <a:cxn ang="0">
                  <a:pos x="130" y="220"/>
                </a:cxn>
                <a:cxn ang="0">
                  <a:pos x="119" y="205"/>
                </a:cxn>
                <a:cxn ang="0">
                  <a:pos x="115" y="183"/>
                </a:cxn>
                <a:cxn ang="0">
                  <a:pos x="126" y="173"/>
                </a:cxn>
                <a:cxn ang="0">
                  <a:pos x="121" y="161"/>
                </a:cxn>
                <a:cxn ang="0">
                  <a:pos x="109" y="158"/>
                </a:cxn>
                <a:cxn ang="0">
                  <a:pos x="100" y="166"/>
                </a:cxn>
                <a:cxn ang="0">
                  <a:pos x="91" y="177"/>
                </a:cxn>
                <a:cxn ang="0">
                  <a:pos x="101" y="201"/>
                </a:cxn>
                <a:cxn ang="0">
                  <a:pos x="108" y="210"/>
                </a:cxn>
                <a:cxn ang="0">
                  <a:pos x="103" y="222"/>
                </a:cxn>
                <a:cxn ang="0">
                  <a:pos x="95" y="236"/>
                </a:cxn>
                <a:cxn ang="0">
                  <a:pos x="83" y="242"/>
                </a:cxn>
                <a:cxn ang="0">
                  <a:pos x="82" y="222"/>
                </a:cxn>
                <a:cxn ang="0">
                  <a:pos x="83" y="216"/>
                </a:cxn>
                <a:cxn ang="0">
                  <a:pos x="77" y="208"/>
                </a:cxn>
                <a:cxn ang="0">
                  <a:pos x="65" y="187"/>
                </a:cxn>
                <a:cxn ang="0">
                  <a:pos x="61" y="170"/>
                </a:cxn>
                <a:cxn ang="0">
                  <a:pos x="73" y="141"/>
                </a:cxn>
                <a:cxn ang="0">
                  <a:pos x="70" y="124"/>
                </a:cxn>
                <a:cxn ang="0">
                  <a:pos x="65" y="93"/>
                </a:cxn>
                <a:cxn ang="0">
                  <a:pos x="41" y="71"/>
                </a:cxn>
                <a:cxn ang="0">
                  <a:pos x="41" y="63"/>
                </a:cxn>
                <a:cxn ang="0">
                  <a:pos x="32" y="48"/>
                </a:cxn>
                <a:cxn ang="0">
                  <a:pos x="16" y="27"/>
                </a:cxn>
                <a:cxn ang="0">
                  <a:pos x="9" y="21"/>
                </a:cxn>
                <a:cxn ang="0">
                  <a:pos x="1" y="10"/>
                </a:cxn>
                <a:cxn ang="0">
                  <a:pos x="9" y="1"/>
                </a:cxn>
                <a:cxn ang="0">
                  <a:pos x="17" y="1"/>
                </a:cxn>
                <a:cxn ang="0">
                  <a:pos x="24" y="10"/>
                </a:cxn>
                <a:cxn ang="0">
                  <a:pos x="36" y="24"/>
                </a:cxn>
                <a:cxn ang="0">
                  <a:pos x="53" y="45"/>
                </a:cxn>
                <a:cxn ang="0">
                  <a:pos x="62" y="51"/>
                </a:cxn>
                <a:cxn ang="0">
                  <a:pos x="74" y="61"/>
                </a:cxn>
                <a:cxn ang="0">
                  <a:pos x="73" y="57"/>
                </a:cxn>
                <a:cxn ang="0">
                  <a:pos x="73" y="52"/>
                </a:cxn>
                <a:cxn ang="0">
                  <a:pos x="65" y="39"/>
                </a:cxn>
                <a:cxn ang="0">
                  <a:pos x="66" y="13"/>
                </a:cxn>
                <a:cxn ang="0">
                  <a:pos x="88" y="5"/>
                </a:cxn>
                <a:cxn ang="0">
                  <a:pos x="111" y="8"/>
                </a:cxn>
                <a:cxn ang="0">
                  <a:pos x="119" y="31"/>
                </a:cxn>
                <a:cxn ang="0">
                  <a:pos x="121" y="48"/>
                </a:cxn>
                <a:cxn ang="0">
                  <a:pos x="114" y="64"/>
                </a:cxn>
              </a:cxnLst>
              <a:rect l="0" t="0" r="r" b="b"/>
              <a:pathLst>
                <a:path w="188" h="242">
                  <a:moveTo>
                    <a:pt x="111" y="67"/>
                  </a:moveTo>
                  <a:lnTo>
                    <a:pt x="113" y="67"/>
                  </a:lnTo>
                  <a:lnTo>
                    <a:pt x="116" y="66"/>
                  </a:lnTo>
                  <a:lnTo>
                    <a:pt x="119" y="65"/>
                  </a:lnTo>
                  <a:lnTo>
                    <a:pt x="122" y="65"/>
                  </a:lnTo>
                  <a:lnTo>
                    <a:pt x="123" y="64"/>
                  </a:lnTo>
                  <a:lnTo>
                    <a:pt x="126" y="60"/>
                  </a:lnTo>
                  <a:lnTo>
                    <a:pt x="129" y="57"/>
                  </a:lnTo>
                  <a:lnTo>
                    <a:pt x="132" y="56"/>
                  </a:lnTo>
                  <a:lnTo>
                    <a:pt x="134" y="54"/>
                  </a:lnTo>
                  <a:lnTo>
                    <a:pt x="137" y="50"/>
                  </a:lnTo>
                  <a:lnTo>
                    <a:pt x="142" y="44"/>
                  </a:lnTo>
                  <a:lnTo>
                    <a:pt x="147" y="39"/>
                  </a:lnTo>
                  <a:lnTo>
                    <a:pt x="153" y="32"/>
                  </a:lnTo>
                  <a:lnTo>
                    <a:pt x="158" y="27"/>
                  </a:lnTo>
                  <a:lnTo>
                    <a:pt x="163" y="22"/>
                  </a:lnTo>
                  <a:lnTo>
                    <a:pt x="166" y="20"/>
                  </a:lnTo>
                  <a:lnTo>
                    <a:pt x="167" y="17"/>
                  </a:lnTo>
                  <a:lnTo>
                    <a:pt x="167" y="14"/>
                  </a:lnTo>
                  <a:lnTo>
                    <a:pt x="167" y="10"/>
                  </a:lnTo>
                  <a:lnTo>
                    <a:pt x="167" y="6"/>
                  </a:lnTo>
                  <a:lnTo>
                    <a:pt x="168" y="4"/>
                  </a:lnTo>
                  <a:lnTo>
                    <a:pt x="170" y="3"/>
                  </a:lnTo>
                  <a:lnTo>
                    <a:pt x="172" y="2"/>
                  </a:lnTo>
                  <a:lnTo>
                    <a:pt x="175" y="1"/>
                  </a:lnTo>
                  <a:lnTo>
                    <a:pt x="177" y="1"/>
                  </a:lnTo>
                  <a:lnTo>
                    <a:pt x="179" y="1"/>
                  </a:lnTo>
                  <a:lnTo>
                    <a:pt x="181" y="2"/>
                  </a:lnTo>
                  <a:lnTo>
                    <a:pt x="183" y="3"/>
                  </a:lnTo>
                  <a:lnTo>
                    <a:pt x="186" y="6"/>
                  </a:lnTo>
                  <a:lnTo>
                    <a:pt x="187" y="9"/>
                  </a:lnTo>
                  <a:lnTo>
                    <a:pt x="188" y="12"/>
                  </a:lnTo>
                  <a:lnTo>
                    <a:pt x="188" y="15"/>
                  </a:lnTo>
                  <a:lnTo>
                    <a:pt x="187" y="19"/>
                  </a:lnTo>
                  <a:lnTo>
                    <a:pt x="185" y="22"/>
                  </a:lnTo>
                  <a:lnTo>
                    <a:pt x="181" y="24"/>
                  </a:lnTo>
                  <a:lnTo>
                    <a:pt x="178" y="27"/>
                  </a:lnTo>
                  <a:lnTo>
                    <a:pt x="176" y="31"/>
                  </a:lnTo>
                  <a:lnTo>
                    <a:pt x="173" y="35"/>
                  </a:lnTo>
                  <a:lnTo>
                    <a:pt x="169" y="41"/>
                  </a:lnTo>
                  <a:lnTo>
                    <a:pt x="164" y="48"/>
                  </a:lnTo>
                  <a:lnTo>
                    <a:pt x="159" y="54"/>
                  </a:lnTo>
                  <a:lnTo>
                    <a:pt x="154" y="60"/>
                  </a:lnTo>
                  <a:lnTo>
                    <a:pt x="150" y="66"/>
                  </a:lnTo>
                  <a:lnTo>
                    <a:pt x="146" y="70"/>
                  </a:lnTo>
                  <a:lnTo>
                    <a:pt x="147" y="72"/>
                  </a:lnTo>
                  <a:lnTo>
                    <a:pt x="146" y="75"/>
                  </a:lnTo>
                  <a:lnTo>
                    <a:pt x="144" y="78"/>
                  </a:lnTo>
                  <a:lnTo>
                    <a:pt x="141" y="80"/>
                  </a:lnTo>
                  <a:lnTo>
                    <a:pt x="138" y="84"/>
                  </a:lnTo>
                  <a:lnTo>
                    <a:pt x="135" y="87"/>
                  </a:lnTo>
                  <a:lnTo>
                    <a:pt x="133" y="89"/>
                  </a:lnTo>
                  <a:lnTo>
                    <a:pt x="132" y="92"/>
                  </a:lnTo>
                  <a:lnTo>
                    <a:pt x="134" y="101"/>
                  </a:lnTo>
                  <a:lnTo>
                    <a:pt x="136" y="115"/>
                  </a:lnTo>
                  <a:lnTo>
                    <a:pt x="138" y="128"/>
                  </a:lnTo>
                  <a:lnTo>
                    <a:pt x="137" y="134"/>
                  </a:lnTo>
                  <a:lnTo>
                    <a:pt x="140" y="138"/>
                  </a:lnTo>
                  <a:lnTo>
                    <a:pt x="143" y="143"/>
                  </a:lnTo>
                  <a:lnTo>
                    <a:pt x="146" y="149"/>
                  </a:lnTo>
                  <a:lnTo>
                    <a:pt x="150" y="156"/>
                  </a:lnTo>
                  <a:lnTo>
                    <a:pt x="152" y="162"/>
                  </a:lnTo>
                  <a:lnTo>
                    <a:pt x="154" y="168"/>
                  </a:lnTo>
                  <a:lnTo>
                    <a:pt x="155" y="173"/>
                  </a:lnTo>
                  <a:lnTo>
                    <a:pt x="154" y="175"/>
                  </a:lnTo>
                  <a:lnTo>
                    <a:pt x="152" y="177"/>
                  </a:lnTo>
                  <a:lnTo>
                    <a:pt x="151" y="179"/>
                  </a:lnTo>
                  <a:lnTo>
                    <a:pt x="148" y="182"/>
                  </a:lnTo>
                  <a:lnTo>
                    <a:pt x="146" y="185"/>
                  </a:lnTo>
                  <a:lnTo>
                    <a:pt x="144" y="189"/>
                  </a:lnTo>
                  <a:lnTo>
                    <a:pt x="142" y="192"/>
                  </a:lnTo>
                  <a:lnTo>
                    <a:pt x="140" y="196"/>
                  </a:lnTo>
                  <a:lnTo>
                    <a:pt x="137" y="199"/>
                  </a:lnTo>
                  <a:lnTo>
                    <a:pt x="140" y="204"/>
                  </a:lnTo>
                  <a:lnTo>
                    <a:pt x="143" y="211"/>
                  </a:lnTo>
                  <a:lnTo>
                    <a:pt x="143" y="218"/>
                  </a:lnTo>
                  <a:lnTo>
                    <a:pt x="139" y="222"/>
                  </a:lnTo>
                  <a:lnTo>
                    <a:pt x="135" y="222"/>
                  </a:lnTo>
                  <a:lnTo>
                    <a:pt x="133" y="221"/>
                  </a:lnTo>
                  <a:lnTo>
                    <a:pt x="130" y="220"/>
                  </a:lnTo>
                  <a:lnTo>
                    <a:pt x="127" y="217"/>
                  </a:lnTo>
                  <a:lnTo>
                    <a:pt x="125" y="213"/>
                  </a:lnTo>
                  <a:lnTo>
                    <a:pt x="122" y="210"/>
                  </a:lnTo>
                  <a:lnTo>
                    <a:pt x="119" y="205"/>
                  </a:lnTo>
                  <a:lnTo>
                    <a:pt x="116" y="201"/>
                  </a:lnTo>
                  <a:lnTo>
                    <a:pt x="112" y="192"/>
                  </a:lnTo>
                  <a:lnTo>
                    <a:pt x="112" y="186"/>
                  </a:lnTo>
                  <a:lnTo>
                    <a:pt x="115" y="183"/>
                  </a:lnTo>
                  <a:lnTo>
                    <a:pt x="119" y="181"/>
                  </a:lnTo>
                  <a:lnTo>
                    <a:pt x="121" y="179"/>
                  </a:lnTo>
                  <a:lnTo>
                    <a:pt x="124" y="176"/>
                  </a:lnTo>
                  <a:lnTo>
                    <a:pt x="126" y="173"/>
                  </a:lnTo>
                  <a:lnTo>
                    <a:pt x="128" y="168"/>
                  </a:lnTo>
                  <a:lnTo>
                    <a:pt x="126" y="166"/>
                  </a:lnTo>
                  <a:lnTo>
                    <a:pt x="124" y="164"/>
                  </a:lnTo>
                  <a:lnTo>
                    <a:pt x="121" y="161"/>
                  </a:lnTo>
                  <a:lnTo>
                    <a:pt x="118" y="160"/>
                  </a:lnTo>
                  <a:lnTo>
                    <a:pt x="115" y="158"/>
                  </a:lnTo>
                  <a:lnTo>
                    <a:pt x="112" y="158"/>
                  </a:lnTo>
                  <a:lnTo>
                    <a:pt x="109" y="158"/>
                  </a:lnTo>
                  <a:lnTo>
                    <a:pt x="107" y="159"/>
                  </a:lnTo>
                  <a:lnTo>
                    <a:pt x="105" y="161"/>
                  </a:lnTo>
                  <a:lnTo>
                    <a:pt x="103" y="163"/>
                  </a:lnTo>
                  <a:lnTo>
                    <a:pt x="100" y="166"/>
                  </a:lnTo>
                  <a:lnTo>
                    <a:pt x="98" y="169"/>
                  </a:lnTo>
                  <a:lnTo>
                    <a:pt x="95" y="172"/>
                  </a:lnTo>
                  <a:lnTo>
                    <a:pt x="93" y="175"/>
                  </a:lnTo>
                  <a:lnTo>
                    <a:pt x="91" y="177"/>
                  </a:lnTo>
                  <a:lnTo>
                    <a:pt x="89" y="180"/>
                  </a:lnTo>
                  <a:lnTo>
                    <a:pt x="96" y="188"/>
                  </a:lnTo>
                  <a:lnTo>
                    <a:pt x="100" y="195"/>
                  </a:lnTo>
                  <a:lnTo>
                    <a:pt x="101" y="201"/>
                  </a:lnTo>
                  <a:lnTo>
                    <a:pt x="100" y="203"/>
                  </a:lnTo>
                  <a:lnTo>
                    <a:pt x="104" y="205"/>
                  </a:lnTo>
                  <a:lnTo>
                    <a:pt x="107" y="207"/>
                  </a:lnTo>
                  <a:lnTo>
                    <a:pt x="108" y="210"/>
                  </a:lnTo>
                  <a:lnTo>
                    <a:pt x="108" y="212"/>
                  </a:lnTo>
                  <a:lnTo>
                    <a:pt x="107" y="216"/>
                  </a:lnTo>
                  <a:lnTo>
                    <a:pt x="105" y="219"/>
                  </a:lnTo>
                  <a:lnTo>
                    <a:pt x="103" y="222"/>
                  </a:lnTo>
                  <a:lnTo>
                    <a:pt x="101" y="226"/>
                  </a:lnTo>
                  <a:lnTo>
                    <a:pt x="100" y="229"/>
                  </a:lnTo>
                  <a:lnTo>
                    <a:pt x="97" y="233"/>
                  </a:lnTo>
                  <a:lnTo>
                    <a:pt x="95" y="236"/>
                  </a:lnTo>
                  <a:lnTo>
                    <a:pt x="92" y="238"/>
                  </a:lnTo>
                  <a:lnTo>
                    <a:pt x="90" y="240"/>
                  </a:lnTo>
                  <a:lnTo>
                    <a:pt x="87" y="241"/>
                  </a:lnTo>
                  <a:lnTo>
                    <a:pt x="83" y="242"/>
                  </a:lnTo>
                  <a:lnTo>
                    <a:pt x="81" y="241"/>
                  </a:lnTo>
                  <a:lnTo>
                    <a:pt x="78" y="237"/>
                  </a:lnTo>
                  <a:lnTo>
                    <a:pt x="79" y="230"/>
                  </a:lnTo>
                  <a:lnTo>
                    <a:pt x="82" y="222"/>
                  </a:lnTo>
                  <a:lnTo>
                    <a:pt x="85" y="216"/>
                  </a:lnTo>
                  <a:lnTo>
                    <a:pt x="85" y="216"/>
                  </a:lnTo>
                  <a:lnTo>
                    <a:pt x="84" y="216"/>
                  </a:lnTo>
                  <a:lnTo>
                    <a:pt x="83" y="216"/>
                  </a:lnTo>
                  <a:lnTo>
                    <a:pt x="81" y="216"/>
                  </a:lnTo>
                  <a:lnTo>
                    <a:pt x="80" y="215"/>
                  </a:lnTo>
                  <a:lnTo>
                    <a:pt x="79" y="212"/>
                  </a:lnTo>
                  <a:lnTo>
                    <a:pt x="77" y="208"/>
                  </a:lnTo>
                  <a:lnTo>
                    <a:pt x="74" y="202"/>
                  </a:lnTo>
                  <a:lnTo>
                    <a:pt x="71" y="197"/>
                  </a:lnTo>
                  <a:lnTo>
                    <a:pt x="68" y="192"/>
                  </a:lnTo>
                  <a:lnTo>
                    <a:pt x="65" y="187"/>
                  </a:lnTo>
                  <a:lnTo>
                    <a:pt x="61" y="184"/>
                  </a:lnTo>
                  <a:lnTo>
                    <a:pt x="59" y="181"/>
                  </a:lnTo>
                  <a:lnTo>
                    <a:pt x="60" y="176"/>
                  </a:lnTo>
                  <a:lnTo>
                    <a:pt x="61" y="170"/>
                  </a:lnTo>
                  <a:lnTo>
                    <a:pt x="64" y="162"/>
                  </a:lnTo>
                  <a:lnTo>
                    <a:pt x="67" y="155"/>
                  </a:lnTo>
                  <a:lnTo>
                    <a:pt x="70" y="148"/>
                  </a:lnTo>
                  <a:lnTo>
                    <a:pt x="73" y="141"/>
                  </a:lnTo>
                  <a:lnTo>
                    <a:pt x="76" y="136"/>
                  </a:lnTo>
                  <a:lnTo>
                    <a:pt x="73" y="134"/>
                  </a:lnTo>
                  <a:lnTo>
                    <a:pt x="71" y="130"/>
                  </a:lnTo>
                  <a:lnTo>
                    <a:pt x="70" y="124"/>
                  </a:lnTo>
                  <a:lnTo>
                    <a:pt x="69" y="117"/>
                  </a:lnTo>
                  <a:lnTo>
                    <a:pt x="68" y="109"/>
                  </a:lnTo>
                  <a:lnTo>
                    <a:pt x="66" y="101"/>
                  </a:lnTo>
                  <a:lnTo>
                    <a:pt x="65" y="93"/>
                  </a:lnTo>
                  <a:lnTo>
                    <a:pt x="61" y="86"/>
                  </a:lnTo>
                  <a:lnTo>
                    <a:pt x="52" y="79"/>
                  </a:lnTo>
                  <a:lnTo>
                    <a:pt x="46" y="75"/>
                  </a:lnTo>
                  <a:lnTo>
                    <a:pt x="41" y="71"/>
                  </a:lnTo>
                  <a:lnTo>
                    <a:pt x="40" y="69"/>
                  </a:lnTo>
                  <a:lnTo>
                    <a:pt x="39" y="66"/>
                  </a:lnTo>
                  <a:lnTo>
                    <a:pt x="40" y="65"/>
                  </a:lnTo>
                  <a:lnTo>
                    <a:pt x="41" y="63"/>
                  </a:lnTo>
                  <a:lnTo>
                    <a:pt x="41" y="60"/>
                  </a:lnTo>
                  <a:lnTo>
                    <a:pt x="39" y="57"/>
                  </a:lnTo>
                  <a:lnTo>
                    <a:pt x="36" y="53"/>
                  </a:lnTo>
                  <a:lnTo>
                    <a:pt x="32" y="48"/>
                  </a:lnTo>
                  <a:lnTo>
                    <a:pt x="28" y="42"/>
                  </a:lnTo>
                  <a:lnTo>
                    <a:pt x="23" y="37"/>
                  </a:lnTo>
                  <a:lnTo>
                    <a:pt x="19" y="32"/>
                  </a:lnTo>
                  <a:lnTo>
                    <a:pt x="16" y="27"/>
                  </a:lnTo>
                  <a:lnTo>
                    <a:pt x="15" y="23"/>
                  </a:lnTo>
                  <a:lnTo>
                    <a:pt x="13" y="22"/>
                  </a:lnTo>
                  <a:lnTo>
                    <a:pt x="11" y="21"/>
                  </a:lnTo>
                  <a:lnTo>
                    <a:pt x="9" y="21"/>
                  </a:lnTo>
                  <a:lnTo>
                    <a:pt x="6" y="20"/>
                  </a:lnTo>
                  <a:lnTo>
                    <a:pt x="1" y="16"/>
                  </a:lnTo>
                  <a:lnTo>
                    <a:pt x="0" y="13"/>
                  </a:lnTo>
                  <a:lnTo>
                    <a:pt x="1" y="10"/>
                  </a:lnTo>
                  <a:lnTo>
                    <a:pt x="4" y="6"/>
                  </a:lnTo>
                  <a:lnTo>
                    <a:pt x="5" y="4"/>
                  </a:lnTo>
                  <a:lnTo>
                    <a:pt x="7" y="2"/>
                  </a:lnTo>
                  <a:lnTo>
                    <a:pt x="9" y="1"/>
                  </a:lnTo>
                  <a:lnTo>
                    <a:pt x="11" y="0"/>
                  </a:lnTo>
                  <a:lnTo>
                    <a:pt x="13" y="0"/>
                  </a:lnTo>
                  <a:lnTo>
                    <a:pt x="15" y="0"/>
                  </a:lnTo>
                  <a:lnTo>
                    <a:pt x="17" y="1"/>
                  </a:lnTo>
                  <a:lnTo>
                    <a:pt x="19" y="2"/>
                  </a:lnTo>
                  <a:lnTo>
                    <a:pt x="21" y="4"/>
                  </a:lnTo>
                  <a:lnTo>
                    <a:pt x="23" y="6"/>
                  </a:lnTo>
                  <a:lnTo>
                    <a:pt x="24" y="10"/>
                  </a:lnTo>
                  <a:lnTo>
                    <a:pt x="25" y="14"/>
                  </a:lnTo>
                  <a:lnTo>
                    <a:pt x="28" y="16"/>
                  </a:lnTo>
                  <a:lnTo>
                    <a:pt x="32" y="20"/>
                  </a:lnTo>
                  <a:lnTo>
                    <a:pt x="36" y="24"/>
                  </a:lnTo>
                  <a:lnTo>
                    <a:pt x="41" y="30"/>
                  </a:lnTo>
                  <a:lnTo>
                    <a:pt x="45" y="35"/>
                  </a:lnTo>
                  <a:lnTo>
                    <a:pt x="49" y="41"/>
                  </a:lnTo>
                  <a:lnTo>
                    <a:pt x="53" y="45"/>
                  </a:lnTo>
                  <a:lnTo>
                    <a:pt x="55" y="49"/>
                  </a:lnTo>
                  <a:lnTo>
                    <a:pt x="56" y="48"/>
                  </a:lnTo>
                  <a:lnTo>
                    <a:pt x="59" y="49"/>
                  </a:lnTo>
                  <a:lnTo>
                    <a:pt x="62" y="51"/>
                  </a:lnTo>
                  <a:lnTo>
                    <a:pt x="65" y="52"/>
                  </a:lnTo>
                  <a:lnTo>
                    <a:pt x="68" y="55"/>
                  </a:lnTo>
                  <a:lnTo>
                    <a:pt x="71" y="58"/>
                  </a:lnTo>
                  <a:lnTo>
                    <a:pt x="74" y="61"/>
                  </a:lnTo>
                  <a:lnTo>
                    <a:pt x="76" y="63"/>
                  </a:lnTo>
                  <a:lnTo>
                    <a:pt x="76" y="62"/>
                  </a:lnTo>
                  <a:lnTo>
                    <a:pt x="74" y="60"/>
                  </a:lnTo>
                  <a:lnTo>
                    <a:pt x="73" y="57"/>
                  </a:lnTo>
                  <a:lnTo>
                    <a:pt x="72" y="53"/>
                  </a:lnTo>
                  <a:lnTo>
                    <a:pt x="72" y="51"/>
                  </a:lnTo>
                  <a:lnTo>
                    <a:pt x="73" y="51"/>
                  </a:lnTo>
                  <a:lnTo>
                    <a:pt x="73" y="52"/>
                  </a:lnTo>
                  <a:lnTo>
                    <a:pt x="70" y="51"/>
                  </a:lnTo>
                  <a:lnTo>
                    <a:pt x="66" y="48"/>
                  </a:lnTo>
                  <a:lnTo>
                    <a:pt x="65" y="43"/>
                  </a:lnTo>
                  <a:lnTo>
                    <a:pt x="65" y="39"/>
                  </a:lnTo>
                  <a:lnTo>
                    <a:pt x="66" y="38"/>
                  </a:lnTo>
                  <a:lnTo>
                    <a:pt x="63" y="28"/>
                  </a:lnTo>
                  <a:lnTo>
                    <a:pt x="64" y="20"/>
                  </a:lnTo>
                  <a:lnTo>
                    <a:pt x="66" y="13"/>
                  </a:lnTo>
                  <a:lnTo>
                    <a:pt x="70" y="9"/>
                  </a:lnTo>
                  <a:lnTo>
                    <a:pt x="75" y="6"/>
                  </a:lnTo>
                  <a:lnTo>
                    <a:pt x="82" y="5"/>
                  </a:lnTo>
                  <a:lnTo>
                    <a:pt x="88" y="5"/>
                  </a:lnTo>
                  <a:lnTo>
                    <a:pt x="93" y="5"/>
                  </a:lnTo>
                  <a:lnTo>
                    <a:pt x="100" y="3"/>
                  </a:lnTo>
                  <a:lnTo>
                    <a:pt x="107" y="4"/>
                  </a:lnTo>
                  <a:lnTo>
                    <a:pt x="111" y="8"/>
                  </a:lnTo>
                  <a:lnTo>
                    <a:pt x="115" y="13"/>
                  </a:lnTo>
                  <a:lnTo>
                    <a:pt x="117" y="20"/>
                  </a:lnTo>
                  <a:lnTo>
                    <a:pt x="118" y="25"/>
                  </a:lnTo>
                  <a:lnTo>
                    <a:pt x="119" y="31"/>
                  </a:lnTo>
                  <a:lnTo>
                    <a:pt x="119" y="34"/>
                  </a:lnTo>
                  <a:lnTo>
                    <a:pt x="121" y="36"/>
                  </a:lnTo>
                  <a:lnTo>
                    <a:pt x="122" y="42"/>
                  </a:lnTo>
                  <a:lnTo>
                    <a:pt x="121" y="48"/>
                  </a:lnTo>
                  <a:lnTo>
                    <a:pt x="118" y="50"/>
                  </a:lnTo>
                  <a:lnTo>
                    <a:pt x="118" y="54"/>
                  </a:lnTo>
                  <a:lnTo>
                    <a:pt x="116" y="60"/>
                  </a:lnTo>
                  <a:lnTo>
                    <a:pt x="114" y="64"/>
                  </a:lnTo>
                  <a:lnTo>
                    <a:pt x="111" y="67"/>
                  </a:lnTo>
                  <a:close/>
                </a:path>
              </a:pathLst>
            </a:custGeom>
            <a:solidFill>
              <a:srgbClr val="000000"/>
            </a:solidFill>
            <a:ln w="9525">
              <a:noFill/>
              <a:round/>
              <a:headEnd/>
              <a:tailEnd/>
            </a:ln>
          </p:spPr>
          <p:txBody>
            <a:bodyPr/>
            <a:lstStyle/>
            <a:p>
              <a:endParaRPr lang="en-US"/>
            </a:p>
          </p:txBody>
        </p:sp>
        <p:sp>
          <p:nvSpPr>
            <p:cNvPr id="635912" name="Freeform 8"/>
            <p:cNvSpPr>
              <a:spLocks/>
            </p:cNvSpPr>
            <p:nvPr/>
          </p:nvSpPr>
          <p:spPr bwMode="auto">
            <a:xfrm>
              <a:off x="3388" y="1597"/>
              <a:ext cx="303" cy="445"/>
            </a:xfrm>
            <a:custGeom>
              <a:avLst/>
              <a:gdLst/>
              <a:ahLst/>
              <a:cxnLst>
                <a:cxn ang="0">
                  <a:pos x="176" y="12"/>
                </a:cxn>
                <a:cxn ang="0">
                  <a:pos x="142" y="1"/>
                </a:cxn>
                <a:cxn ang="0">
                  <a:pos x="119" y="21"/>
                </a:cxn>
                <a:cxn ang="0">
                  <a:pos x="115" y="53"/>
                </a:cxn>
                <a:cxn ang="0">
                  <a:pos x="125" y="69"/>
                </a:cxn>
                <a:cxn ang="0">
                  <a:pos x="116" y="81"/>
                </a:cxn>
                <a:cxn ang="0">
                  <a:pos x="95" y="86"/>
                </a:cxn>
                <a:cxn ang="0">
                  <a:pos x="76" y="109"/>
                </a:cxn>
                <a:cxn ang="0">
                  <a:pos x="54" y="142"/>
                </a:cxn>
                <a:cxn ang="0">
                  <a:pos x="30" y="172"/>
                </a:cxn>
                <a:cxn ang="0">
                  <a:pos x="21" y="197"/>
                </a:cxn>
                <a:cxn ang="0">
                  <a:pos x="5" y="205"/>
                </a:cxn>
                <a:cxn ang="0">
                  <a:pos x="4" y="226"/>
                </a:cxn>
                <a:cxn ang="0">
                  <a:pos x="19" y="231"/>
                </a:cxn>
                <a:cxn ang="0">
                  <a:pos x="25" y="234"/>
                </a:cxn>
                <a:cxn ang="0">
                  <a:pos x="34" y="218"/>
                </a:cxn>
                <a:cxn ang="0">
                  <a:pos x="49" y="204"/>
                </a:cxn>
                <a:cxn ang="0">
                  <a:pos x="67" y="183"/>
                </a:cxn>
                <a:cxn ang="0">
                  <a:pos x="83" y="160"/>
                </a:cxn>
                <a:cxn ang="0">
                  <a:pos x="82" y="216"/>
                </a:cxn>
                <a:cxn ang="0">
                  <a:pos x="89" y="276"/>
                </a:cxn>
                <a:cxn ang="0">
                  <a:pos x="90" y="412"/>
                </a:cxn>
                <a:cxn ang="0">
                  <a:pos x="91" y="417"/>
                </a:cxn>
                <a:cxn ang="0">
                  <a:pos x="78" y="425"/>
                </a:cxn>
                <a:cxn ang="0">
                  <a:pos x="73" y="441"/>
                </a:cxn>
                <a:cxn ang="0">
                  <a:pos x="97" y="441"/>
                </a:cxn>
                <a:cxn ang="0">
                  <a:pos x="112" y="436"/>
                </a:cxn>
                <a:cxn ang="0">
                  <a:pos x="125" y="433"/>
                </a:cxn>
                <a:cxn ang="0">
                  <a:pos x="133" y="413"/>
                </a:cxn>
                <a:cxn ang="0">
                  <a:pos x="135" y="388"/>
                </a:cxn>
                <a:cxn ang="0">
                  <a:pos x="138" y="305"/>
                </a:cxn>
                <a:cxn ang="0">
                  <a:pos x="151" y="299"/>
                </a:cxn>
                <a:cxn ang="0">
                  <a:pos x="161" y="336"/>
                </a:cxn>
                <a:cxn ang="0">
                  <a:pos x="158" y="412"/>
                </a:cxn>
                <a:cxn ang="0">
                  <a:pos x="160" y="423"/>
                </a:cxn>
                <a:cxn ang="0">
                  <a:pos x="174" y="444"/>
                </a:cxn>
                <a:cxn ang="0">
                  <a:pos x="203" y="436"/>
                </a:cxn>
                <a:cxn ang="0">
                  <a:pos x="200" y="422"/>
                </a:cxn>
                <a:cxn ang="0">
                  <a:pos x="202" y="416"/>
                </a:cxn>
                <a:cxn ang="0">
                  <a:pos x="203" y="348"/>
                </a:cxn>
                <a:cxn ang="0">
                  <a:pos x="201" y="268"/>
                </a:cxn>
                <a:cxn ang="0">
                  <a:pos x="202" y="215"/>
                </a:cxn>
                <a:cxn ang="0">
                  <a:pos x="210" y="153"/>
                </a:cxn>
                <a:cxn ang="0">
                  <a:pos x="234" y="178"/>
                </a:cxn>
                <a:cxn ang="0">
                  <a:pos x="254" y="201"/>
                </a:cxn>
                <a:cxn ang="0">
                  <a:pos x="271" y="222"/>
                </a:cxn>
                <a:cxn ang="0">
                  <a:pos x="284" y="232"/>
                </a:cxn>
                <a:cxn ang="0">
                  <a:pos x="294" y="232"/>
                </a:cxn>
                <a:cxn ang="0">
                  <a:pos x="303" y="215"/>
                </a:cxn>
                <a:cxn ang="0">
                  <a:pos x="293" y="203"/>
                </a:cxn>
                <a:cxn ang="0">
                  <a:pos x="278" y="188"/>
                </a:cxn>
                <a:cxn ang="0">
                  <a:pos x="256" y="151"/>
                </a:cxn>
                <a:cxn ang="0">
                  <a:pos x="235" y="122"/>
                </a:cxn>
                <a:cxn ang="0">
                  <a:pos x="213" y="94"/>
                </a:cxn>
                <a:cxn ang="0">
                  <a:pos x="187" y="85"/>
                </a:cxn>
                <a:cxn ang="0">
                  <a:pos x="179" y="76"/>
                </a:cxn>
                <a:cxn ang="0">
                  <a:pos x="178" y="60"/>
                </a:cxn>
              </a:cxnLst>
              <a:rect l="0" t="0" r="r" b="b"/>
              <a:pathLst>
                <a:path w="303" h="445">
                  <a:moveTo>
                    <a:pt x="180" y="37"/>
                  </a:moveTo>
                  <a:lnTo>
                    <a:pt x="180" y="30"/>
                  </a:lnTo>
                  <a:lnTo>
                    <a:pt x="179" y="24"/>
                  </a:lnTo>
                  <a:lnTo>
                    <a:pt x="178" y="18"/>
                  </a:lnTo>
                  <a:lnTo>
                    <a:pt x="176" y="12"/>
                  </a:lnTo>
                  <a:lnTo>
                    <a:pt x="172" y="7"/>
                  </a:lnTo>
                  <a:lnTo>
                    <a:pt x="167" y="3"/>
                  </a:lnTo>
                  <a:lnTo>
                    <a:pt x="160" y="1"/>
                  </a:lnTo>
                  <a:lnTo>
                    <a:pt x="151" y="0"/>
                  </a:lnTo>
                  <a:lnTo>
                    <a:pt x="142" y="1"/>
                  </a:lnTo>
                  <a:lnTo>
                    <a:pt x="134" y="3"/>
                  </a:lnTo>
                  <a:lnTo>
                    <a:pt x="129" y="7"/>
                  </a:lnTo>
                  <a:lnTo>
                    <a:pt x="124" y="11"/>
                  </a:lnTo>
                  <a:lnTo>
                    <a:pt x="121" y="16"/>
                  </a:lnTo>
                  <a:lnTo>
                    <a:pt x="119" y="21"/>
                  </a:lnTo>
                  <a:lnTo>
                    <a:pt x="118" y="27"/>
                  </a:lnTo>
                  <a:lnTo>
                    <a:pt x="118" y="32"/>
                  </a:lnTo>
                  <a:lnTo>
                    <a:pt x="114" y="35"/>
                  </a:lnTo>
                  <a:lnTo>
                    <a:pt x="113" y="44"/>
                  </a:lnTo>
                  <a:lnTo>
                    <a:pt x="115" y="53"/>
                  </a:lnTo>
                  <a:lnTo>
                    <a:pt x="118" y="57"/>
                  </a:lnTo>
                  <a:lnTo>
                    <a:pt x="119" y="60"/>
                  </a:lnTo>
                  <a:lnTo>
                    <a:pt x="121" y="64"/>
                  </a:lnTo>
                  <a:lnTo>
                    <a:pt x="123" y="67"/>
                  </a:lnTo>
                  <a:lnTo>
                    <a:pt x="125" y="69"/>
                  </a:lnTo>
                  <a:lnTo>
                    <a:pt x="121" y="70"/>
                  </a:lnTo>
                  <a:lnTo>
                    <a:pt x="118" y="71"/>
                  </a:lnTo>
                  <a:lnTo>
                    <a:pt x="117" y="74"/>
                  </a:lnTo>
                  <a:lnTo>
                    <a:pt x="119" y="80"/>
                  </a:lnTo>
                  <a:lnTo>
                    <a:pt x="116" y="81"/>
                  </a:lnTo>
                  <a:lnTo>
                    <a:pt x="112" y="82"/>
                  </a:lnTo>
                  <a:lnTo>
                    <a:pt x="108" y="82"/>
                  </a:lnTo>
                  <a:lnTo>
                    <a:pt x="103" y="83"/>
                  </a:lnTo>
                  <a:lnTo>
                    <a:pt x="99" y="84"/>
                  </a:lnTo>
                  <a:lnTo>
                    <a:pt x="95" y="86"/>
                  </a:lnTo>
                  <a:lnTo>
                    <a:pt x="91" y="88"/>
                  </a:lnTo>
                  <a:lnTo>
                    <a:pt x="89" y="91"/>
                  </a:lnTo>
                  <a:lnTo>
                    <a:pt x="86" y="95"/>
                  </a:lnTo>
                  <a:lnTo>
                    <a:pt x="82" y="102"/>
                  </a:lnTo>
                  <a:lnTo>
                    <a:pt x="76" y="109"/>
                  </a:lnTo>
                  <a:lnTo>
                    <a:pt x="70" y="117"/>
                  </a:lnTo>
                  <a:lnTo>
                    <a:pt x="64" y="125"/>
                  </a:lnTo>
                  <a:lnTo>
                    <a:pt x="59" y="132"/>
                  </a:lnTo>
                  <a:lnTo>
                    <a:pt x="55" y="138"/>
                  </a:lnTo>
                  <a:lnTo>
                    <a:pt x="54" y="142"/>
                  </a:lnTo>
                  <a:lnTo>
                    <a:pt x="51" y="145"/>
                  </a:lnTo>
                  <a:lnTo>
                    <a:pt x="47" y="151"/>
                  </a:lnTo>
                  <a:lnTo>
                    <a:pt x="42" y="157"/>
                  </a:lnTo>
                  <a:lnTo>
                    <a:pt x="36" y="165"/>
                  </a:lnTo>
                  <a:lnTo>
                    <a:pt x="30" y="172"/>
                  </a:lnTo>
                  <a:lnTo>
                    <a:pt x="26" y="180"/>
                  </a:lnTo>
                  <a:lnTo>
                    <a:pt x="22" y="186"/>
                  </a:lnTo>
                  <a:lnTo>
                    <a:pt x="21" y="190"/>
                  </a:lnTo>
                  <a:lnTo>
                    <a:pt x="21" y="194"/>
                  </a:lnTo>
                  <a:lnTo>
                    <a:pt x="21" y="197"/>
                  </a:lnTo>
                  <a:lnTo>
                    <a:pt x="18" y="199"/>
                  </a:lnTo>
                  <a:lnTo>
                    <a:pt x="15" y="200"/>
                  </a:lnTo>
                  <a:lnTo>
                    <a:pt x="12" y="201"/>
                  </a:lnTo>
                  <a:lnTo>
                    <a:pt x="9" y="203"/>
                  </a:lnTo>
                  <a:lnTo>
                    <a:pt x="5" y="205"/>
                  </a:lnTo>
                  <a:lnTo>
                    <a:pt x="3" y="208"/>
                  </a:lnTo>
                  <a:lnTo>
                    <a:pt x="0" y="213"/>
                  </a:lnTo>
                  <a:lnTo>
                    <a:pt x="0" y="217"/>
                  </a:lnTo>
                  <a:lnTo>
                    <a:pt x="1" y="221"/>
                  </a:lnTo>
                  <a:lnTo>
                    <a:pt x="4" y="226"/>
                  </a:lnTo>
                  <a:lnTo>
                    <a:pt x="8" y="230"/>
                  </a:lnTo>
                  <a:lnTo>
                    <a:pt x="12" y="232"/>
                  </a:lnTo>
                  <a:lnTo>
                    <a:pt x="15" y="232"/>
                  </a:lnTo>
                  <a:lnTo>
                    <a:pt x="17" y="232"/>
                  </a:lnTo>
                  <a:lnTo>
                    <a:pt x="19" y="231"/>
                  </a:lnTo>
                  <a:lnTo>
                    <a:pt x="21" y="230"/>
                  </a:lnTo>
                  <a:lnTo>
                    <a:pt x="21" y="230"/>
                  </a:lnTo>
                  <a:lnTo>
                    <a:pt x="22" y="231"/>
                  </a:lnTo>
                  <a:lnTo>
                    <a:pt x="23" y="233"/>
                  </a:lnTo>
                  <a:lnTo>
                    <a:pt x="25" y="234"/>
                  </a:lnTo>
                  <a:lnTo>
                    <a:pt x="27" y="233"/>
                  </a:lnTo>
                  <a:lnTo>
                    <a:pt x="29" y="230"/>
                  </a:lnTo>
                  <a:lnTo>
                    <a:pt x="31" y="226"/>
                  </a:lnTo>
                  <a:lnTo>
                    <a:pt x="33" y="222"/>
                  </a:lnTo>
                  <a:lnTo>
                    <a:pt x="34" y="218"/>
                  </a:lnTo>
                  <a:lnTo>
                    <a:pt x="34" y="216"/>
                  </a:lnTo>
                  <a:lnTo>
                    <a:pt x="36" y="216"/>
                  </a:lnTo>
                  <a:lnTo>
                    <a:pt x="40" y="213"/>
                  </a:lnTo>
                  <a:lnTo>
                    <a:pt x="45" y="209"/>
                  </a:lnTo>
                  <a:lnTo>
                    <a:pt x="49" y="204"/>
                  </a:lnTo>
                  <a:lnTo>
                    <a:pt x="55" y="199"/>
                  </a:lnTo>
                  <a:lnTo>
                    <a:pt x="59" y="193"/>
                  </a:lnTo>
                  <a:lnTo>
                    <a:pt x="63" y="189"/>
                  </a:lnTo>
                  <a:lnTo>
                    <a:pt x="65" y="186"/>
                  </a:lnTo>
                  <a:lnTo>
                    <a:pt x="67" y="183"/>
                  </a:lnTo>
                  <a:lnTo>
                    <a:pt x="70" y="180"/>
                  </a:lnTo>
                  <a:lnTo>
                    <a:pt x="73" y="175"/>
                  </a:lnTo>
                  <a:lnTo>
                    <a:pt x="77" y="171"/>
                  </a:lnTo>
                  <a:lnTo>
                    <a:pt x="80" y="165"/>
                  </a:lnTo>
                  <a:lnTo>
                    <a:pt x="83" y="160"/>
                  </a:lnTo>
                  <a:lnTo>
                    <a:pt x="86" y="155"/>
                  </a:lnTo>
                  <a:lnTo>
                    <a:pt x="89" y="150"/>
                  </a:lnTo>
                  <a:lnTo>
                    <a:pt x="86" y="166"/>
                  </a:lnTo>
                  <a:lnTo>
                    <a:pt x="83" y="191"/>
                  </a:lnTo>
                  <a:lnTo>
                    <a:pt x="82" y="216"/>
                  </a:lnTo>
                  <a:lnTo>
                    <a:pt x="85" y="230"/>
                  </a:lnTo>
                  <a:lnTo>
                    <a:pt x="85" y="240"/>
                  </a:lnTo>
                  <a:lnTo>
                    <a:pt x="85" y="254"/>
                  </a:lnTo>
                  <a:lnTo>
                    <a:pt x="86" y="267"/>
                  </a:lnTo>
                  <a:lnTo>
                    <a:pt x="89" y="276"/>
                  </a:lnTo>
                  <a:lnTo>
                    <a:pt x="88" y="301"/>
                  </a:lnTo>
                  <a:lnTo>
                    <a:pt x="86" y="344"/>
                  </a:lnTo>
                  <a:lnTo>
                    <a:pt x="86" y="387"/>
                  </a:lnTo>
                  <a:lnTo>
                    <a:pt x="87" y="410"/>
                  </a:lnTo>
                  <a:lnTo>
                    <a:pt x="90" y="412"/>
                  </a:lnTo>
                  <a:lnTo>
                    <a:pt x="92" y="414"/>
                  </a:lnTo>
                  <a:lnTo>
                    <a:pt x="94" y="415"/>
                  </a:lnTo>
                  <a:lnTo>
                    <a:pt x="95" y="415"/>
                  </a:lnTo>
                  <a:lnTo>
                    <a:pt x="93" y="416"/>
                  </a:lnTo>
                  <a:lnTo>
                    <a:pt x="91" y="417"/>
                  </a:lnTo>
                  <a:lnTo>
                    <a:pt x="88" y="419"/>
                  </a:lnTo>
                  <a:lnTo>
                    <a:pt x="86" y="421"/>
                  </a:lnTo>
                  <a:lnTo>
                    <a:pt x="83" y="423"/>
                  </a:lnTo>
                  <a:lnTo>
                    <a:pt x="80" y="424"/>
                  </a:lnTo>
                  <a:lnTo>
                    <a:pt x="78" y="425"/>
                  </a:lnTo>
                  <a:lnTo>
                    <a:pt x="75" y="426"/>
                  </a:lnTo>
                  <a:lnTo>
                    <a:pt x="71" y="428"/>
                  </a:lnTo>
                  <a:lnTo>
                    <a:pt x="68" y="432"/>
                  </a:lnTo>
                  <a:lnTo>
                    <a:pt x="68" y="437"/>
                  </a:lnTo>
                  <a:lnTo>
                    <a:pt x="73" y="441"/>
                  </a:lnTo>
                  <a:lnTo>
                    <a:pt x="78" y="442"/>
                  </a:lnTo>
                  <a:lnTo>
                    <a:pt x="83" y="443"/>
                  </a:lnTo>
                  <a:lnTo>
                    <a:pt x="88" y="442"/>
                  </a:lnTo>
                  <a:lnTo>
                    <a:pt x="92" y="442"/>
                  </a:lnTo>
                  <a:lnTo>
                    <a:pt x="97" y="441"/>
                  </a:lnTo>
                  <a:lnTo>
                    <a:pt x="101" y="440"/>
                  </a:lnTo>
                  <a:lnTo>
                    <a:pt x="105" y="439"/>
                  </a:lnTo>
                  <a:lnTo>
                    <a:pt x="107" y="438"/>
                  </a:lnTo>
                  <a:lnTo>
                    <a:pt x="109" y="437"/>
                  </a:lnTo>
                  <a:lnTo>
                    <a:pt x="112" y="436"/>
                  </a:lnTo>
                  <a:lnTo>
                    <a:pt x="115" y="435"/>
                  </a:lnTo>
                  <a:lnTo>
                    <a:pt x="117" y="434"/>
                  </a:lnTo>
                  <a:lnTo>
                    <a:pt x="120" y="434"/>
                  </a:lnTo>
                  <a:lnTo>
                    <a:pt x="123" y="433"/>
                  </a:lnTo>
                  <a:lnTo>
                    <a:pt x="125" y="433"/>
                  </a:lnTo>
                  <a:lnTo>
                    <a:pt x="127" y="434"/>
                  </a:lnTo>
                  <a:lnTo>
                    <a:pt x="131" y="433"/>
                  </a:lnTo>
                  <a:lnTo>
                    <a:pt x="134" y="429"/>
                  </a:lnTo>
                  <a:lnTo>
                    <a:pt x="135" y="422"/>
                  </a:lnTo>
                  <a:lnTo>
                    <a:pt x="133" y="413"/>
                  </a:lnTo>
                  <a:lnTo>
                    <a:pt x="135" y="413"/>
                  </a:lnTo>
                  <a:lnTo>
                    <a:pt x="137" y="412"/>
                  </a:lnTo>
                  <a:lnTo>
                    <a:pt x="138" y="408"/>
                  </a:lnTo>
                  <a:lnTo>
                    <a:pt x="137" y="402"/>
                  </a:lnTo>
                  <a:lnTo>
                    <a:pt x="135" y="388"/>
                  </a:lnTo>
                  <a:lnTo>
                    <a:pt x="134" y="365"/>
                  </a:lnTo>
                  <a:lnTo>
                    <a:pt x="133" y="343"/>
                  </a:lnTo>
                  <a:lnTo>
                    <a:pt x="133" y="331"/>
                  </a:lnTo>
                  <a:lnTo>
                    <a:pt x="134" y="321"/>
                  </a:lnTo>
                  <a:lnTo>
                    <a:pt x="138" y="305"/>
                  </a:lnTo>
                  <a:lnTo>
                    <a:pt x="142" y="289"/>
                  </a:lnTo>
                  <a:lnTo>
                    <a:pt x="143" y="278"/>
                  </a:lnTo>
                  <a:lnTo>
                    <a:pt x="145" y="284"/>
                  </a:lnTo>
                  <a:lnTo>
                    <a:pt x="148" y="291"/>
                  </a:lnTo>
                  <a:lnTo>
                    <a:pt x="151" y="299"/>
                  </a:lnTo>
                  <a:lnTo>
                    <a:pt x="153" y="307"/>
                  </a:lnTo>
                  <a:lnTo>
                    <a:pt x="156" y="315"/>
                  </a:lnTo>
                  <a:lnTo>
                    <a:pt x="159" y="323"/>
                  </a:lnTo>
                  <a:lnTo>
                    <a:pt x="160" y="330"/>
                  </a:lnTo>
                  <a:lnTo>
                    <a:pt x="161" y="336"/>
                  </a:lnTo>
                  <a:lnTo>
                    <a:pt x="160" y="352"/>
                  </a:lnTo>
                  <a:lnTo>
                    <a:pt x="159" y="374"/>
                  </a:lnTo>
                  <a:lnTo>
                    <a:pt x="156" y="396"/>
                  </a:lnTo>
                  <a:lnTo>
                    <a:pt x="156" y="411"/>
                  </a:lnTo>
                  <a:lnTo>
                    <a:pt x="158" y="412"/>
                  </a:lnTo>
                  <a:lnTo>
                    <a:pt x="160" y="413"/>
                  </a:lnTo>
                  <a:lnTo>
                    <a:pt x="161" y="414"/>
                  </a:lnTo>
                  <a:lnTo>
                    <a:pt x="161" y="414"/>
                  </a:lnTo>
                  <a:lnTo>
                    <a:pt x="160" y="418"/>
                  </a:lnTo>
                  <a:lnTo>
                    <a:pt x="160" y="423"/>
                  </a:lnTo>
                  <a:lnTo>
                    <a:pt x="160" y="428"/>
                  </a:lnTo>
                  <a:lnTo>
                    <a:pt x="161" y="433"/>
                  </a:lnTo>
                  <a:lnTo>
                    <a:pt x="164" y="438"/>
                  </a:lnTo>
                  <a:lnTo>
                    <a:pt x="168" y="442"/>
                  </a:lnTo>
                  <a:lnTo>
                    <a:pt x="174" y="444"/>
                  </a:lnTo>
                  <a:lnTo>
                    <a:pt x="183" y="445"/>
                  </a:lnTo>
                  <a:lnTo>
                    <a:pt x="191" y="445"/>
                  </a:lnTo>
                  <a:lnTo>
                    <a:pt x="197" y="443"/>
                  </a:lnTo>
                  <a:lnTo>
                    <a:pt x="201" y="440"/>
                  </a:lnTo>
                  <a:lnTo>
                    <a:pt x="203" y="436"/>
                  </a:lnTo>
                  <a:lnTo>
                    <a:pt x="203" y="433"/>
                  </a:lnTo>
                  <a:lnTo>
                    <a:pt x="203" y="430"/>
                  </a:lnTo>
                  <a:lnTo>
                    <a:pt x="203" y="427"/>
                  </a:lnTo>
                  <a:lnTo>
                    <a:pt x="202" y="425"/>
                  </a:lnTo>
                  <a:lnTo>
                    <a:pt x="200" y="422"/>
                  </a:lnTo>
                  <a:lnTo>
                    <a:pt x="198" y="419"/>
                  </a:lnTo>
                  <a:lnTo>
                    <a:pt x="197" y="417"/>
                  </a:lnTo>
                  <a:lnTo>
                    <a:pt x="196" y="416"/>
                  </a:lnTo>
                  <a:lnTo>
                    <a:pt x="199" y="416"/>
                  </a:lnTo>
                  <a:lnTo>
                    <a:pt x="202" y="416"/>
                  </a:lnTo>
                  <a:lnTo>
                    <a:pt x="203" y="416"/>
                  </a:lnTo>
                  <a:lnTo>
                    <a:pt x="203" y="415"/>
                  </a:lnTo>
                  <a:lnTo>
                    <a:pt x="203" y="399"/>
                  </a:lnTo>
                  <a:lnTo>
                    <a:pt x="203" y="373"/>
                  </a:lnTo>
                  <a:lnTo>
                    <a:pt x="203" y="348"/>
                  </a:lnTo>
                  <a:lnTo>
                    <a:pt x="204" y="332"/>
                  </a:lnTo>
                  <a:lnTo>
                    <a:pt x="204" y="320"/>
                  </a:lnTo>
                  <a:lnTo>
                    <a:pt x="203" y="299"/>
                  </a:lnTo>
                  <a:lnTo>
                    <a:pt x="201" y="279"/>
                  </a:lnTo>
                  <a:lnTo>
                    <a:pt x="201" y="268"/>
                  </a:lnTo>
                  <a:lnTo>
                    <a:pt x="201" y="259"/>
                  </a:lnTo>
                  <a:lnTo>
                    <a:pt x="202" y="246"/>
                  </a:lnTo>
                  <a:lnTo>
                    <a:pt x="201" y="232"/>
                  </a:lnTo>
                  <a:lnTo>
                    <a:pt x="200" y="224"/>
                  </a:lnTo>
                  <a:lnTo>
                    <a:pt x="202" y="215"/>
                  </a:lnTo>
                  <a:lnTo>
                    <a:pt x="204" y="197"/>
                  </a:lnTo>
                  <a:lnTo>
                    <a:pt x="204" y="172"/>
                  </a:lnTo>
                  <a:lnTo>
                    <a:pt x="202" y="145"/>
                  </a:lnTo>
                  <a:lnTo>
                    <a:pt x="205" y="149"/>
                  </a:lnTo>
                  <a:lnTo>
                    <a:pt x="210" y="153"/>
                  </a:lnTo>
                  <a:lnTo>
                    <a:pt x="214" y="159"/>
                  </a:lnTo>
                  <a:lnTo>
                    <a:pt x="220" y="164"/>
                  </a:lnTo>
                  <a:lnTo>
                    <a:pt x="225" y="169"/>
                  </a:lnTo>
                  <a:lnTo>
                    <a:pt x="230" y="174"/>
                  </a:lnTo>
                  <a:lnTo>
                    <a:pt x="234" y="178"/>
                  </a:lnTo>
                  <a:lnTo>
                    <a:pt x="238" y="180"/>
                  </a:lnTo>
                  <a:lnTo>
                    <a:pt x="240" y="184"/>
                  </a:lnTo>
                  <a:lnTo>
                    <a:pt x="244" y="189"/>
                  </a:lnTo>
                  <a:lnTo>
                    <a:pt x="249" y="195"/>
                  </a:lnTo>
                  <a:lnTo>
                    <a:pt x="254" y="201"/>
                  </a:lnTo>
                  <a:lnTo>
                    <a:pt x="258" y="208"/>
                  </a:lnTo>
                  <a:lnTo>
                    <a:pt x="263" y="213"/>
                  </a:lnTo>
                  <a:lnTo>
                    <a:pt x="266" y="217"/>
                  </a:lnTo>
                  <a:lnTo>
                    <a:pt x="268" y="218"/>
                  </a:lnTo>
                  <a:lnTo>
                    <a:pt x="271" y="222"/>
                  </a:lnTo>
                  <a:lnTo>
                    <a:pt x="274" y="227"/>
                  </a:lnTo>
                  <a:lnTo>
                    <a:pt x="277" y="231"/>
                  </a:lnTo>
                  <a:lnTo>
                    <a:pt x="279" y="233"/>
                  </a:lnTo>
                  <a:lnTo>
                    <a:pt x="282" y="232"/>
                  </a:lnTo>
                  <a:lnTo>
                    <a:pt x="284" y="232"/>
                  </a:lnTo>
                  <a:lnTo>
                    <a:pt x="286" y="232"/>
                  </a:lnTo>
                  <a:lnTo>
                    <a:pt x="288" y="232"/>
                  </a:lnTo>
                  <a:lnTo>
                    <a:pt x="290" y="233"/>
                  </a:lnTo>
                  <a:lnTo>
                    <a:pt x="292" y="233"/>
                  </a:lnTo>
                  <a:lnTo>
                    <a:pt x="294" y="232"/>
                  </a:lnTo>
                  <a:lnTo>
                    <a:pt x="297" y="230"/>
                  </a:lnTo>
                  <a:lnTo>
                    <a:pt x="299" y="228"/>
                  </a:lnTo>
                  <a:lnTo>
                    <a:pt x="301" y="225"/>
                  </a:lnTo>
                  <a:lnTo>
                    <a:pt x="303" y="220"/>
                  </a:lnTo>
                  <a:lnTo>
                    <a:pt x="303" y="215"/>
                  </a:lnTo>
                  <a:lnTo>
                    <a:pt x="303" y="210"/>
                  </a:lnTo>
                  <a:lnTo>
                    <a:pt x="301" y="207"/>
                  </a:lnTo>
                  <a:lnTo>
                    <a:pt x="299" y="205"/>
                  </a:lnTo>
                  <a:lnTo>
                    <a:pt x="296" y="204"/>
                  </a:lnTo>
                  <a:lnTo>
                    <a:pt x="293" y="203"/>
                  </a:lnTo>
                  <a:lnTo>
                    <a:pt x="290" y="202"/>
                  </a:lnTo>
                  <a:lnTo>
                    <a:pt x="286" y="200"/>
                  </a:lnTo>
                  <a:lnTo>
                    <a:pt x="284" y="198"/>
                  </a:lnTo>
                  <a:lnTo>
                    <a:pt x="282" y="194"/>
                  </a:lnTo>
                  <a:lnTo>
                    <a:pt x="278" y="188"/>
                  </a:lnTo>
                  <a:lnTo>
                    <a:pt x="274" y="180"/>
                  </a:lnTo>
                  <a:lnTo>
                    <a:pt x="269" y="172"/>
                  </a:lnTo>
                  <a:lnTo>
                    <a:pt x="264" y="164"/>
                  </a:lnTo>
                  <a:lnTo>
                    <a:pt x="260" y="157"/>
                  </a:lnTo>
                  <a:lnTo>
                    <a:pt x="256" y="151"/>
                  </a:lnTo>
                  <a:lnTo>
                    <a:pt x="253" y="147"/>
                  </a:lnTo>
                  <a:lnTo>
                    <a:pt x="250" y="143"/>
                  </a:lnTo>
                  <a:lnTo>
                    <a:pt x="246" y="137"/>
                  </a:lnTo>
                  <a:lnTo>
                    <a:pt x="241" y="129"/>
                  </a:lnTo>
                  <a:lnTo>
                    <a:pt x="235" y="122"/>
                  </a:lnTo>
                  <a:lnTo>
                    <a:pt x="229" y="114"/>
                  </a:lnTo>
                  <a:lnTo>
                    <a:pt x="223" y="106"/>
                  </a:lnTo>
                  <a:lnTo>
                    <a:pt x="219" y="101"/>
                  </a:lnTo>
                  <a:lnTo>
                    <a:pt x="216" y="96"/>
                  </a:lnTo>
                  <a:lnTo>
                    <a:pt x="213" y="94"/>
                  </a:lnTo>
                  <a:lnTo>
                    <a:pt x="209" y="91"/>
                  </a:lnTo>
                  <a:lnTo>
                    <a:pt x="204" y="89"/>
                  </a:lnTo>
                  <a:lnTo>
                    <a:pt x="199" y="87"/>
                  </a:lnTo>
                  <a:lnTo>
                    <a:pt x="193" y="86"/>
                  </a:lnTo>
                  <a:lnTo>
                    <a:pt x="187" y="85"/>
                  </a:lnTo>
                  <a:lnTo>
                    <a:pt x="183" y="84"/>
                  </a:lnTo>
                  <a:lnTo>
                    <a:pt x="178" y="85"/>
                  </a:lnTo>
                  <a:lnTo>
                    <a:pt x="180" y="81"/>
                  </a:lnTo>
                  <a:lnTo>
                    <a:pt x="181" y="78"/>
                  </a:lnTo>
                  <a:lnTo>
                    <a:pt x="179" y="76"/>
                  </a:lnTo>
                  <a:lnTo>
                    <a:pt x="173" y="73"/>
                  </a:lnTo>
                  <a:lnTo>
                    <a:pt x="176" y="70"/>
                  </a:lnTo>
                  <a:lnTo>
                    <a:pt x="177" y="67"/>
                  </a:lnTo>
                  <a:lnTo>
                    <a:pt x="178" y="63"/>
                  </a:lnTo>
                  <a:lnTo>
                    <a:pt x="178" y="60"/>
                  </a:lnTo>
                  <a:lnTo>
                    <a:pt x="183" y="57"/>
                  </a:lnTo>
                  <a:lnTo>
                    <a:pt x="186" y="48"/>
                  </a:lnTo>
                  <a:lnTo>
                    <a:pt x="185" y="39"/>
                  </a:lnTo>
                  <a:lnTo>
                    <a:pt x="180" y="37"/>
                  </a:lnTo>
                  <a:close/>
                </a:path>
              </a:pathLst>
            </a:custGeom>
            <a:solidFill>
              <a:srgbClr val="000000"/>
            </a:solidFill>
            <a:ln w="9525">
              <a:noFill/>
              <a:round/>
              <a:headEnd/>
              <a:tailEnd/>
            </a:ln>
          </p:spPr>
          <p:txBody>
            <a:bodyPr/>
            <a:lstStyle/>
            <a:p>
              <a:endParaRPr lang="en-US"/>
            </a:p>
          </p:txBody>
        </p:sp>
        <p:sp>
          <p:nvSpPr>
            <p:cNvPr id="635913" name="Freeform 9"/>
            <p:cNvSpPr>
              <a:spLocks/>
            </p:cNvSpPr>
            <p:nvPr/>
          </p:nvSpPr>
          <p:spPr bwMode="auto">
            <a:xfrm>
              <a:off x="3665" y="1793"/>
              <a:ext cx="168" cy="247"/>
            </a:xfrm>
            <a:custGeom>
              <a:avLst/>
              <a:gdLst/>
              <a:ahLst/>
              <a:cxnLst>
                <a:cxn ang="0">
                  <a:pos x="161" y="78"/>
                </a:cxn>
                <a:cxn ang="0">
                  <a:pos x="161" y="38"/>
                </a:cxn>
                <a:cxn ang="0">
                  <a:pos x="165" y="28"/>
                </a:cxn>
                <a:cxn ang="0">
                  <a:pos x="167" y="16"/>
                </a:cxn>
                <a:cxn ang="0">
                  <a:pos x="154" y="9"/>
                </a:cxn>
                <a:cxn ang="0">
                  <a:pos x="147" y="12"/>
                </a:cxn>
                <a:cxn ang="0">
                  <a:pos x="147" y="26"/>
                </a:cxn>
                <a:cxn ang="0">
                  <a:pos x="148" y="40"/>
                </a:cxn>
                <a:cxn ang="0">
                  <a:pos x="144" y="64"/>
                </a:cxn>
                <a:cxn ang="0">
                  <a:pos x="137" y="66"/>
                </a:cxn>
                <a:cxn ang="0">
                  <a:pos x="118" y="67"/>
                </a:cxn>
                <a:cxn ang="0">
                  <a:pos x="118" y="33"/>
                </a:cxn>
                <a:cxn ang="0">
                  <a:pos x="99" y="5"/>
                </a:cxn>
                <a:cxn ang="0">
                  <a:pos x="82" y="2"/>
                </a:cxn>
                <a:cxn ang="0">
                  <a:pos x="70" y="4"/>
                </a:cxn>
                <a:cxn ang="0">
                  <a:pos x="62" y="14"/>
                </a:cxn>
                <a:cxn ang="0">
                  <a:pos x="57" y="40"/>
                </a:cxn>
                <a:cxn ang="0">
                  <a:pos x="55" y="63"/>
                </a:cxn>
                <a:cxn ang="0">
                  <a:pos x="45" y="67"/>
                </a:cxn>
                <a:cxn ang="0">
                  <a:pos x="29" y="70"/>
                </a:cxn>
                <a:cxn ang="0">
                  <a:pos x="22" y="41"/>
                </a:cxn>
                <a:cxn ang="0">
                  <a:pos x="22" y="22"/>
                </a:cxn>
                <a:cxn ang="0">
                  <a:pos x="15" y="10"/>
                </a:cxn>
                <a:cxn ang="0">
                  <a:pos x="0" y="18"/>
                </a:cxn>
                <a:cxn ang="0">
                  <a:pos x="8" y="32"/>
                </a:cxn>
                <a:cxn ang="0">
                  <a:pos x="12" y="74"/>
                </a:cxn>
                <a:cxn ang="0">
                  <a:pos x="27" y="87"/>
                </a:cxn>
                <a:cxn ang="0">
                  <a:pos x="28" y="93"/>
                </a:cxn>
                <a:cxn ang="0">
                  <a:pos x="39" y="94"/>
                </a:cxn>
                <a:cxn ang="0">
                  <a:pos x="58" y="92"/>
                </a:cxn>
                <a:cxn ang="0">
                  <a:pos x="53" y="164"/>
                </a:cxn>
                <a:cxn ang="0">
                  <a:pos x="59" y="185"/>
                </a:cxn>
                <a:cxn ang="0">
                  <a:pos x="69" y="184"/>
                </a:cxn>
                <a:cxn ang="0">
                  <a:pos x="79" y="223"/>
                </a:cxn>
                <a:cxn ang="0">
                  <a:pos x="72" y="233"/>
                </a:cxn>
                <a:cxn ang="0">
                  <a:pos x="60" y="238"/>
                </a:cxn>
                <a:cxn ang="0">
                  <a:pos x="57" y="245"/>
                </a:cxn>
                <a:cxn ang="0">
                  <a:pos x="75" y="246"/>
                </a:cxn>
                <a:cxn ang="0">
                  <a:pos x="96" y="246"/>
                </a:cxn>
                <a:cxn ang="0">
                  <a:pos x="91" y="209"/>
                </a:cxn>
                <a:cxn ang="0">
                  <a:pos x="98" y="185"/>
                </a:cxn>
                <a:cxn ang="0">
                  <a:pos x="103" y="185"/>
                </a:cxn>
                <a:cxn ang="0">
                  <a:pos x="105" y="225"/>
                </a:cxn>
                <a:cxn ang="0">
                  <a:pos x="108" y="246"/>
                </a:cxn>
                <a:cxn ang="0">
                  <a:pos x="131" y="247"/>
                </a:cxn>
                <a:cxn ang="0">
                  <a:pos x="146" y="242"/>
                </a:cxn>
                <a:cxn ang="0">
                  <a:pos x="138" y="237"/>
                </a:cxn>
                <a:cxn ang="0">
                  <a:pos x="126" y="232"/>
                </a:cxn>
                <a:cxn ang="0">
                  <a:pos x="122" y="210"/>
                </a:cxn>
                <a:cxn ang="0">
                  <a:pos x="132" y="185"/>
                </a:cxn>
                <a:cxn ang="0">
                  <a:pos x="143" y="184"/>
                </a:cxn>
                <a:cxn ang="0">
                  <a:pos x="140" y="167"/>
                </a:cxn>
                <a:cxn ang="0">
                  <a:pos x="124" y="109"/>
                </a:cxn>
                <a:cxn ang="0">
                  <a:pos x="125" y="93"/>
                </a:cxn>
                <a:cxn ang="0">
                  <a:pos x="145" y="95"/>
                </a:cxn>
                <a:cxn ang="0">
                  <a:pos x="149" y="91"/>
                </a:cxn>
              </a:cxnLst>
              <a:rect l="0" t="0" r="r" b="b"/>
              <a:pathLst>
                <a:path w="168" h="247">
                  <a:moveTo>
                    <a:pt x="149" y="86"/>
                  </a:moveTo>
                  <a:lnTo>
                    <a:pt x="153" y="86"/>
                  </a:lnTo>
                  <a:lnTo>
                    <a:pt x="158" y="83"/>
                  </a:lnTo>
                  <a:lnTo>
                    <a:pt x="161" y="78"/>
                  </a:lnTo>
                  <a:lnTo>
                    <a:pt x="163" y="68"/>
                  </a:lnTo>
                  <a:lnTo>
                    <a:pt x="163" y="53"/>
                  </a:lnTo>
                  <a:lnTo>
                    <a:pt x="162" y="43"/>
                  </a:lnTo>
                  <a:lnTo>
                    <a:pt x="161" y="38"/>
                  </a:lnTo>
                  <a:lnTo>
                    <a:pt x="160" y="34"/>
                  </a:lnTo>
                  <a:lnTo>
                    <a:pt x="161" y="32"/>
                  </a:lnTo>
                  <a:lnTo>
                    <a:pt x="163" y="30"/>
                  </a:lnTo>
                  <a:lnTo>
                    <a:pt x="165" y="28"/>
                  </a:lnTo>
                  <a:lnTo>
                    <a:pt x="167" y="25"/>
                  </a:lnTo>
                  <a:lnTo>
                    <a:pt x="168" y="22"/>
                  </a:lnTo>
                  <a:lnTo>
                    <a:pt x="168" y="19"/>
                  </a:lnTo>
                  <a:lnTo>
                    <a:pt x="167" y="16"/>
                  </a:lnTo>
                  <a:lnTo>
                    <a:pt x="164" y="13"/>
                  </a:lnTo>
                  <a:lnTo>
                    <a:pt x="160" y="11"/>
                  </a:lnTo>
                  <a:lnTo>
                    <a:pt x="157" y="10"/>
                  </a:lnTo>
                  <a:lnTo>
                    <a:pt x="154" y="9"/>
                  </a:lnTo>
                  <a:lnTo>
                    <a:pt x="152" y="9"/>
                  </a:lnTo>
                  <a:lnTo>
                    <a:pt x="150" y="10"/>
                  </a:lnTo>
                  <a:lnTo>
                    <a:pt x="148" y="11"/>
                  </a:lnTo>
                  <a:lnTo>
                    <a:pt x="147" y="12"/>
                  </a:lnTo>
                  <a:lnTo>
                    <a:pt x="147" y="14"/>
                  </a:lnTo>
                  <a:lnTo>
                    <a:pt x="147" y="18"/>
                  </a:lnTo>
                  <a:lnTo>
                    <a:pt x="147" y="22"/>
                  </a:lnTo>
                  <a:lnTo>
                    <a:pt x="147" y="26"/>
                  </a:lnTo>
                  <a:lnTo>
                    <a:pt x="147" y="31"/>
                  </a:lnTo>
                  <a:lnTo>
                    <a:pt x="148" y="33"/>
                  </a:lnTo>
                  <a:lnTo>
                    <a:pt x="149" y="36"/>
                  </a:lnTo>
                  <a:lnTo>
                    <a:pt x="148" y="40"/>
                  </a:lnTo>
                  <a:lnTo>
                    <a:pt x="147" y="46"/>
                  </a:lnTo>
                  <a:lnTo>
                    <a:pt x="145" y="51"/>
                  </a:lnTo>
                  <a:lnTo>
                    <a:pt x="144" y="58"/>
                  </a:lnTo>
                  <a:lnTo>
                    <a:pt x="144" y="64"/>
                  </a:lnTo>
                  <a:lnTo>
                    <a:pt x="144" y="69"/>
                  </a:lnTo>
                  <a:lnTo>
                    <a:pt x="143" y="67"/>
                  </a:lnTo>
                  <a:lnTo>
                    <a:pt x="140" y="67"/>
                  </a:lnTo>
                  <a:lnTo>
                    <a:pt x="137" y="66"/>
                  </a:lnTo>
                  <a:lnTo>
                    <a:pt x="132" y="66"/>
                  </a:lnTo>
                  <a:lnTo>
                    <a:pt x="127" y="66"/>
                  </a:lnTo>
                  <a:lnTo>
                    <a:pt x="123" y="66"/>
                  </a:lnTo>
                  <a:lnTo>
                    <a:pt x="118" y="67"/>
                  </a:lnTo>
                  <a:lnTo>
                    <a:pt x="114" y="68"/>
                  </a:lnTo>
                  <a:lnTo>
                    <a:pt x="118" y="59"/>
                  </a:lnTo>
                  <a:lnTo>
                    <a:pt x="120" y="46"/>
                  </a:lnTo>
                  <a:lnTo>
                    <a:pt x="118" y="33"/>
                  </a:lnTo>
                  <a:lnTo>
                    <a:pt x="112" y="20"/>
                  </a:lnTo>
                  <a:lnTo>
                    <a:pt x="107" y="14"/>
                  </a:lnTo>
                  <a:lnTo>
                    <a:pt x="103" y="10"/>
                  </a:lnTo>
                  <a:lnTo>
                    <a:pt x="99" y="5"/>
                  </a:lnTo>
                  <a:lnTo>
                    <a:pt x="94" y="2"/>
                  </a:lnTo>
                  <a:lnTo>
                    <a:pt x="91" y="0"/>
                  </a:lnTo>
                  <a:lnTo>
                    <a:pt x="86" y="0"/>
                  </a:lnTo>
                  <a:lnTo>
                    <a:pt x="82" y="2"/>
                  </a:lnTo>
                  <a:lnTo>
                    <a:pt x="76" y="6"/>
                  </a:lnTo>
                  <a:lnTo>
                    <a:pt x="74" y="5"/>
                  </a:lnTo>
                  <a:lnTo>
                    <a:pt x="72" y="4"/>
                  </a:lnTo>
                  <a:lnTo>
                    <a:pt x="70" y="4"/>
                  </a:lnTo>
                  <a:lnTo>
                    <a:pt x="67" y="5"/>
                  </a:lnTo>
                  <a:lnTo>
                    <a:pt x="65" y="7"/>
                  </a:lnTo>
                  <a:lnTo>
                    <a:pt x="63" y="10"/>
                  </a:lnTo>
                  <a:lnTo>
                    <a:pt x="62" y="14"/>
                  </a:lnTo>
                  <a:lnTo>
                    <a:pt x="61" y="20"/>
                  </a:lnTo>
                  <a:lnTo>
                    <a:pt x="60" y="27"/>
                  </a:lnTo>
                  <a:lnTo>
                    <a:pt x="58" y="34"/>
                  </a:lnTo>
                  <a:lnTo>
                    <a:pt x="57" y="40"/>
                  </a:lnTo>
                  <a:lnTo>
                    <a:pt x="55" y="46"/>
                  </a:lnTo>
                  <a:lnTo>
                    <a:pt x="54" y="52"/>
                  </a:lnTo>
                  <a:lnTo>
                    <a:pt x="54" y="58"/>
                  </a:lnTo>
                  <a:lnTo>
                    <a:pt x="55" y="63"/>
                  </a:lnTo>
                  <a:lnTo>
                    <a:pt x="58" y="69"/>
                  </a:lnTo>
                  <a:lnTo>
                    <a:pt x="54" y="68"/>
                  </a:lnTo>
                  <a:lnTo>
                    <a:pt x="49" y="67"/>
                  </a:lnTo>
                  <a:lnTo>
                    <a:pt x="45" y="67"/>
                  </a:lnTo>
                  <a:lnTo>
                    <a:pt x="39" y="68"/>
                  </a:lnTo>
                  <a:lnTo>
                    <a:pt x="35" y="69"/>
                  </a:lnTo>
                  <a:lnTo>
                    <a:pt x="31" y="69"/>
                  </a:lnTo>
                  <a:lnTo>
                    <a:pt x="29" y="70"/>
                  </a:lnTo>
                  <a:lnTo>
                    <a:pt x="28" y="70"/>
                  </a:lnTo>
                  <a:lnTo>
                    <a:pt x="26" y="61"/>
                  </a:lnTo>
                  <a:lnTo>
                    <a:pt x="24" y="51"/>
                  </a:lnTo>
                  <a:lnTo>
                    <a:pt x="22" y="41"/>
                  </a:lnTo>
                  <a:lnTo>
                    <a:pt x="20" y="34"/>
                  </a:lnTo>
                  <a:lnTo>
                    <a:pt x="20" y="30"/>
                  </a:lnTo>
                  <a:lnTo>
                    <a:pt x="21" y="26"/>
                  </a:lnTo>
                  <a:lnTo>
                    <a:pt x="22" y="22"/>
                  </a:lnTo>
                  <a:lnTo>
                    <a:pt x="22" y="18"/>
                  </a:lnTo>
                  <a:lnTo>
                    <a:pt x="21" y="14"/>
                  </a:lnTo>
                  <a:lnTo>
                    <a:pt x="19" y="12"/>
                  </a:lnTo>
                  <a:lnTo>
                    <a:pt x="15" y="10"/>
                  </a:lnTo>
                  <a:lnTo>
                    <a:pt x="10" y="10"/>
                  </a:lnTo>
                  <a:lnTo>
                    <a:pt x="3" y="11"/>
                  </a:lnTo>
                  <a:lnTo>
                    <a:pt x="1" y="14"/>
                  </a:lnTo>
                  <a:lnTo>
                    <a:pt x="0" y="18"/>
                  </a:lnTo>
                  <a:lnTo>
                    <a:pt x="0" y="20"/>
                  </a:lnTo>
                  <a:lnTo>
                    <a:pt x="1" y="24"/>
                  </a:lnTo>
                  <a:lnTo>
                    <a:pt x="5" y="28"/>
                  </a:lnTo>
                  <a:lnTo>
                    <a:pt x="8" y="32"/>
                  </a:lnTo>
                  <a:lnTo>
                    <a:pt x="9" y="35"/>
                  </a:lnTo>
                  <a:lnTo>
                    <a:pt x="8" y="43"/>
                  </a:lnTo>
                  <a:lnTo>
                    <a:pt x="9" y="58"/>
                  </a:lnTo>
                  <a:lnTo>
                    <a:pt x="12" y="74"/>
                  </a:lnTo>
                  <a:lnTo>
                    <a:pt x="18" y="84"/>
                  </a:lnTo>
                  <a:lnTo>
                    <a:pt x="22" y="86"/>
                  </a:lnTo>
                  <a:lnTo>
                    <a:pt x="25" y="87"/>
                  </a:lnTo>
                  <a:lnTo>
                    <a:pt x="27" y="87"/>
                  </a:lnTo>
                  <a:lnTo>
                    <a:pt x="28" y="87"/>
                  </a:lnTo>
                  <a:lnTo>
                    <a:pt x="28" y="88"/>
                  </a:lnTo>
                  <a:lnTo>
                    <a:pt x="28" y="91"/>
                  </a:lnTo>
                  <a:lnTo>
                    <a:pt x="28" y="93"/>
                  </a:lnTo>
                  <a:lnTo>
                    <a:pt x="28" y="94"/>
                  </a:lnTo>
                  <a:lnTo>
                    <a:pt x="31" y="94"/>
                  </a:lnTo>
                  <a:lnTo>
                    <a:pt x="34" y="94"/>
                  </a:lnTo>
                  <a:lnTo>
                    <a:pt x="39" y="94"/>
                  </a:lnTo>
                  <a:lnTo>
                    <a:pt x="44" y="94"/>
                  </a:lnTo>
                  <a:lnTo>
                    <a:pt x="49" y="94"/>
                  </a:lnTo>
                  <a:lnTo>
                    <a:pt x="54" y="93"/>
                  </a:lnTo>
                  <a:lnTo>
                    <a:pt x="58" y="92"/>
                  </a:lnTo>
                  <a:lnTo>
                    <a:pt x="61" y="91"/>
                  </a:lnTo>
                  <a:lnTo>
                    <a:pt x="59" y="107"/>
                  </a:lnTo>
                  <a:lnTo>
                    <a:pt x="56" y="135"/>
                  </a:lnTo>
                  <a:lnTo>
                    <a:pt x="53" y="164"/>
                  </a:lnTo>
                  <a:lnTo>
                    <a:pt x="52" y="184"/>
                  </a:lnTo>
                  <a:lnTo>
                    <a:pt x="54" y="185"/>
                  </a:lnTo>
                  <a:lnTo>
                    <a:pt x="57" y="185"/>
                  </a:lnTo>
                  <a:lnTo>
                    <a:pt x="59" y="185"/>
                  </a:lnTo>
                  <a:lnTo>
                    <a:pt x="62" y="185"/>
                  </a:lnTo>
                  <a:lnTo>
                    <a:pt x="65" y="185"/>
                  </a:lnTo>
                  <a:lnTo>
                    <a:pt x="67" y="184"/>
                  </a:lnTo>
                  <a:lnTo>
                    <a:pt x="69" y="184"/>
                  </a:lnTo>
                  <a:lnTo>
                    <a:pt x="69" y="184"/>
                  </a:lnTo>
                  <a:lnTo>
                    <a:pt x="73" y="196"/>
                  </a:lnTo>
                  <a:lnTo>
                    <a:pt x="76" y="210"/>
                  </a:lnTo>
                  <a:lnTo>
                    <a:pt x="79" y="223"/>
                  </a:lnTo>
                  <a:lnTo>
                    <a:pt x="80" y="230"/>
                  </a:lnTo>
                  <a:lnTo>
                    <a:pt x="78" y="231"/>
                  </a:lnTo>
                  <a:lnTo>
                    <a:pt x="75" y="232"/>
                  </a:lnTo>
                  <a:lnTo>
                    <a:pt x="72" y="233"/>
                  </a:lnTo>
                  <a:lnTo>
                    <a:pt x="69" y="235"/>
                  </a:lnTo>
                  <a:lnTo>
                    <a:pt x="66" y="236"/>
                  </a:lnTo>
                  <a:lnTo>
                    <a:pt x="63" y="237"/>
                  </a:lnTo>
                  <a:lnTo>
                    <a:pt x="60" y="238"/>
                  </a:lnTo>
                  <a:lnTo>
                    <a:pt x="58" y="238"/>
                  </a:lnTo>
                  <a:lnTo>
                    <a:pt x="56" y="239"/>
                  </a:lnTo>
                  <a:lnTo>
                    <a:pt x="56" y="242"/>
                  </a:lnTo>
                  <a:lnTo>
                    <a:pt x="57" y="245"/>
                  </a:lnTo>
                  <a:lnTo>
                    <a:pt x="61" y="247"/>
                  </a:lnTo>
                  <a:lnTo>
                    <a:pt x="65" y="247"/>
                  </a:lnTo>
                  <a:lnTo>
                    <a:pt x="70" y="247"/>
                  </a:lnTo>
                  <a:lnTo>
                    <a:pt x="75" y="246"/>
                  </a:lnTo>
                  <a:lnTo>
                    <a:pt x="82" y="246"/>
                  </a:lnTo>
                  <a:lnTo>
                    <a:pt x="88" y="246"/>
                  </a:lnTo>
                  <a:lnTo>
                    <a:pt x="93" y="246"/>
                  </a:lnTo>
                  <a:lnTo>
                    <a:pt x="96" y="246"/>
                  </a:lnTo>
                  <a:lnTo>
                    <a:pt x="98" y="246"/>
                  </a:lnTo>
                  <a:lnTo>
                    <a:pt x="96" y="236"/>
                  </a:lnTo>
                  <a:lnTo>
                    <a:pt x="93" y="224"/>
                  </a:lnTo>
                  <a:lnTo>
                    <a:pt x="91" y="209"/>
                  </a:lnTo>
                  <a:lnTo>
                    <a:pt x="88" y="186"/>
                  </a:lnTo>
                  <a:lnTo>
                    <a:pt x="92" y="186"/>
                  </a:lnTo>
                  <a:lnTo>
                    <a:pt x="95" y="186"/>
                  </a:lnTo>
                  <a:lnTo>
                    <a:pt x="98" y="185"/>
                  </a:lnTo>
                  <a:lnTo>
                    <a:pt x="100" y="185"/>
                  </a:lnTo>
                  <a:lnTo>
                    <a:pt x="101" y="185"/>
                  </a:lnTo>
                  <a:lnTo>
                    <a:pt x="102" y="185"/>
                  </a:lnTo>
                  <a:lnTo>
                    <a:pt x="103" y="185"/>
                  </a:lnTo>
                  <a:lnTo>
                    <a:pt x="103" y="185"/>
                  </a:lnTo>
                  <a:lnTo>
                    <a:pt x="107" y="188"/>
                  </a:lnTo>
                  <a:lnTo>
                    <a:pt x="106" y="210"/>
                  </a:lnTo>
                  <a:lnTo>
                    <a:pt x="105" y="225"/>
                  </a:lnTo>
                  <a:lnTo>
                    <a:pt x="104" y="236"/>
                  </a:lnTo>
                  <a:lnTo>
                    <a:pt x="103" y="246"/>
                  </a:lnTo>
                  <a:lnTo>
                    <a:pt x="105" y="246"/>
                  </a:lnTo>
                  <a:lnTo>
                    <a:pt x="108" y="246"/>
                  </a:lnTo>
                  <a:lnTo>
                    <a:pt x="113" y="246"/>
                  </a:lnTo>
                  <a:lnTo>
                    <a:pt x="119" y="246"/>
                  </a:lnTo>
                  <a:lnTo>
                    <a:pt x="126" y="246"/>
                  </a:lnTo>
                  <a:lnTo>
                    <a:pt x="131" y="247"/>
                  </a:lnTo>
                  <a:lnTo>
                    <a:pt x="136" y="247"/>
                  </a:lnTo>
                  <a:lnTo>
                    <a:pt x="140" y="247"/>
                  </a:lnTo>
                  <a:lnTo>
                    <a:pt x="144" y="245"/>
                  </a:lnTo>
                  <a:lnTo>
                    <a:pt x="146" y="242"/>
                  </a:lnTo>
                  <a:lnTo>
                    <a:pt x="145" y="239"/>
                  </a:lnTo>
                  <a:lnTo>
                    <a:pt x="143" y="238"/>
                  </a:lnTo>
                  <a:lnTo>
                    <a:pt x="141" y="238"/>
                  </a:lnTo>
                  <a:lnTo>
                    <a:pt x="138" y="237"/>
                  </a:lnTo>
                  <a:lnTo>
                    <a:pt x="135" y="236"/>
                  </a:lnTo>
                  <a:lnTo>
                    <a:pt x="132" y="235"/>
                  </a:lnTo>
                  <a:lnTo>
                    <a:pt x="129" y="233"/>
                  </a:lnTo>
                  <a:lnTo>
                    <a:pt x="126" y="232"/>
                  </a:lnTo>
                  <a:lnTo>
                    <a:pt x="123" y="231"/>
                  </a:lnTo>
                  <a:lnTo>
                    <a:pt x="121" y="230"/>
                  </a:lnTo>
                  <a:lnTo>
                    <a:pt x="121" y="223"/>
                  </a:lnTo>
                  <a:lnTo>
                    <a:pt x="122" y="210"/>
                  </a:lnTo>
                  <a:lnTo>
                    <a:pt x="123" y="196"/>
                  </a:lnTo>
                  <a:lnTo>
                    <a:pt x="126" y="184"/>
                  </a:lnTo>
                  <a:lnTo>
                    <a:pt x="128" y="185"/>
                  </a:lnTo>
                  <a:lnTo>
                    <a:pt x="132" y="185"/>
                  </a:lnTo>
                  <a:lnTo>
                    <a:pt x="135" y="185"/>
                  </a:lnTo>
                  <a:lnTo>
                    <a:pt x="138" y="185"/>
                  </a:lnTo>
                  <a:lnTo>
                    <a:pt x="141" y="185"/>
                  </a:lnTo>
                  <a:lnTo>
                    <a:pt x="143" y="184"/>
                  </a:lnTo>
                  <a:lnTo>
                    <a:pt x="144" y="184"/>
                  </a:lnTo>
                  <a:lnTo>
                    <a:pt x="145" y="184"/>
                  </a:lnTo>
                  <a:lnTo>
                    <a:pt x="143" y="178"/>
                  </a:lnTo>
                  <a:lnTo>
                    <a:pt x="140" y="167"/>
                  </a:lnTo>
                  <a:lnTo>
                    <a:pt x="136" y="153"/>
                  </a:lnTo>
                  <a:lnTo>
                    <a:pt x="132" y="138"/>
                  </a:lnTo>
                  <a:lnTo>
                    <a:pt x="128" y="123"/>
                  </a:lnTo>
                  <a:lnTo>
                    <a:pt x="124" y="109"/>
                  </a:lnTo>
                  <a:lnTo>
                    <a:pt x="120" y="98"/>
                  </a:lnTo>
                  <a:lnTo>
                    <a:pt x="117" y="91"/>
                  </a:lnTo>
                  <a:lnTo>
                    <a:pt x="120" y="92"/>
                  </a:lnTo>
                  <a:lnTo>
                    <a:pt x="125" y="93"/>
                  </a:lnTo>
                  <a:lnTo>
                    <a:pt x="130" y="93"/>
                  </a:lnTo>
                  <a:lnTo>
                    <a:pt x="135" y="94"/>
                  </a:lnTo>
                  <a:lnTo>
                    <a:pt x="141" y="95"/>
                  </a:lnTo>
                  <a:lnTo>
                    <a:pt x="145" y="95"/>
                  </a:lnTo>
                  <a:lnTo>
                    <a:pt x="148" y="95"/>
                  </a:lnTo>
                  <a:lnTo>
                    <a:pt x="149" y="95"/>
                  </a:lnTo>
                  <a:lnTo>
                    <a:pt x="149" y="94"/>
                  </a:lnTo>
                  <a:lnTo>
                    <a:pt x="149" y="91"/>
                  </a:lnTo>
                  <a:lnTo>
                    <a:pt x="149" y="88"/>
                  </a:lnTo>
                  <a:lnTo>
                    <a:pt x="149" y="86"/>
                  </a:lnTo>
                  <a:close/>
                </a:path>
              </a:pathLst>
            </a:custGeom>
            <a:solidFill>
              <a:srgbClr val="000000"/>
            </a:solidFill>
            <a:ln w="9525">
              <a:noFill/>
              <a:round/>
              <a:headEnd/>
              <a:tailEnd/>
            </a:ln>
          </p:spPr>
          <p:txBody>
            <a:bodyPr/>
            <a:lstStyle/>
            <a:p>
              <a:endParaRPr lang="en-US"/>
            </a:p>
          </p:txBody>
        </p:sp>
      </p:grpSp>
      <p:grpSp>
        <p:nvGrpSpPr>
          <p:cNvPr id="3" name="Group 10"/>
          <p:cNvGrpSpPr>
            <a:grpSpLocks/>
          </p:cNvGrpSpPr>
          <p:nvPr/>
        </p:nvGrpSpPr>
        <p:grpSpPr bwMode="auto">
          <a:xfrm>
            <a:off x="5940425" y="3521075"/>
            <a:ext cx="1647825" cy="796925"/>
            <a:chOff x="3742" y="2218"/>
            <a:chExt cx="1038" cy="502"/>
          </a:xfrm>
        </p:grpSpPr>
        <p:sp>
          <p:nvSpPr>
            <p:cNvPr id="635915" name="Freeform 11"/>
            <p:cNvSpPr>
              <a:spLocks/>
            </p:cNvSpPr>
            <p:nvPr/>
          </p:nvSpPr>
          <p:spPr bwMode="auto">
            <a:xfrm>
              <a:off x="4131" y="2295"/>
              <a:ext cx="233" cy="425"/>
            </a:xfrm>
            <a:custGeom>
              <a:avLst/>
              <a:gdLst/>
              <a:ahLst/>
              <a:cxnLst>
                <a:cxn ang="0">
                  <a:pos x="154" y="347"/>
                </a:cxn>
                <a:cxn ang="0">
                  <a:pos x="173" y="391"/>
                </a:cxn>
                <a:cxn ang="0">
                  <a:pos x="177" y="417"/>
                </a:cxn>
                <a:cxn ang="0">
                  <a:pos x="194" y="414"/>
                </a:cxn>
                <a:cxn ang="0">
                  <a:pos x="186" y="390"/>
                </a:cxn>
                <a:cxn ang="0">
                  <a:pos x="175" y="344"/>
                </a:cxn>
                <a:cxn ang="0">
                  <a:pos x="177" y="321"/>
                </a:cxn>
                <a:cxn ang="0">
                  <a:pos x="184" y="320"/>
                </a:cxn>
                <a:cxn ang="0">
                  <a:pos x="153" y="243"/>
                </a:cxn>
                <a:cxn ang="0">
                  <a:pos x="126" y="184"/>
                </a:cxn>
                <a:cxn ang="0">
                  <a:pos x="129" y="160"/>
                </a:cxn>
                <a:cxn ang="0">
                  <a:pos x="140" y="147"/>
                </a:cxn>
                <a:cxn ang="0">
                  <a:pos x="154" y="164"/>
                </a:cxn>
                <a:cxn ang="0">
                  <a:pos x="187" y="191"/>
                </a:cxn>
                <a:cxn ang="0">
                  <a:pos x="214" y="200"/>
                </a:cxn>
                <a:cxn ang="0">
                  <a:pos x="230" y="197"/>
                </a:cxn>
                <a:cxn ang="0">
                  <a:pos x="227" y="177"/>
                </a:cxn>
                <a:cxn ang="0">
                  <a:pos x="214" y="178"/>
                </a:cxn>
                <a:cxn ang="0">
                  <a:pos x="195" y="164"/>
                </a:cxn>
                <a:cxn ang="0">
                  <a:pos x="172" y="142"/>
                </a:cxn>
                <a:cxn ang="0">
                  <a:pos x="150" y="115"/>
                </a:cxn>
                <a:cxn ang="0">
                  <a:pos x="138" y="98"/>
                </a:cxn>
                <a:cxn ang="0">
                  <a:pos x="116" y="91"/>
                </a:cxn>
                <a:cxn ang="0">
                  <a:pos x="105" y="82"/>
                </a:cxn>
                <a:cxn ang="0">
                  <a:pos x="103" y="73"/>
                </a:cxn>
                <a:cxn ang="0">
                  <a:pos x="110" y="50"/>
                </a:cxn>
                <a:cxn ang="0">
                  <a:pos x="114" y="22"/>
                </a:cxn>
                <a:cxn ang="0">
                  <a:pos x="95" y="1"/>
                </a:cxn>
                <a:cxn ang="0">
                  <a:pos x="45" y="8"/>
                </a:cxn>
                <a:cxn ang="0">
                  <a:pos x="47" y="11"/>
                </a:cxn>
                <a:cxn ang="0">
                  <a:pos x="55" y="25"/>
                </a:cxn>
                <a:cxn ang="0">
                  <a:pos x="59" y="52"/>
                </a:cxn>
                <a:cxn ang="0">
                  <a:pos x="74" y="71"/>
                </a:cxn>
                <a:cxn ang="0">
                  <a:pos x="73" y="82"/>
                </a:cxn>
                <a:cxn ang="0">
                  <a:pos x="59" y="97"/>
                </a:cxn>
                <a:cxn ang="0">
                  <a:pos x="43" y="109"/>
                </a:cxn>
                <a:cxn ang="0">
                  <a:pos x="42" y="172"/>
                </a:cxn>
                <a:cxn ang="0">
                  <a:pos x="29" y="179"/>
                </a:cxn>
                <a:cxn ang="0">
                  <a:pos x="20" y="177"/>
                </a:cxn>
                <a:cxn ang="0">
                  <a:pos x="5" y="176"/>
                </a:cxn>
                <a:cxn ang="0">
                  <a:pos x="6" y="202"/>
                </a:cxn>
                <a:cxn ang="0">
                  <a:pos x="18" y="201"/>
                </a:cxn>
                <a:cxn ang="0">
                  <a:pos x="25" y="205"/>
                </a:cxn>
                <a:cxn ang="0">
                  <a:pos x="42" y="207"/>
                </a:cxn>
                <a:cxn ang="0">
                  <a:pos x="61" y="177"/>
                </a:cxn>
                <a:cxn ang="0">
                  <a:pos x="67" y="153"/>
                </a:cxn>
                <a:cxn ang="0">
                  <a:pos x="77" y="182"/>
                </a:cxn>
                <a:cxn ang="0">
                  <a:pos x="64" y="219"/>
                </a:cxn>
                <a:cxn ang="0">
                  <a:pos x="66" y="327"/>
                </a:cxn>
                <a:cxn ang="0">
                  <a:pos x="78" y="332"/>
                </a:cxn>
                <a:cxn ang="0">
                  <a:pos x="90" y="378"/>
                </a:cxn>
                <a:cxn ang="0">
                  <a:pos x="85" y="398"/>
                </a:cxn>
                <a:cxn ang="0">
                  <a:pos x="67" y="411"/>
                </a:cxn>
                <a:cxn ang="0">
                  <a:pos x="73" y="417"/>
                </a:cxn>
                <a:cxn ang="0">
                  <a:pos x="94" y="414"/>
                </a:cxn>
                <a:cxn ang="0">
                  <a:pos x="105" y="416"/>
                </a:cxn>
                <a:cxn ang="0">
                  <a:pos x="111" y="396"/>
                </a:cxn>
                <a:cxn ang="0">
                  <a:pos x="106" y="358"/>
                </a:cxn>
                <a:cxn ang="0">
                  <a:pos x="107" y="327"/>
                </a:cxn>
                <a:cxn ang="0">
                  <a:pos x="130" y="325"/>
                </a:cxn>
              </a:cxnLst>
              <a:rect l="0" t="0" r="r" b="b"/>
              <a:pathLst>
                <a:path w="233" h="425">
                  <a:moveTo>
                    <a:pt x="144" y="324"/>
                  </a:moveTo>
                  <a:lnTo>
                    <a:pt x="145" y="327"/>
                  </a:lnTo>
                  <a:lnTo>
                    <a:pt x="148" y="332"/>
                  </a:lnTo>
                  <a:lnTo>
                    <a:pt x="151" y="339"/>
                  </a:lnTo>
                  <a:lnTo>
                    <a:pt x="154" y="347"/>
                  </a:lnTo>
                  <a:lnTo>
                    <a:pt x="158" y="356"/>
                  </a:lnTo>
                  <a:lnTo>
                    <a:pt x="162" y="364"/>
                  </a:lnTo>
                  <a:lnTo>
                    <a:pt x="165" y="372"/>
                  </a:lnTo>
                  <a:lnTo>
                    <a:pt x="169" y="380"/>
                  </a:lnTo>
                  <a:lnTo>
                    <a:pt x="173" y="391"/>
                  </a:lnTo>
                  <a:lnTo>
                    <a:pt x="174" y="399"/>
                  </a:lnTo>
                  <a:lnTo>
                    <a:pt x="174" y="405"/>
                  </a:lnTo>
                  <a:lnTo>
                    <a:pt x="173" y="408"/>
                  </a:lnTo>
                  <a:lnTo>
                    <a:pt x="174" y="412"/>
                  </a:lnTo>
                  <a:lnTo>
                    <a:pt x="177" y="417"/>
                  </a:lnTo>
                  <a:lnTo>
                    <a:pt x="180" y="422"/>
                  </a:lnTo>
                  <a:lnTo>
                    <a:pt x="185" y="425"/>
                  </a:lnTo>
                  <a:lnTo>
                    <a:pt x="189" y="424"/>
                  </a:lnTo>
                  <a:lnTo>
                    <a:pt x="192" y="420"/>
                  </a:lnTo>
                  <a:lnTo>
                    <a:pt x="194" y="414"/>
                  </a:lnTo>
                  <a:lnTo>
                    <a:pt x="195" y="407"/>
                  </a:lnTo>
                  <a:lnTo>
                    <a:pt x="195" y="403"/>
                  </a:lnTo>
                  <a:lnTo>
                    <a:pt x="193" y="399"/>
                  </a:lnTo>
                  <a:lnTo>
                    <a:pt x="190" y="395"/>
                  </a:lnTo>
                  <a:lnTo>
                    <a:pt x="186" y="390"/>
                  </a:lnTo>
                  <a:lnTo>
                    <a:pt x="182" y="381"/>
                  </a:lnTo>
                  <a:lnTo>
                    <a:pt x="179" y="370"/>
                  </a:lnTo>
                  <a:lnTo>
                    <a:pt x="177" y="360"/>
                  </a:lnTo>
                  <a:lnTo>
                    <a:pt x="176" y="352"/>
                  </a:lnTo>
                  <a:lnTo>
                    <a:pt x="175" y="344"/>
                  </a:lnTo>
                  <a:lnTo>
                    <a:pt x="174" y="335"/>
                  </a:lnTo>
                  <a:lnTo>
                    <a:pt x="172" y="326"/>
                  </a:lnTo>
                  <a:lnTo>
                    <a:pt x="168" y="321"/>
                  </a:lnTo>
                  <a:lnTo>
                    <a:pt x="173" y="321"/>
                  </a:lnTo>
                  <a:lnTo>
                    <a:pt x="177" y="321"/>
                  </a:lnTo>
                  <a:lnTo>
                    <a:pt x="179" y="320"/>
                  </a:lnTo>
                  <a:lnTo>
                    <a:pt x="181" y="320"/>
                  </a:lnTo>
                  <a:lnTo>
                    <a:pt x="182" y="320"/>
                  </a:lnTo>
                  <a:lnTo>
                    <a:pt x="183" y="320"/>
                  </a:lnTo>
                  <a:lnTo>
                    <a:pt x="184" y="320"/>
                  </a:lnTo>
                  <a:lnTo>
                    <a:pt x="186" y="319"/>
                  </a:lnTo>
                  <a:lnTo>
                    <a:pt x="175" y="305"/>
                  </a:lnTo>
                  <a:lnTo>
                    <a:pt x="167" y="286"/>
                  </a:lnTo>
                  <a:lnTo>
                    <a:pt x="159" y="265"/>
                  </a:lnTo>
                  <a:lnTo>
                    <a:pt x="153" y="243"/>
                  </a:lnTo>
                  <a:lnTo>
                    <a:pt x="146" y="222"/>
                  </a:lnTo>
                  <a:lnTo>
                    <a:pt x="139" y="204"/>
                  </a:lnTo>
                  <a:lnTo>
                    <a:pt x="132" y="190"/>
                  </a:lnTo>
                  <a:lnTo>
                    <a:pt x="122" y="184"/>
                  </a:lnTo>
                  <a:lnTo>
                    <a:pt x="126" y="184"/>
                  </a:lnTo>
                  <a:lnTo>
                    <a:pt x="129" y="183"/>
                  </a:lnTo>
                  <a:lnTo>
                    <a:pt x="132" y="183"/>
                  </a:lnTo>
                  <a:lnTo>
                    <a:pt x="132" y="183"/>
                  </a:lnTo>
                  <a:lnTo>
                    <a:pt x="130" y="175"/>
                  </a:lnTo>
                  <a:lnTo>
                    <a:pt x="129" y="160"/>
                  </a:lnTo>
                  <a:lnTo>
                    <a:pt x="128" y="146"/>
                  </a:lnTo>
                  <a:lnTo>
                    <a:pt x="129" y="138"/>
                  </a:lnTo>
                  <a:lnTo>
                    <a:pt x="132" y="140"/>
                  </a:lnTo>
                  <a:lnTo>
                    <a:pt x="136" y="143"/>
                  </a:lnTo>
                  <a:lnTo>
                    <a:pt x="140" y="147"/>
                  </a:lnTo>
                  <a:lnTo>
                    <a:pt x="143" y="151"/>
                  </a:lnTo>
                  <a:lnTo>
                    <a:pt x="147" y="156"/>
                  </a:lnTo>
                  <a:lnTo>
                    <a:pt x="150" y="159"/>
                  </a:lnTo>
                  <a:lnTo>
                    <a:pt x="153" y="162"/>
                  </a:lnTo>
                  <a:lnTo>
                    <a:pt x="154" y="164"/>
                  </a:lnTo>
                  <a:lnTo>
                    <a:pt x="158" y="167"/>
                  </a:lnTo>
                  <a:lnTo>
                    <a:pt x="163" y="172"/>
                  </a:lnTo>
                  <a:lnTo>
                    <a:pt x="171" y="178"/>
                  </a:lnTo>
                  <a:lnTo>
                    <a:pt x="179" y="185"/>
                  </a:lnTo>
                  <a:lnTo>
                    <a:pt x="187" y="191"/>
                  </a:lnTo>
                  <a:lnTo>
                    <a:pt x="196" y="196"/>
                  </a:lnTo>
                  <a:lnTo>
                    <a:pt x="203" y="198"/>
                  </a:lnTo>
                  <a:lnTo>
                    <a:pt x="209" y="197"/>
                  </a:lnTo>
                  <a:lnTo>
                    <a:pt x="211" y="199"/>
                  </a:lnTo>
                  <a:lnTo>
                    <a:pt x="214" y="200"/>
                  </a:lnTo>
                  <a:lnTo>
                    <a:pt x="217" y="201"/>
                  </a:lnTo>
                  <a:lnTo>
                    <a:pt x="221" y="201"/>
                  </a:lnTo>
                  <a:lnTo>
                    <a:pt x="224" y="201"/>
                  </a:lnTo>
                  <a:lnTo>
                    <a:pt x="227" y="200"/>
                  </a:lnTo>
                  <a:lnTo>
                    <a:pt x="230" y="197"/>
                  </a:lnTo>
                  <a:lnTo>
                    <a:pt x="232" y="194"/>
                  </a:lnTo>
                  <a:lnTo>
                    <a:pt x="233" y="188"/>
                  </a:lnTo>
                  <a:lnTo>
                    <a:pt x="233" y="182"/>
                  </a:lnTo>
                  <a:lnTo>
                    <a:pt x="230" y="179"/>
                  </a:lnTo>
                  <a:lnTo>
                    <a:pt x="227" y="177"/>
                  </a:lnTo>
                  <a:lnTo>
                    <a:pt x="223" y="177"/>
                  </a:lnTo>
                  <a:lnTo>
                    <a:pt x="220" y="178"/>
                  </a:lnTo>
                  <a:lnTo>
                    <a:pt x="217" y="180"/>
                  </a:lnTo>
                  <a:lnTo>
                    <a:pt x="214" y="182"/>
                  </a:lnTo>
                  <a:lnTo>
                    <a:pt x="214" y="178"/>
                  </a:lnTo>
                  <a:lnTo>
                    <a:pt x="212" y="176"/>
                  </a:lnTo>
                  <a:lnTo>
                    <a:pt x="209" y="173"/>
                  </a:lnTo>
                  <a:lnTo>
                    <a:pt x="203" y="169"/>
                  </a:lnTo>
                  <a:lnTo>
                    <a:pt x="199" y="167"/>
                  </a:lnTo>
                  <a:lnTo>
                    <a:pt x="195" y="164"/>
                  </a:lnTo>
                  <a:lnTo>
                    <a:pt x="190" y="160"/>
                  </a:lnTo>
                  <a:lnTo>
                    <a:pt x="186" y="157"/>
                  </a:lnTo>
                  <a:lnTo>
                    <a:pt x="180" y="152"/>
                  </a:lnTo>
                  <a:lnTo>
                    <a:pt x="176" y="148"/>
                  </a:lnTo>
                  <a:lnTo>
                    <a:pt x="172" y="142"/>
                  </a:lnTo>
                  <a:lnTo>
                    <a:pt x="168" y="138"/>
                  </a:lnTo>
                  <a:lnTo>
                    <a:pt x="164" y="132"/>
                  </a:lnTo>
                  <a:lnTo>
                    <a:pt x="160" y="127"/>
                  </a:lnTo>
                  <a:lnTo>
                    <a:pt x="155" y="121"/>
                  </a:lnTo>
                  <a:lnTo>
                    <a:pt x="150" y="115"/>
                  </a:lnTo>
                  <a:lnTo>
                    <a:pt x="146" y="110"/>
                  </a:lnTo>
                  <a:lnTo>
                    <a:pt x="142" y="105"/>
                  </a:lnTo>
                  <a:lnTo>
                    <a:pt x="140" y="102"/>
                  </a:lnTo>
                  <a:lnTo>
                    <a:pt x="139" y="100"/>
                  </a:lnTo>
                  <a:lnTo>
                    <a:pt x="138" y="98"/>
                  </a:lnTo>
                  <a:lnTo>
                    <a:pt x="136" y="96"/>
                  </a:lnTo>
                  <a:lnTo>
                    <a:pt x="132" y="95"/>
                  </a:lnTo>
                  <a:lnTo>
                    <a:pt x="127" y="93"/>
                  </a:lnTo>
                  <a:lnTo>
                    <a:pt x="121" y="92"/>
                  </a:lnTo>
                  <a:lnTo>
                    <a:pt x="116" y="91"/>
                  </a:lnTo>
                  <a:lnTo>
                    <a:pt x="111" y="90"/>
                  </a:lnTo>
                  <a:lnTo>
                    <a:pt x="108" y="88"/>
                  </a:lnTo>
                  <a:lnTo>
                    <a:pt x="110" y="85"/>
                  </a:lnTo>
                  <a:lnTo>
                    <a:pt x="108" y="83"/>
                  </a:lnTo>
                  <a:lnTo>
                    <a:pt x="105" y="82"/>
                  </a:lnTo>
                  <a:lnTo>
                    <a:pt x="102" y="81"/>
                  </a:lnTo>
                  <a:lnTo>
                    <a:pt x="103" y="79"/>
                  </a:lnTo>
                  <a:lnTo>
                    <a:pt x="103" y="76"/>
                  </a:lnTo>
                  <a:lnTo>
                    <a:pt x="103" y="74"/>
                  </a:lnTo>
                  <a:lnTo>
                    <a:pt x="103" y="73"/>
                  </a:lnTo>
                  <a:lnTo>
                    <a:pt x="105" y="69"/>
                  </a:lnTo>
                  <a:lnTo>
                    <a:pt x="107" y="64"/>
                  </a:lnTo>
                  <a:lnTo>
                    <a:pt x="108" y="59"/>
                  </a:lnTo>
                  <a:lnTo>
                    <a:pt x="107" y="55"/>
                  </a:lnTo>
                  <a:lnTo>
                    <a:pt x="110" y="50"/>
                  </a:lnTo>
                  <a:lnTo>
                    <a:pt x="112" y="45"/>
                  </a:lnTo>
                  <a:lnTo>
                    <a:pt x="114" y="39"/>
                  </a:lnTo>
                  <a:lnTo>
                    <a:pt x="115" y="33"/>
                  </a:lnTo>
                  <a:lnTo>
                    <a:pt x="115" y="27"/>
                  </a:lnTo>
                  <a:lnTo>
                    <a:pt x="114" y="22"/>
                  </a:lnTo>
                  <a:lnTo>
                    <a:pt x="112" y="17"/>
                  </a:lnTo>
                  <a:lnTo>
                    <a:pt x="110" y="11"/>
                  </a:lnTo>
                  <a:lnTo>
                    <a:pt x="106" y="8"/>
                  </a:lnTo>
                  <a:lnTo>
                    <a:pt x="101" y="4"/>
                  </a:lnTo>
                  <a:lnTo>
                    <a:pt x="95" y="1"/>
                  </a:lnTo>
                  <a:lnTo>
                    <a:pt x="88" y="0"/>
                  </a:lnTo>
                  <a:lnTo>
                    <a:pt x="79" y="0"/>
                  </a:lnTo>
                  <a:lnTo>
                    <a:pt x="69" y="1"/>
                  </a:lnTo>
                  <a:lnTo>
                    <a:pt x="58" y="4"/>
                  </a:lnTo>
                  <a:lnTo>
                    <a:pt x="45" y="8"/>
                  </a:lnTo>
                  <a:lnTo>
                    <a:pt x="49" y="9"/>
                  </a:lnTo>
                  <a:lnTo>
                    <a:pt x="51" y="10"/>
                  </a:lnTo>
                  <a:lnTo>
                    <a:pt x="50" y="11"/>
                  </a:lnTo>
                  <a:lnTo>
                    <a:pt x="49" y="11"/>
                  </a:lnTo>
                  <a:lnTo>
                    <a:pt x="47" y="11"/>
                  </a:lnTo>
                  <a:lnTo>
                    <a:pt x="47" y="12"/>
                  </a:lnTo>
                  <a:lnTo>
                    <a:pt x="48" y="14"/>
                  </a:lnTo>
                  <a:lnTo>
                    <a:pt x="43" y="17"/>
                  </a:lnTo>
                  <a:lnTo>
                    <a:pt x="50" y="20"/>
                  </a:lnTo>
                  <a:lnTo>
                    <a:pt x="55" y="25"/>
                  </a:lnTo>
                  <a:lnTo>
                    <a:pt x="56" y="31"/>
                  </a:lnTo>
                  <a:lnTo>
                    <a:pt x="57" y="37"/>
                  </a:lnTo>
                  <a:lnTo>
                    <a:pt x="56" y="43"/>
                  </a:lnTo>
                  <a:lnTo>
                    <a:pt x="57" y="48"/>
                  </a:lnTo>
                  <a:lnTo>
                    <a:pt x="59" y="52"/>
                  </a:lnTo>
                  <a:lnTo>
                    <a:pt x="63" y="55"/>
                  </a:lnTo>
                  <a:lnTo>
                    <a:pt x="65" y="59"/>
                  </a:lnTo>
                  <a:lnTo>
                    <a:pt x="67" y="64"/>
                  </a:lnTo>
                  <a:lnTo>
                    <a:pt x="70" y="69"/>
                  </a:lnTo>
                  <a:lnTo>
                    <a:pt x="74" y="71"/>
                  </a:lnTo>
                  <a:lnTo>
                    <a:pt x="74" y="74"/>
                  </a:lnTo>
                  <a:lnTo>
                    <a:pt x="75" y="78"/>
                  </a:lnTo>
                  <a:lnTo>
                    <a:pt x="75" y="81"/>
                  </a:lnTo>
                  <a:lnTo>
                    <a:pt x="75" y="82"/>
                  </a:lnTo>
                  <a:lnTo>
                    <a:pt x="73" y="82"/>
                  </a:lnTo>
                  <a:lnTo>
                    <a:pt x="70" y="83"/>
                  </a:lnTo>
                  <a:lnTo>
                    <a:pt x="68" y="85"/>
                  </a:lnTo>
                  <a:lnTo>
                    <a:pt x="70" y="91"/>
                  </a:lnTo>
                  <a:lnTo>
                    <a:pt x="65" y="94"/>
                  </a:lnTo>
                  <a:lnTo>
                    <a:pt x="59" y="97"/>
                  </a:lnTo>
                  <a:lnTo>
                    <a:pt x="53" y="99"/>
                  </a:lnTo>
                  <a:lnTo>
                    <a:pt x="49" y="101"/>
                  </a:lnTo>
                  <a:lnTo>
                    <a:pt x="45" y="103"/>
                  </a:lnTo>
                  <a:lnTo>
                    <a:pt x="43" y="105"/>
                  </a:lnTo>
                  <a:lnTo>
                    <a:pt x="43" y="109"/>
                  </a:lnTo>
                  <a:lnTo>
                    <a:pt x="46" y="113"/>
                  </a:lnTo>
                  <a:lnTo>
                    <a:pt x="47" y="123"/>
                  </a:lnTo>
                  <a:lnTo>
                    <a:pt x="45" y="142"/>
                  </a:lnTo>
                  <a:lnTo>
                    <a:pt x="43" y="161"/>
                  </a:lnTo>
                  <a:lnTo>
                    <a:pt x="42" y="172"/>
                  </a:lnTo>
                  <a:lnTo>
                    <a:pt x="39" y="175"/>
                  </a:lnTo>
                  <a:lnTo>
                    <a:pt x="36" y="176"/>
                  </a:lnTo>
                  <a:lnTo>
                    <a:pt x="33" y="178"/>
                  </a:lnTo>
                  <a:lnTo>
                    <a:pt x="31" y="178"/>
                  </a:lnTo>
                  <a:lnTo>
                    <a:pt x="29" y="179"/>
                  </a:lnTo>
                  <a:lnTo>
                    <a:pt x="27" y="180"/>
                  </a:lnTo>
                  <a:lnTo>
                    <a:pt x="26" y="181"/>
                  </a:lnTo>
                  <a:lnTo>
                    <a:pt x="26" y="182"/>
                  </a:lnTo>
                  <a:lnTo>
                    <a:pt x="23" y="179"/>
                  </a:lnTo>
                  <a:lnTo>
                    <a:pt x="20" y="177"/>
                  </a:lnTo>
                  <a:lnTo>
                    <a:pt x="17" y="175"/>
                  </a:lnTo>
                  <a:lnTo>
                    <a:pt x="14" y="173"/>
                  </a:lnTo>
                  <a:lnTo>
                    <a:pt x="11" y="172"/>
                  </a:lnTo>
                  <a:lnTo>
                    <a:pt x="7" y="173"/>
                  </a:lnTo>
                  <a:lnTo>
                    <a:pt x="5" y="176"/>
                  </a:lnTo>
                  <a:lnTo>
                    <a:pt x="3" y="180"/>
                  </a:lnTo>
                  <a:lnTo>
                    <a:pt x="0" y="189"/>
                  </a:lnTo>
                  <a:lnTo>
                    <a:pt x="0" y="197"/>
                  </a:lnTo>
                  <a:lnTo>
                    <a:pt x="2" y="201"/>
                  </a:lnTo>
                  <a:lnTo>
                    <a:pt x="6" y="202"/>
                  </a:lnTo>
                  <a:lnTo>
                    <a:pt x="9" y="202"/>
                  </a:lnTo>
                  <a:lnTo>
                    <a:pt x="11" y="202"/>
                  </a:lnTo>
                  <a:lnTo>
                    <a:pt x="14" y="202"/>
                  </a:lnTo>
                  <a:lnTo>
                    <a:pt x="16" y="202"/>
                  </a:lnTo>
                  <a:lnTo>
                    <a:pt x="18" y="201"/>
                  </a:lnTo>
                  <a:lnTo>
                    <a:pt x="20" y="201"/>
                  </a:lnTo>
                  <a:lnTo>
                    <a:pt x="22" y="201"/>
                  </a:lnTo>
                  <a:lnTo>
                    <a:pt x="23" y="200"/>
                  </a:lnTo>
                  <a:lnTo>
                    <a:pt x="24" y="203"/>
                  </a:lnTo>
                  <a:lnTo>
                    <a:pt x="25" y="205"/>
                  </a:lnTo>
                  <a:lnTo>
                    <a:pt x="28" y="207"/>
                  </a:lnTo>
                  <a:lnTo>
                    <a:pt x="30" y="208"/>
                  </a:lnTo>
                  <a:lnTo>
                    <a:pt x="33" y="208"/>
                  </a:lnTo>
                  <a:lnTo>
                    <a:pt x="38" y="208"/>
                  </a:lnTo>
                  <a:lnTo>
                    <a:pt x="42" y="207"/>
                  </a:lnTo>
                  <a:lnTo>
                    <a:pt x="48" y="204"/>
                  </a:lnTo>
                  <a:lnTo>
                    <a:pt x="53" y="199"/>
                  </a:lnTo>
                  <a:lnTo>
                    <a:pt x="57" y="192"/>
                  </a:lnTo>
                  <a:lnTo>
                    <a:pt x="59" y="185"/>
                  </a:lnTo>
                  <a:lnTo>
                    <a:pt x="61" y="177"/>
                  </a:lnTo>
                  <a:lnTo>
                    <a:pt x="62" y="168"/>
                  </a:lnTo>
                  <a:lnTo>
                    <a:pt x="63" y="159"/>
                  </a:lnTo>
                  <a:lnTo>
                    <a:pt x="64" y="152"/>
                  </a:lnTo>
                  <a:lnTo>
                    <a:pt x="65" y="146"/>
                  </a:lnTo>
                  <a:lnTo>
                    <a:pt x="67" y="153"/>
                  </a:lnTo>
                  <a:lnTo>
                    <a:pt x="69" y="164"/>
                  </a:lnTo>
                  <a:lnTo>
                    <a:pt x="71" y="175"/>
                  </a:lnTo>
                  <a:lnTo>
                    <a:pt x="71" y="182"/>
                  </a:lnTo>
                  <a:lnTo>
                    <a:pt x="75" y="182"/>
                  </a:lnTo>
                  <a:lnTo>
                    <a:pt x="77" y="182"/>
                  </a:lnTo>
                  <a:lnTo>
                    <a:pt x="79" y="183"/>
                  </a:lnTo>
                  <a:lnTo>
                    <a:pt x="80" y="183"/>
                  </a:lnTo>
                  <a:lnTo>
                    <a:pt x="73" y="194"/>
                  </a:lnTo>
                  <a:lnTo>
                    <a:pt x="68" y="206"/>
                  </a:lnTo>
                  <a:lnTo>
                    <a:pt x="64" y="219"/>
                  </a:lnTo>
                  <a:lnTo>
                    <a:pt x="62" y="235"/>
                  </a:lnTo>
                  <a:lnTo>
                    <a:pt x="61" y="254"/>
                  </a:lnTo>
                  <a:lnTo>
                    <a:pt x="62" y="275"/>
                  </a:lnTo>
                  <a:lnTo>
                    <a:pt x="63" y="299"/>
                  </a:lnTo>
                  <a:lnTo>
                    <a:pt x="66" y="327"/>
                  </a:lnTo>
                  <a:lnTo>
                    <a:pt x="66" y="327"/>
                  </a:lnTo>
                  <a:lnTo>
                    <a:pt x="67" y="327"/>
                  </a:lnTo>
                  <a:lnTo>
                    <a:pt x="70" y="327"/>
                  </a:lnTo>
                  <a:lnTo>
                    <a:pt x="76" y="327"/>
                  </a:lnTo>
                  <a:lnTo>
                    <a:pt x="78" y="332"/>
                  </a:lnTo>
                  <a:lnTo>
                    <a:pt x="81" y="339"/>
                  </a:lnTo>
                  <a:lnTo>
                    <a:pt x="83" y="349"/>
                  </a:lnTo>
                  <a:lnTo>
                    <a:pt x="86" y="359"/>
                  </a:lnTo>
                  <a:lnTo>
                    <a:pt x="88" y="369"/>
                  </a:lnTo>
                  <a:lnTo>
                    <a:pt x="90" y="378"/>
                  </a:lnTo>
                  <a:lnTo>
                    <a:pt x="92" y="386"/>
                  </a:lnTo>
                  <a:lnTo>
                    <a:pt x="92" y="389"/>
                  </a:lnTo>
                  <a:lnTo>
                    <a:pt x="90" y="392"/>
                  </a:lnTo>
                  <a:lnTo>
                    <a:pt x="88" y="395"/>
                  </a:lnTo>
                  <a:lnTo>
                    <a:pt x="85" y="398"/>
                  </a:lnTo>
                  <a:lnTo>
                    <a:pt x="82" y="401"/>
                  </a:lnTo>
                  <a:lnTo>
                    <a:pt x="79" y="404"/>
                  </a:lnTo>
                  <a:lnTo>
                    <a:pt x="75" y="406"/>
                  </a:lnTo>
                  <a:lnTo>
                    <a:pt x="71" y="409"/>
                  </a:lnTo>
                  <a:lnTo>
                    <a:pt x="67" y="411"/>
                  </a:lnTo>
                  <a:lnTo>
                    <a:pt x="62" y="414"/>
                  </a:lnTo>
                  <a:lnTo>
                    <a:pt x="62" y="415"/>
                  </a:lnTo>
                  <a:lnTo>
                    <a:pt x="66" y="416"/>
                  </a:lnTo>
                  <a:lnTo>
                    <a:pt x="70" y="417"/>
                  </a:lnTo>
                  <a:lnTo>
                    <a:pt x="73" y="417"/>
                  </a:lnTo>
                  <a:lnTo>
                    <a:pt x="76" y="417"/>
                  </a:lnTo>
                  <a:lnTo>
                    <a:pt x="81" y="417"/>
                  </a:lnTo>
                  <a:lnTo>
                    <a:pt x="85" y="416"/>
                  </a:lnTo>
                  <a:lnTo>
                    <a:pt x="90" y="415"/>
                  </a:lnTo>
                  <a:lnTo>
                    <a:pt x="94" y="414"/>
                  </a:lnTo>
                  <a:lnTo>
                    <a:pt x="97" y="412"/>
                  </a:lnTo>
                  <a:lnTo>
                    <a:pt x="98" y="410"/>
                  </a:lnTo>
                  <a:lnTo>
                    <a:pt x="100" y="416"/>
                  </a:lnTo>
                  <a:lnTo>
                    <a:pt x="103" y="416"/>
                  </a:lnTo>
                  <a:lnTo>
                    <a:pt x="105" y="416"/>
                  </a:lnTo>
                  <a:lnTo>
                    <a:pt x="107" y="416"/>
                  </a:lnTo>
                  <a:lnTo>
                    <a:pt x="108" y="416"/>
                  </a:lnTo>
                  <a:lnTo>
                    <a:pt x="110" y="409"/>
                  </a:lnTo>
                  <a:lnTo>
                    <a:pt x="111" y="402"/>
                  </a:lnTo>
                  <a:lnTo>
                    <a:pt x="111" y="396"/>
                  </a:lnTo>
                  <a:lnTo>
                    <a:pt x="109" y="391"/>
                  </a:lnTo>
                  <a:lnTo>
                    <a:pt x="106" y="385"/>
                  </a:lnTo>
                  <a:lnTo>
                    <a:pt x="104" y="376"/>
                  </a:lnTo>
                  <a:lnTo>
                    <a:pt x="104" y="366"/>
                  </a:lnTo>
                  <a:lnTo>
                    <a:pt x="106" y="358"/>
                  </a:lnTo>
                  <a:lnTo>
                    <a:pt x="107" y="351"/>
                  </a:lnTo>
                  <a:lnTo>
                    <a:pt x="106" y="341"/>
                  </a:lnTo>
                  <a:lnTo>
                    <a:pt x="103" y="333"/>
                  </a:lnTo>
                  <a:lnTo>
                    <a:pt x="101" y="327"/>
                  </a:lnTo>
                  <a:lnTo>
                    <a:pt x="107" y="327"/>
                  </a:lnTo>
                  <a:lnTo>
                    <a:pt x="112" y="326"/>
                  </a:lnTo>
                  <a:lnTo>
                    <a:pt x="117" y="326"/>
                  </a:lnTo>
                  <a:lnTo>
                    <a:pt x="121" y="326"/>
                  </a:lnTo>
                  <a:lnTo>
                    <a:pt x="125" y="325"/>
                  </a:lnTo>
                  <a:lnTo>
                    <a:pt x="130" y="325"/>
                  </a:lnTo>
                  <a:lnTo>
                    <a:pt x="136" y="324"/>
                  </a:lnTo>
                  <a:lnTo>
                    <a:pt x="144" y="324"/>
                  </a:lnTo>
                  <a:close/>
                </a:path>
              </a:pathLst>
            </a:custGeom>
            <a:solidFill>
              <a:srgbClr val="000000"/>
            </a:solidFill>
            <a:ln w="9525">
              <a:noFill/>
              <a:round/>
              <a:headEnd/>
              <a:tailEnd/>
            </a:ln>
          </p:spPr>
          <p:txBody>
            <a:bodyPr/>
            <a:lstStyle/>
            <a:p>
              <a:endParaRPr lang="en-US"/>
            </a:p>
          </p:txBody>
        </p:sp>
        <p:sp>
          <p:nvSpPr>
            <p:cNvPr id="635916" name="Freeform 12"/>
            <p:cNvSpPr>
              <a:spLocks/>
            </p:cNvSpPr>
            <p:nvPr/>
          </p:nvSpPr>
          <p:spPr bwMode="auto">
            <a:xfrm>
              <a:off x="3742" y="2218"/>
              <a:ext cx="254" cy="498"/>
            </a:xfrm>
            <a:custGeom>
              <a:avLst/>
              <a:gdLst/>
              <a:ahLst/>
              <a:cxnLst>
                <a:cxn ang="0">
                  <a:pos x="144" y="1"/>
                </a:cxn>
                <a:cxn ang="0">
                  <a:pos x="109" y="22"/>
                </a:cxn>
                <a:cxn ang="0">
                  <a:pos x="112" y="57"/>
                </a:cxn>
                <a:cxn ang="0">
                  <a:pos x="121" y="82"/>
                </a:cxn>
                <a:cxn ang="0">
                  <a:pos x="117" y="93"/>
                </a:cxn>
                <a:cxn ang="0">
                  <a:pos x="99" y="101"/>
                </a:cxn>
                <a:cxn ang="0">
                  <a:pos x="78" y="108"/>
                </a:cxn>
                <a:cxn ang="0">
                  <a:pos x="66" y="135"/>
                </a:cxn>
                <a:cxn ang="0">
                  <a:pos x="60" y="184"/>
                </a:cxn>
                <a:cxn ang="0">
                  <a:pos x="29" y="221"/>
                </a:cxn>
                <a:cxn ang="0">
                  <a:pos x="13" y="244"/>
                </a:cxn>
                <a:cxn ang="0">
                  <a:pos x="5" y="257"/>
                </a:cxn>
                <a:cxn ang="0">
                  <a:pos x="7" y="279"/>
                </a:cxn>
                <a:cxn ang="0">
                  <a:pos x="23" y="285"/>
                </a:cxn>
                <a:cxn ang="0">
                  <a:pos x="34" y="277"/>
                </a:cxn>
                <a:cxn ang="0">
                  <a:pos x="33" y="261"/>
                </a:cxn>
                <a:cxn ang="0">
                  <a:pos x="41" y="257"/>
                </a:cxn>
                <a:cxn ang="0">
                  <a:pos x="66" y="233"/>
                </a:cxn>
                <a:cxn ang="0">
                  <a:pos x="84" y="213"/>
                </a:cxn>
                <a:cxn ang="0">
                  <a:pos x="87" y="234"/>
                </a:cxn>
                <a:cxn ang="0">
                  <a:pos x="91" y="248"/>
                </a:cxn>
                <a:cxn ang="0">
                  <a:pos x="82" y="370"/>
                </a:cxn>
                <a:cxn ang="0">
                  <a:pos x="72" y="473"/>
                </a:cxn>
                <a:cxn ang="0">
                  <a:pos x="56" y="483"/>
                </a:cxn>
                <a:cxn ang="0">
                  <a:pos x="54" y="495"/>
                </a:cxn>
                <a:cxn ang="0">
                  <a:pos x="78" y="495"/>
                </a:cxn>
                <a:cxn ang="0">
                  <a:pos x="96" y="491"/>
                </a:cxn>
                <a:cxn ang="0">
                  <a:pos x="110" y="488"/>
                </a:cxn>
                <a:cxn ang="0">
                  <a:pos x="115" y="473"/>
                </a:cxn>
                <a:cxn ang="0">
                  <a:pos x="122" y="363"/>
                </a:cxn>
                <a:cxn ang="0">
                  <a:pos x="134" y="326"/>
                </a:cxn>
                <a:cxn ang="0">
                  <a:pos x="145" y="372"/>
                </a:cxn>
                <a:cxn ang="0">
                  <a:pos x="147" y="473"/>
                </a:cxn>
                <a:cxn ang="0">
                  <a:pos x="151" y="488"/>
                </a:cxn>
                <a:cxn ang="0">
                  <a:pos x="171" y="493"/>
                </a:cxn>
                <a:cxn ang="0">
                  <a:pos x="192" y="498"/>
                </a:cxn>
                <a:cxn ang="0">
                  <a:pos x="214" y="489"/>
                </a:cxn>
                <a:cxn ang="0">
                  <a:pos x="199" y="481"/>
                </a:cxn>
                <a:cxn ang="0">
                  <a:pos x="188" y="453"/>
                </a:cxn>
                <a:cxn ang="0">
                  <a:pos x="180" y="303"/>
                </a:cxn>
                <a:cxn ang="0">
                  <a:pos x="180" y="245"/>
                </a:cxn>
                <a:cxn ang="0">
                  <a:pos x="186" y="171"/>
                </a:cxn>
                <a:cxn ang="0">
                  <a:pos x="198" y="189"/>
                </a:cxn>
                <a:cxn ang="0">
                  <a:pos x="206" y="222"/>
                </a:cxn>
                <a:cxn ang="0">
                  <a:pos x="218" y="257"/>
                </a:cxn>
                <a:cxn ang="0">
                  <a:pos x="229" y="278"/>
                </a:cxn>
                <a:cxn ang="0">
                  <a:pos x="244" y="283"/>
                </a:cxn>
                <a:cxn ang="0">
                  <a:pos x="254" y="265"/>
                </a:cxn>
                <a:cxn ang="0">
                  <a:pos x="244" y="243"/>
                </a:cxn>
                <a:cxn ang="0">
                  <a:pos x="236" y="188"/>
                </a:cxn>
                <a:cxn ang="0">
                  <a:pos x="223" y="162"/>
                </a:cxn>
                <a:cxn ang="0">
                  <a:pos x="206" y="127"/>
                </a:cxn>
                <a:cxn ang="0">
                  <a:pos x="191" y="107"/>
                </a:cxn>
                <a:cxn ang="0">
                  <a:pos x="162" y="95"/>
                </a:cxn>
                <a:cxn ang="0">
                  <a:pos x="159" y="82"/>
                </a:cxn>
                <a:cxn ang="0">
                  <a:pos x="166" y="66"/>
                </a:cxn>
                <a:cxn ang="0">
                  <a:pos x="172" y="37"/>
                </a:cxn>
                <a:cxn ang="0">
                  <a:pos x="160" y="13"/>
                </a:cxn>
              </a:cxnLst>
              <a:rect l="0" t="0" r="r" b="b"/>
              <a:pathLst>
                <a:path w="254" h="498">
                  <a:moveTo>
                    <a:pt x="160" y="13"/>
                  </a:moveTo>
                  <a:lnTo>
                    <a:pt x="160" y="9"/>
                  </a:lnTo>
                  <a:lnTo>
                    <a:pt x="156" y="5"/>
                  </a:lnTo>
                  <a:lnTo>
                    <a:pt x="151" y="2"/>
                  </a:lnTo>
                  <a:lnTo>
                    <a:pt x="144" y="1"/>
                  </a:lnTo>
                  <a:lnTo>
                    <a:pt x="136" y="0"/>
                  </a:lnTo>
                  <a:lnTo>
                    <a:pt x="128" y="2"/>
                  </a:lnTo>
                  <a:lnTo>
                    <a:pt x="120" y="7"/>
                  </a:lnTo>
                  <a:lnTo>
                    <a:pt x="113" y="14"/>
                  </a:lnTo>
                  <a:lnTo>
                    <a:pt x="109" y="22"/>
                  </a:lnTo>
                  <a:lnTo>
                    <a:pt x="110" y="33"/>
                  </a:lnTo>
                  <a:lnTo>
                    <a:pt x="112" y="42"/>
                  </a:lnTo>
                  <a:lnTo>
                    <a:pt x="115" y="48"/>
                  </a:lnTo>
                  <a:lnTo>
                    <a:pt x="112" y="50"/>
                  </a:lnTo>
                  <a:lnTo>
                    <a:pt x="112" y="57"/>
                  </a:lnTo>
                  <a:lnTo>
                    <a:pt x="113" y="65"/>
                  </a:lnTo>
                  <a:lnTo>
                    <a:pt x="117" y="69"/>
                  </a:lnTo>
                  <a:lnTo>
                    <a:pt x="118" y="74"/>
                  </a:lnTo>
                  <a:lnTo>
                    <a:pt x="120" y="78"/>
                  </a:lnTo>
                  <a:lnTo>
                    <a:pt x="121" y="82"/>
                  </a:lnTo>
                  <a:lnTo>
                    <a:pt x="121" y="83"/>
                  </a:lnTo>
                  <a:lnTo>
                    <a:pt x="118" y="83"/>
                  </a:lnTo>
                  <a:lnTo>
                    <a:pt x="116" y="84"/>
                  </a:lnTo>
                  <a:lnTo>
                    <a:pt x="116" y="87"/>
                  </a:lnTo>
                  <a:lnTo>
                    <a:pt x="117" y="93"/>
                  </a:lnTo>
                  <a:lnTo>
                    <a:pt x="114" y="95"/>
                  </a:lnTo>
                  <a:lnTo>
                    <a:pt x="111" y="96"/>
                  </a:lnTo>
                  <a:lnTo>
                    <a:pt x="107" y="98"/>
                  </a:lnTo>
                  <a:lnTo>
                    <a:pt x="103" y="100"/>
                  </a:lnTo>
                  <a:lnTo>
                    <a:pt x="99" y="101"/>
                  </a:lnTo>
                  <a:lnTo>
                    <a:pt x="95" y="103"/>
                  </a:lnTo>
                  <a:lnTo>
                    <a:pt x="90" y="104"/>
                  </a:lnTo>
                  <a:lnTo>
                    <a:pt x="86" y="104"/>
                  </a:lnTo>
                  <a:lnTo>
                    <a:pt x="81" y="105"/>
                  </a:lnTo>
                  <a:lnTo>
                    <a:pt x="78" y="108"/>
                  </a:lnTo>
                  <a:lnTo>
                    <a:pt x="74" y="111"/>
                  </a:lnTo>
                  <a:lnTo>
                    <a:pt x="72" y="115"/>
                  </a:lnTo>
                  <a:lnTo>
                    <a:pt x="70" y="120"/>
                  </a:lnTo>
                  <a:lnTo>
                    <a:pt x="68" y="127"/>
                  </a:lnTo>
                  <a:lnTo>
                    <a:pt x="66" y="135"/>
                  </a:lnTo>
                  <a:lnTo>
                    <a:pt x="66" y="144"/>
                  </a:lnTo>
                  <a:lnTo>
                    <a:pt x="64" y="155"/>
                  </a:lnTo>
                  <a:lnTo>
                    <a:pt x="62" y="166"/>
                  </a:lnTo>
                  <a:lnTo>
                    <a:pt x="60" y="177"/>
                  </a:lnTo>
                  <a:lnTo>
                    <a:pt x="60" y="184"/>
                  </a:lnTo>
                  <a:lnTo>
                    <a:pt x="57" y="187"/>
                  </a:lnTo>
                  <a:lnTo>
                    <a:pt x="51" y="193"/>
                  </a:lnTo>
                  <a:lnTo>
                    <a:pt x="44" y="201"/>
                  </a:lnTo>
                  <a:lnTo>
                    <a:pt x="37" y="211"/>
                  </a:lnTo>
                  <a:lnTo>
                    <a:pt x="29" y="221"/>
                  </a:lnTo>
                  <a:lnTo>
                    <a:pt x="23" y="230"/>
                  </a:lnTo>
                  <a:lnTo>
                    <a:pt x="20" y="237"/>
                  </a:lnTo>
                  <a:lnTo>
                    <a:pt x="20" y="241"/>
                  </a:lnTo>
                  <a:lnTo>
                    <a:pt x="16" y="242"/>
                  </a:lnTo>
                  <a:lnTo>
                    <a:pt x="13" y="244"/>
                  </a:lnTo>
                  <a:lnTo>
                    <a:pt x="12" y="246"/>
                  </a:lnTo>
                  <a:lnTo>
                    <a:pt x="13" y="249"/>
                  </a:lnTo>
                  <a:lnTo>
                    <a:pt x="11" y="251"/>
                  </a:lnTo>
                  <a:lnTo>
                    <a:pt x="9" y="254"/>
                  </a:lnTo>
                  <a:lnTo>
                    <a:pt x="5" y="257"/>
                  </a:lnTo>
                  <a:lnTo>
                    <a:pt x="2" y="261"/>
                  </a:lnTo>
                  <a:lnTo>
                    <a:pt x="0" y="266"/>
                  </a:lnTo>
                  <a:lnTo>
                    <a:pt x="0" y="270"/>
                  </a:lnTo>
                  <a:lnTo>
                    <a:pt x="2" y="275"/>
                  </a:lnTo>
                  <a:lnTo>
                    <a:pt x="7" y="279"/>
                  </a:lnTo>
                  <a:lnTo>
                    <a:pt x="12" y="283"/>
                  </a:lnTo>
                  <a:lnTo>
                    <a:pt x="17" y="284"/>
                  </a:lnTo>
                  <a:lnTo>
                    <a:pt x="20" y="285"/>
                  </a:lnTo>
                  <a:lnTo>
                    <a:pt x="21" y="285"/>
                  </a:lnTo>
                  <a:lnTo>
                    <a:pt x="23" y="285"/>
                  </a:lnTo>
                  <a:lnTo>
                    <a:pt x="24" y="284"/>
                  </a:lnTo>
                  <a:lnTo>
                    <a:pt x="25" y="283"/>
                  </a:lnTo>
                  <a:lnTo>
                    <a:pt x="28" y="282"/>
                  </a:lnTo>
                  <a:lnTo>
                    <a:pt x="32" y="280"/>
                  </a:lnTo>
                  <a:lnTo>
                    <a:pt x="34" y="277"/>
                  </a:lnTo>
                  <a:lnTo>
                    <a:pt x="34" y="273"/>
                  </a:lnTo>
                  <a:lnTo>
                    <a:pt x="34" y="268"/>
                  </a:lnTo>
                  <a:lnTo>
                    <a:pt x="33" y="265"/>
                  </a:lnTo>
                  <a:lnTo>
                    <a:pt x="33" y="262"/>
                  </a:lnTo>
                  <a:lnTo>
                    <a:pt x="33" y="261"/>
                  </a:lnTo>
                  <a:lnTo>
                    <a:pt x="33" y="261"/>
                  </a:lnTo>
                  <a:lnTo>
                    <a:pt x="36" y="263"/>
                  </a:lnTo>
                  <a:lnTo>
                    <a:pt x="39" y="262"/>
                  </a:lnTo>
                  <a:lnTo>
                    <a:pt x="41" y="260"/>
                  </a:lnTo>
                  <a:lnTo>
                    <a:pt x="41" y="257"/>
                  </a:lnTo>
                  <a:lnTo>
                    <a:pt x="44" y="255"/>
                  </a:lnTo>
                  <a:lnTo>
                    <a:pt x="48" y="252"/>
                  </a:lnTo>
                  <a:lnTo>
                    <a:pt x="54" y="246"/>
                  </a:lnTo>
                  <a:lnTo>
                    <a:pt x="60" y="240"/>
                  </a:lnTo>
                  <a:lnTo>
                    <a:pt x="66" y="233"/>
                  </a:lnTo>
                  <a:lnTo>
                    <a:pt x="72" y="227"/>
                  </a:lnTo>
                  <a:lnTo>
                    <a:pt x="76" y="223"/>
                  </a:lnTo>
                  <a:lnTo>
                    <a:pt x="79" y="220"/>
                  </a:lnTo>
                  <a:lnTo>
                    <a:pt x="81" y="217"/>
                  </a:lnTo>
                  <a:lnTo>
                    <a:pt x="84" y="213"/>
                  </a:lnTo>
                  <a:lnTo>
                    <a:pt x="86" y="208"/>
                  </a:lnTo>
                  <a:lnTo>
                    <a:pt x="87" y="205"/>
                  </a:lnTo>
                  <a:lnTo>
                    <a:pt x="87" y="214"/>
                  </a:lnTo>
                  <a:lnTo>
                    <a:pt x="86" y="225"/>
                  </a:lnTo>
                  <a:lnTo>
                    <a:pt x="87" y="234"/>
                  </a:lnTo>
                  <a:lnTo>
                    <a:pt x="90" y="238"/>
                  </a:lnTo>
                  <a:lnTo>
                    <a:pt x="88" y="240"/>
                  </a:lnTo>
                  <a:lnTo>
                    <a:pt x="88" y="244"/>
                  </a:lnTo>
                  <a:lnTo>
                    <a:pt x="89" y="246"/>
                  </a:lnTo>
                  <a:lnTo>
                    <a:pt x="91" y="248"/>
                  </a:lnTo>
                  <a:lnTo>
                    <a:pt x="90" y="269"/>
                  </a:lnTo>
                  <a:lnTo>
                    <a:pt x="87" y="300"/>
                  </a:lnTo>
                  <a:lnTo>
                    <a:pt x="85" y="331"/>
                  </a:lnTo>
                  <a:lnTo>
                    <a:pt x="83" y="349"/>
                  </a:lnTo>
                  <a:lnTo>
                    <a:pt x="82" y="370"/>
                  </a:lnTo>
                  <a:lnTo>
                    <a:pt x="80" y="409"/>
                  </a:lnTo>
                  <a:lnTo>
                    <a:pt x="78" y="448"/>
                  </a:lnTo>
                  <a:lnTo>
                    <a:pt x="77" y="468"/>
                  </a:lnTo>
                  <a:lnTo>
                    <a:pt x="74" y="470"/>
                  </a:lnTo>
                  <a:lnTo>
                    <a:pt x="72" y="473"/>
                  </a:lnTo>
                  <a:lnTo>
                    <a:pt x="69" y="475"/>
                  </a:lnTo>
                  <a:lnTo>
                    <a:pt x="65" y="477"/>
                  </a:lnTo>
                  <a:lnTo>
                    <a:pt x="62" y="480"/>
                  </a:lnTo>
                  <a:lnTo>
                    <a:pt x="59" y="482"/>
                  </a:lnTo>
                  <a:lnTo>
                    <a:pt x="56" y="483"/>
                  </a:lnTo>
                  <a:lnTo>
                    <a:pt x="54" y="483"/>
                  </a:lnTo>
                  <a:lnTo>
                    <a:pt x="50" y="484"/>
                  </a:lnTo>
                  <a:lnTo>
                    <a:pt x="48" y="487"/>
                  </a:lnTo>
                  <a:lnTo>
                    <a:pt x="49" y="491"/>
                  </a:lnTo>
                  <a:lnTo>
                    <a:pt x="54" y="495"/>
                  </a:lnTo>
                  <a:lnTo>
                    <a:pt x="57" y="497"/>
                  </a:lnTo>
                  <a:lnTo>
                    <a:pt x="62" y="497"/>
                  </a:lnTo>
                  <a:lnTo>
                    <a:pt x="67" y="497"/>
                  </a:lnTo>
                  <a:lnTo>
                    <a:pt x="73" y="496"/>
                  </a:lnTo>
                  <a:lnTo>
                    <a:pt x="78" y="495"/>
                  </a:lnTo>
                  <a:lnTo>
                    <a:pt x="82" y="494"/>
                  </a:lnTo>
                  <a:lnTo>
                    <a:pt x="86" y="493"/>
                  </a:lnTo>
                  <a:lnTo>
                    <a:pt x="90" y="492"/>
                  </a:lnTo>
                  <a:lnTo>
                    <a:pt x="92" y="491"/>
                  </a:lnTo>
                  <a:lnTo>
                    <a:pt x="96" y="491"/>
                  </a:lnTo>
                  <a:lnTo>
                    <a:pt x="99" y="490"/>
                  </a:lnTo>
                  <a:lnTo>
                    <a:pt x="102" y="489"/>
                  </a:lnTo>
                  <a:lnTo>
                    <a:pt x="105" y="489"/>
                  </a:lnTo>
                  <a:lnTo>
                    <a:pt x="108" y="488"/>
                  </a:lnTo>
                  <a:lnTo>
                    <a:pt x="110" y="488"/>
                  </a:lnTo>
                  <a:lnTo>
                    <a:pt x="112" y="488"/>
                  </a:lnTo>
                  <a:lnTo>
                    <a:pt x="116" y="486"/>
                  </a:lnTo>
                  <a:lnTo>
                    <a:pt x="116" y="481"/>
                  </a:lnTo>
                  <a:lnTo>
                    <a:pt x="114" y="475"/>
                  </a:lnTo>
                  <a:lnTo>
                    <a:pt x="115" y="473"/>
                  </a:lnTo>
                  <a:lnTo>
                    <a:pt x="118" y="459"/>
                  </a:lnTo>
                  <a:lnTo>
                    <a:pt x="120" y="429"/>
                  </a:lnTo>
                  <a:lnTo>
                    <a:pt x="122" y="397"/>
                  </a:lnTo>
                  <a:lnTo>
                    <a:pt x="121" y="376"/>
                  </a:lnTo>
                  <a:lnTo>
                    <a:pt x="122" y="363"/>
                  </a:lnTo>
                  <a:lnTo>
                    <a:pt x="125" y="347"/>
                  </a:lnTo>
                  <a:lnTo>
                    <a:pt x="129" y="329"/>
                  </a:lnTo>
                  <a:lnTo>
                    <a:pt x="130" y="313"/>
                  </a:lnTo>
                  <a:lnTo>
                    <a:pt x="132" y="319"/>
                  </a:lnTo>
                  <a:lnTo>
                    <a:pt x="134" y="326"/>
                  </a:lnTo>
                  <a:lnTo>
                    <a:pt x="136" y="335"/>
                  </a:lnTo>
                  <a:lnTo>
                    <a:pt x="139" y="345"/>
                  </a:lnTo>
                  <a:lnTo>
                    <a:pt x="141" y="355"/>
                  </a:lnTo>
                  <a:lnTo>
                    <a:pt x="143" y="364"/>
                  </a:lnTo>
                  <a:lnTo>
                    <a:pt x="145" y="372"/>
                  </a:lnTo>
                  <a:lnTo>
                    <a:pt x="145" y="378"/>
                  </a:lnTo>
                  <a:lnTo>
                    <a:pt x="146" y="397"/>
                  </a:lnTo>
                  <a:lnTo>
                    <a:pt x="146" y="427"/>
                  </a:lnTo>
                  <a:lnTo>
                    <a:pt x="147" y="457"/>
                  </a:lnTo>
                  <a:lnTo>
                    <a:pt x="147" y="473"/>
                  </a:lnTo>
                  <a:lnTo>
                    <a:pt x="151" y="473"/>
                  </a:lnTo>
                  <a:lnTo>
                    <a:pt x="151" y="478"/>
                  </a:lnTo>
                  <a:lnTo>
                    <a:pt x="151" y="482"/>
                  </a:lnTo>
                  <a:lnTo>
                    <a:pt x="151" y="485"/>
                  </a:lnTo>
                  <a:lnTo>
                    <a:pt x="151" y="488"/>
                  </a:lnTo>
                  <a:lnTo>
                    <a:pt x="153" y="491"/>
                  </a:lnTo>
                  <a:lnTo>
                    <a:pt x="156" y="492"/>
                  </a:lnTo>
                  <a:lnTo>
                    <a:pt x="160" y="493"/>
                  </a:lnTo>
                  <a:lnTo>
                    <a:pt x="166" y="493"/>
                  </a:lnTo>
                  <a:lnTo>
                    <a:pt x="171" y="493"/>
                  </a:lnTo>
                  <a:lnTo>
                    <a:pt x="176" y="494"/>
                  </a:lnTo>
                  <a:lnTo>
                    <a:pt x="179" y="495"/>
                  </a:lnTo>
                  <a:lnTo>
                    <a:pt x="183" y="496"/>
                  </a:lnTo>
                  <a:lnTo>
                    <a:pt x="187" y="497"/>
                  </a:lnTo>
                  <a:lnTo>
                    <a:pt x="192" y="498"/>
                  </a:lnTo>
                  <a:lnTo>
                    <a:pt x="197" y="498"/>
                  </a:lnTo>
                  <a:lnTo>
                    <a:pt x="205" y="498"/>
                  </a:lnTo>
                  <a:lnTo>
                    <a:pt x="212" y="496"/>
                  </a:lnTo>
                  <a:lnTo>
                    <a:pt x="215" y="492"/>
                  </a:lnTo>
                  <a:lnTo>
                    <a:pt x="214" y="489"/>
                  </a:lnTo>
                  <a:lnTo>
                    <a:pt x="211" y="486"/>
                  </a:lnTo>
                  <a:lnTo>
                    <a:pt x="208" y="485"/>
                  </a:lnTo>
                  <a:lnTo>
                    <a:pt x="205" y="484"/>
                  </a:lnTo>
                  <a:lnTo>
                    <a:pt x="202" y="482"/>
                  </a:lnTo>
                  <a:lnTo>
                    <a:pt x="199" y="481"/>
                  </a:lnTo>
                  <a:lnTo>
                    <a:pt x="196" y="479"/>
                  </a:lnTo>
                  <a:lnTo>
                    <a:pt x="193" y="477"/>
                  </a:lnTo>
                  <a:lnTo>
                    <a:pt x="191" y="476"/>
                  </a:lnTo>
                  <a:lnTo>
                    <a:pt x="189" y="474"/>
                  </a:lnTo>
                  <a:lnTo>
                    <a:pt x="188" y="453"/>
                  </a:lnTo>
                  <a:lnTo>
                    <a:pt x="185" y="420"/>
                  </a:lnTo>
                  <a:lnTo>
                    <a:pt x="183" y="387"/>
                  </a:lnTo>
                  <a:lnTo>
                    <a:pt x="181" y="361"/>
                  </a:lnTo>
                  <a:lnTo>
                    <a:pt x="181" y="337"/>
                  </a:lnTo>
                  <a:lnTo>
                    <a:pt x="180" y="303"/>
                  </a:lnTo>
                  <a:lnTo>
                    <a:pt x="179" y="272"/>
                  </a:lnTo>
                  <a:lnTo>
                    <a:pt x="177" y="254"/>
                  </a:lnTo>
                  <a:lnTo>
                    <a:pt x="179" y="252"/>
                  </a:lnTo>
                  <a:lnTo>
                    <a:pt x="180" y="249"/>
                  </a:lnTo>
                  <a:lnTo>
                    <a:pt x="180" y="245"/>
                  </a:lnTo>
                  <a:lnTo>
                    <a:pt x="178" y="243"/>
                  </a:lnTo>
                  <a:lnTo>
                    <a:pt x="182" y="231"/>
                  </a:lnTo>
                  <a:lnTo>
                    <a:pt x="184" y="210"/>
                  </a:lnTo>
                  <a:lnTo>
                    <a:pt x="186" y="187"/>
                  </a:lnTo>
                  <a:lnTo>
                    <a:pt x="186" y="171"/>
                  </a:lnTo>
                  <a:lnTo>
                    <a:pt x="189" y="175"/>
                  </a:lnTo>
                  <a:lnTo>
                    <a:pt x="191" y="179"/>
                  </a:lnTo>
                  <a:lnTo>
                    <a:pt x="194" y="182"/>
                  </a:lnTo>
                  <a:lnTo>
                    <a:pt x="196" y="186"/>
                  </a:lnTo>
                  <a:lnTo>
                    <a:pt x="198" y="189"/>
                  </a:lnTo>
                  <a:lnTo>
                    <a:pt x="200" y="191"/>
                  </a:lnTo>
                  <a:lnTo>
                    <a:pt x="202" y="193"/>
                  </a:lnTo>
                  <a:lnTo>
                    <a:pt x="203" y="194"/>
                  </a:lnTo>
                  <a:lnTo>
                    <a:pt x="203" y="205"/>
                  </a:lnTo>
                  <a:lnTo>
                    <a:pt x="206" y="222"/>
                  </a:lnTo>
                  <a:lnTo>
                    <a:pt x="210" y="238"/>
                  </a:lnTo>
                  <a:lnTo>
                    <a:pt x="214" y="247"/>
                  </a:lnTo>
                  <a:lnTo>
                    <a:pt x="214" y="251"/>
                  </a:lnTo>
                  <a:lnTo>
                    <a:pt x="215" y="255"/>
                  </a:lnTo>
                  <a:lnTo>
                    <a:pt x="218" y="257"/>
                  </a:lnTo>
                  <a:lnTo>
                    <a:pt x="222" y="257"/>
                  </a:lnTo>
                  <a:lnTo>
                    <a:pt x="221" y="263"/>
                  </a:lnTo>
                  <a:lnTo>
                    <a:pt x="221" y="268"/>
                  </a:lnTo>
                  <a:lnTo>
                    <a:pt x="222" y="273"/>
                  </a:lnTo>
                  <a:lnTo>
                    <a:pt x="229" y="278"/>
                  </a:lnTo>
                  <a:lnTo>
                    <a:pt x="232" y="280"/>
                  </a:lnTo>
                  <a:lnTo>
                    <a:pt x="236" y="282"/>
                  </a:lnTo>
                  <a:lnTo>
                    <a:pt x="239" y="283"/>
                  </a:lnTo>
                  <a:lnTo>
                    <a:pt x="242" y="283"/>
                  </a:lnTo>
                  <a:lnTo>
                    <a:pt x="244" y="283"/>
                  </a:lnTo>
                  <a:lnTo>
                    <a:pt x="247" y="282"/>
                  </a:lnTo>
                  <a:lnTo>
                    <a:pt x="249" y="281"/>
                  </a:lnTo>
                  <a:lnTo>
                    <a:pt x="251" y="279"/>
                  </a:lnTo>
                  <a:lnTo>
                    <a:pt x="254" y="274"/>
                  </a:lnTo>
                  <a:lnTo>
                    <a:pt x="254" y="265"/>
                  </a:lnTo>
                  <a:lnTo>
                    <a:pt x="251" y="257"/>
                  </a:lnTo>
                  <a:lnTo>
                    <a:pt x="245" y="253"/>
                  </a:lnTo>
                  <a:lnTo>
                    <a:pt x="247" y="250"/>
                  </a:lnTo>
                  <a:lnTo>
                    <a:pt x="246" y="246"/>
                  </a:lnTo>
                  <a:lnTo>
                    <a:pt x="244" y="243"/>
                  </a:lnTo>
                  <a:lnTo>
                    <a:pt x="242" y="242"/>
                  </a:lnTo>
                  <a:lnTo>
                    <a:pt x="241" y="231"/>
                  </a:lnTo>
                  <a:lnTo>
                    <a:pt x="239" y="215"/>
                  </a:lnTo>
                  <a:lnTo>
                    <a:pt x="237" y="198"/>
                  </a:lnTo>
                  <a:lnTo>
                    <a:pt x="236" y="188"/>
                  </a:lnTo>
                  <a:lnTo>
                    <a:pt x="235" y="181"/>
                  </a:lnTo>
                  <a:lnTo>
                    <a:pt x="231" y="175"/>
                  </a:lnTo>
                  <a:lnTo>
                    <a:pt x="227" y="170"/>
                  </a:lnTo>
                  <a:lnTo>
                    <a:pt x="224" y="165"/>
                  </a:lnTo>
                  <a:lnTo>
                    <a:pt x="223" y="162"/>
                  </a:lnTo>
                  <a:lnTo>
                    <a:pt x="220" y="156"/>
                  </a:lnTo>
                  <a:lnTo>
                    <a:pt x="217" y="150"/>
                  </a:lnTo>
                  <a:lnTo>
                    <a:pt x="213" y="142"/>
                  </a:lnTo>
                  <a:lnTo>
                    <a:pt x="209" y="134"/>
                  </a:lnTo>
                  <a:lnTo>
                    <a:pt x="206" y="127"/>
                  </a:lnTo>
                  <a:lnTo>
                    <a:pt x="203" y="121"/>
                  </a:lnTo>
                  <a:lnTo>
                    <a:pt x="202" y="117"/>
                  </a:lnTo>
                  <a:lnTo>
                    <a:pt x="200" y="114"/>
                  </a:lnTo>
                  <a:lnTo>
                    <a:pt x="196" y="111"/>
                  </a:lnTo>
                  <a:lnTo>
                    <a:pt x="191" y="107"/>
                  </a:lnTo>
                  <a:lnTo>
                    <a:pt x="185" y="104"/>
                  </a:lnTo>
                  <a:lnTo>
                    <a:pt x="178" y="101"/>
                  </a:lnTo>
                  <a:lnTo>
                    <a:pt x="172" y="98"/>
                  </a:lnTo>
                  <a:lnTo>
                    <a:pt x="167" y="96"/>
                  </a:lnTo>
                  <a:lnTo>
                    <a:pt x="162" y="95"/>
                  </a:lnTo>
                  <a:lnTo>
                    <a:pt x="163" y="92"/>
                  </a:lnTo>
                  <a:lnTo>
                    <a:pt x="163" y="89"/>
                  </a:lnTo>
                  <a:lnTo>
                    <a:pt x="161" y="86"/>
                  </a:lnTo>
                  <a:lnTo>
                    <a:pt x="157" y="85"/>
                  </a:lnTo>
                  <a:lnTo>
                    <a:pt x="159" y="82"/>
                  </a:lnTo>
                  <a:lnTo>
                    <a:pt x="160" y="78"/>
                  </a:lnTo>
                  <a:lnTo>
                    <a:pt x="161" y="75"/>
                  </a:lnTo>
                  <a:lnTo>
                    <a:pt x="161" y="74"/>
                  </a:lnTo>
                  <a:lnTo>
                    <a:pt x="164" y="71"/>
                  </a:lnTo>
                  <a:lnTo>
                    <a:pt x="166" y="66"/>
                  </a:lnTo>
                  <a:lnTo>
                    <a:pt x="167" y="60"/>
                  </a:lnTo>
                  <a:lnTo>
                    <a:pt x="166" y="56"/>
                  </a:lnTo>
                  <a:lnTo>
                    <a:pt x="168" y="51"/>
                  </a:lnTo>
                  <a:lnTo>
                    <a:pt x="170" y="45"/>
                  </a:lnTo>
                  <a:lnTo>
                    <a:pt x="172" y="37"/>
                  </a:lnTo>
                  <a:lnTo>
                    <a:pt x="172" y="28"/>
                  </a:lnTo>
                  <a:lnTo>
                    <a:pt x="172" y="21"/>
                  </a:lnTo>
                  <a:lnTo>
                    <a:pt x="170" y="15"/>
                  </a:lnTo>
                  <a:lnTo>
                    <a:pt x="166" y="12"/>
                  </a:lnTo>
                  <a:lnTo>
                    <a:pt x="160" y="13"/>
                  </a:lnTo>
                  <a:close/>
                </a:path>
              </a:pathLst>
            </a:custGeom>
            <a:solidFill>
              <a:srgbClr val="000000"/>
            </a:solidFill>
            <a:ln w="9525">
              <a:noFill/>
              <a:round/>
              <a:headEnd/>
              <a:tailEnd/>
            </a:ln>
          </p:spPr>
          <p:txBody>
            <a:bodyPr/>
            <a:lstStyle/>
            <a:p>
              <a:endParaRPr lang="en-US"/>
            </a:p>
          </p:txBody>
        </p:sp>
        <p:sp>
          <p:nvSpPr>
            <p:cNvPr id="635917" name="Freeform 13"/>
            <p:cNvSpPr>
              <a:spLocks/>
            </p:cNvSpPr>
            <p:nvPr/>
          </p:nvSpPr>
          <p:spPr bwMode="auto">
            <a:xfrm>
              <a:off x="3968" y="2473"/>
              <a:ext cx="189" cy="242"/>
            </a:xfrm>
            <a:custGeom>
              <a:avLst/>
              <a:gdLst/>
              <a:ahLst/>
              <a:cxnLst>
                <a:cxn ang="0">
                  <a:pos x="119" y="66"/>
                </a:cxn>
                <a:cxn ang="0">
                  <a:pos x="129" y="57"/>
                </a:cxn>
                <a:cxn ang="0">
                  <a:pos x="142" y="45"/>
                </a:cxn>
                <a:cxn ang="0">
                  <a:pos x="163" y="23"/>
                </a:cxn>
                <a:cxn ang="0">
                  <a:pos x="167" y="10"/>
                </a:cxn>
                <a:cxn ang="0">
                  <a:pos x="172" y="2"/>
                </a:cxn>
                <a:cxn ang="0">
                  <a:pos x="182" y="2"/>
                </a:cxn>
                <a:cxn ang="0">
                  <a:pos x="189" y="12"/>
                </a:cxn>
                <a:cxn ang="0">
                  <a:pos x="182" y="24"/>
                </a:cxn>
                <a:cxn ang="0">
                  <a:pos x="169" y="42"/>
                </a:cxn>
                <a:cxn ang="0">
                  <a:pos x="150" y="66"/>
                </a:cxn>
                <a:cxn ang="0">
                  <a:pos x="145" y="78"/>
                </a:cxn>
                <a:cxn ang="0">
                  <a:pos x="134" y="90"/>
                </a:cxn>
                <a:cxn ang="0">
                  <a:pos x="139" y="128"/>
                </a:cxn>
                <a:cxn ang="0">
                  <a:pos x="147" y="150"/>
                </a:cxn>
                <a:cxn ang="0">
                  <a:pos x="156" y="173"/>
                </a:cxn>
                <a:cxn ang="0">
                  <a:pos x="149" y="182"/>
                </a:cxn>
                <a:cxn ang="0">
                  <a:pos x="140" y="197"/>
                </a:cxn>
                <a:cxn ang="0">
                  <a:pos x="143" y="218"/>
                </a:cxn>
                <a:cxn ang="0">
                  <a:pos x="130" y="220"/>
                </a:cxn>
                <a:cxn ang="0">
                  <a:pos x="119" y="206"/>
                </a:cxn>
                <a:cxn ang="0">
                  <a:pos x="116" y="183"/>
                </a:cxn>
                <a:cxn ang="0">
                  <a:pos x="126" y="173"/>
                </a:cxn>
                <a:cxn ang="0">
                  <a:pos x="121" y="161"/>
                </a:cxn>
                <a:cxn ang="0">
                  <a:pos x="110" y="158"/>
                </a:cxn>
                <a:cxn ang="0">
                  <a:pos x="101" y="166"/>
                </a:cxn>
                <a:cxn ang="0">
                  <a:pos x="91" y="178"/>
                </a:cxn>
                <a:cxn ang="0">
                  <a:pos x="101" y="201"/>
                </a:cxn>
                <a:cxn ang="0">
                  <a:pos x="108" y="210"/>
                </a:cxn>
                <a:cxn ang="0">
                  <a:pos x="104" y="223"/>
                </a:cxn>
                <a:cxn ang="0">
                  <a:pos x="95" y="236"/>
                </a:cxn>
                <a:cxn ang="0">
                  <a:pos x="84" y="242"/>
                </a:cxn>
                <a:cxn ang="0">
                  <a:pos x="83" y="222"/>
                </a:cxn>
                <a:cxn ang="0">
                  <a:pos x="83" y="217"/>
                </a:cxn>
                <a:cxn ang="0">
                  <a:pos x="77" y="208"/>
                </a:cxn>
                <a:cxn ang="0">
                  <a:pos x="65" y="188"/>
                </a:cxn>
                <a:cxn ang="0">
                  <a:pos x="62" y="170"/>
                </a:cxn>
                <a:cxn ang="0">
                  <a:pos x="74" y="142"/>
                </a:cxn>
                <a:cxn ang="0">
                  <a:pos x="70" y="124"/>
                </a:cxn>
                <a:cxn ang="0">
                  <a:pos x="65" y="94"/>
                </a:cxn>
                <a:cxn ang="0">
                  <a:pos x="42" y="71"/>
                </a:cxn>
                <a:cxn ang="0">
                  <a:pos x="41" y="63"/>
                </a:cxn>
                <a:cxn ang="0">
                  <a:pos x="32" y="48"/>
                </a:cxn>
                <a:cxn ang="0">
                  <a:pos x="17" y="27"/>
                </a:cxn>
                <a:cxn ang="0">
                  <a:pos x="9" y="21"/>
                </a:cxn>
                <a:cxn ang="0">
                  <a:pos x="2" y="10"/>
                </a:cxn>
                <a:cxn ang="0">
                  <a:pos x="9" y="1"/>
                </a:cxn>
                <a:cxn ang="0">
                  <a:pos x="18" y="1"/>
                </a:cxn>
                <a:cxn ang="0">
                  <a:pos x="25" y="10"/>
                </a:cxn>
                <a:cxn ang="0">
                  <a:pos x="37" y="25"/>
                </a:cxn>
                <a:cxn ang="0">
                  <a:pos x="53" y="46"/>
                </a:cxn>
                <a:cxn ang="0">
                  <a:pos x="62" y="51"/>
                </a:cxn>
                <a:cxn ang="0">
                  <a:pos x="74" y="61"/>
                </a:cxn>
                <a:cxn ang="0">
                  <a:pos x="73" y="57"/>
                </a:cxn>
                <a:cxn ang="0">
                  <a:pos x="73" y="53"/>
                </a:cxn>
                <a:cxn ang="0">
                  <a:pos x="65" y="39"/>
                </a:cxn>
                <a:cxn ang="0">
                  <a:pos x="66" y="14"/>
                </a:cxn>
                <a:cxn ang="0">
                  <a:pos x="88" y="5"/>
                </a:cxn>
                <a:cxn ang="0">
                  <a:pos x="112" y="9"/>
                </a:cxn>
                <a:cxn ang="0">
                  <a:pos x="119" y="31"/>
                </a:cxn>
                <a:cxn ang="0">
                  <a:pos x="121" y="48"/>
                </a:cxn>
                <a:cxn ang="0">
                  <a:pos x="114" y="65"/>
                </a:cxn>
              </a:cxnLst>
              <a:rect l="0" t="0" r="r" b="b"/>
              <a:pathLst>
                <a:path w="189" h="242">
                  <a:moveTo>
                    <a:pt x="112" y="67"/>
                  </a:moveTo>
                  <a:lnTo>
                    <a:pt x="113" y="67"/>
                  </a:lnTo>
                  <a:lnTo>
                    <a:pt x="116" y="66"/>
                  </a:lnTo>
                  <a:lnTo>
                    <a:pt x="119" y="66"/>
                  </a:lnTo>
                  <a:lnTo>
                    <a:pt x="122" y="66"/>
                  </a:lnTo>
                  <a:lnTo>
                    <a:pt x="123" y="64"/>
                  </a:lnTo>
                  <a:lnTo>
                    <a:pt x="126" y="61"/>
                  </a:lnTo>
                  <a:lnTo>
                    <a:pt x="129" y="57"/>
                  </a:lnTo>
                  <a:lnTo>
                    <a:pt x="132" y="57"/>
                  </a:lnTo>
                  <a:lnTo>
                    <a:pt x="134" y="54"/>
                  </a:lnTo>
                  <a:lnTo>
                    <a:pt x="137" y="50"/>
                  </a:lnTo>
                  <a:lnTo>
                    <a:pt x="142" y="45"/>
                  </a:lnTo>
                  <a:lnTo>
                    <a:pt x="148" y="39"/>
                  </a:lnTo>
                  <a:lnTo>
                    <a:pt x="153" y="33"/>
                  </a:lnTo>
                  <a:lnTo>
                    <a:pt x="159" y="28"/>
                  </a:lnTo>
                  <a:lnTo>
                    <a:pt x="163" y="23"/>
                  </a:lnTo>
                  <a:lnTo>
                    <a:pt x="167" y="20"/>
                  </a:lnTo>
                  <a:lnTo>
                    <a:pt x="168" y="18"/>
                  </a:lnTo>
                  <a:lnTo>
                    <a:pt x="167" y="15"/>
                  </a:lnTo>
                  <a:lnTo>
                    <a:pt x="167" y="10"/>
                  </a:lnTo>
                  <a:lnTo>
                    <a:pt x="168" y="7"/>
                  </a:lnTo>
                  <a:lnTo>
                    <a:pt x="169" y="5"/>
                  </a:lnTo>
                  <a:lnTo>
                    <a:pt x="170" y="3"/>
                  </a:lnTo>
                  <a:lnTo>
                    <a:pt x="172" y="2"/>
                  </a:lnTo>
                  <a:lnTo>
                    <a:pt x="175" y="1"/>
                  </a:lnTo>
                  <a:lnTo>
                    <a:pt x="177" y="1"/>
                  </a:lnTo>
                  <a:lnTo>
                    <a:pt x="180" y="1"/>
                  </a:lnTo>
                  <a:lnTo>
                    <a:pt x="182" y="2"/>
                  </a:lnTo>
                  <a:lnTo>
                    <a:pt x="184" y="3"/>
                  </a:lnTo>
                  <a:lnTo>
                    <a:pt x="186" y="7"/>
                  </a:lnTo>
                  <a:lnTo>
                    <a:pt x="188" y="9"/>
                  </a:lnTo>
                  <a:lnTo>
                    <a:pt x="189" y="12"/>
                  </a:lnTo>
                  <a:lnTo>
                    <a:pt x="189" y="15"/>
                  </a:lnTo>
                  <a:lnTo>
                    <a:pt x="187" y="19"/>
                  </a:lnTo>
                  <a:lnTo>
                    <a:pt x="185" y="22"/>
                  </a:lnTo>
                  <a:lnTo>
                    <a:pt x="182" y="24"/>
                  </a:lnTo>
                  <a:lnTo>
                    <a:pt x="178" y="27"/>
                  </a:lnTo>
                  <a:lnTo>
                    <a:pt x="176" y="31"/>
                  </a:lnTo>
                  <a:lnTo>
                    <a:pt x="173" y="36"/>
                  </a:lnTo>
                  <a:lnTo>
                    <a:pt x="169" y="42"/>
                  </a:lnTo>
                  <a:lnTo>
                    <a:pt x="164" y="48"/>
                  </a:lnTo>
                  <a:lnTo>
                    <a:pt x="159" y="55"/>
                  </a:lnTo>
                  <a:lnTo>
                    <a:pt x="154" y="61"/>
                  </a:lnTo>
                  <a:lnTo>
                    <a:pt x="150" y="66"/>
                  </a:lnTo>
                  <a:lnTo>
                    <a:pt x="146" y="70"/>
                  </a:lnTo>
                  <a:lnTo>
                    <a:pt x="147" y="72"/>
                  </a:lnTo>
                  <a:lnTo>
                    <a:pt x="147" y="75"/>
                  </a:lnTo>
                  <a:lnTo>
                    <a:pt x="145" y="78"/>
                  </a:lnTo>
                  <a:lnTo>
                    <a:pt x="142" y="81"/>
                  </a:lnTo>
                  <a:lnTo>
                    <a:pt x="139" y="84"/>
                  </a:lnTo>
                  <a:lnTo>
                    <a:pt x="135" y="87"/>
                  </a:lnTo>
                  <a:lnTo>
                    <a:pt x="134" y="90"/>
                  </a:lnTo>
                  <a:lnTo>
                    <a:pt x="133" y="93"/>
                  </a:lnTo>
                  <a:lnTo>
                    <a:pt x="134" y="102"/>
                  </a:lnTo>
                  <a:lnTo>
                    <a:pt x="137" y="115"/>
                  </a:lnTo>
                  <a:lnTo>
                    <a:pt x="139" y="128"/>
                  </a:lnTo>
                  <a:lnTo>
                    <a:pt x="138" y="134"/>
                  </a:lnTo>
                  <a:lnTo>
                    <a:pt x="140" y="138"/>
                  </a:lnTo>
                  <a:lnTo>
                    <a:pt x="143" y="143"/>
                  </a:lnTo>
                  <a:lnTo>
                    <a:pt x="147" y="150"/>
                  </a:lnTo>
                  <a:lnTo>
                    <a:pt x="150" y="156"/>
                  </a:lnTo>
                  <a:lnTo>
                    <a:pt x="153" y="162"/>
                  </a:lnTo>
                  <a:lnTo>
                    <a:pt x="155" y="168"/>
                  </a:lnTo>
                  <a:lnTo>
                    <a:pt x="156" y="173"/>
                  </a:lnTo>
                  <a:lnTo>
                    <a:pt x="155" y="175"/>
                  </a:lnTo>
                  <a:lnTo>
                    <a:pt x="153" y="177"/>
                  </a:lnTo>
                  <a:lnTo>
                    <a:pt x="151" y="180"/>
                  </a:lnTo>
                  <a:lnTo>
                    <a:pt x="149" y="182"/>
                  </a:lnTo>
                  <a:lnTo>
                    <a:pt x="147" y="186"/>
                  </a:lnTo>
                  <a:lnTo>
                    <a:pt x="145" y="189"/>
                  </a:lnTo>
                  <a:lnTo>
                    <a:pt x="142" y="193"/>
                  </a:lnTo>
                  <a:lnTo>
                    <a:pt x="140" y="197"/>
                  </a:lnTo>
                  <a:lnTo>
                    <a:pt x="138" y="199"/>
                  </a:lnTo>
                  <a:lnTo>
                    <a:pt x="141" y="204"/>
                  </a:lnTo>
                  <a:lnTo>
                    <a:pt x="143" y="211"/>
                  </a:lnTo>
                  <a:lnTo>
                    <a:pt x="143" y="218"/>
                  </a:lnTo>
                  <a:lnTo>
                    <a:pt x="139" y="222"/>
                  </a:lnTo>
                  <a:lnTo>
                    <a:pt x="136" y="222"/>
                  </a:lnTo>
                  <a:lnTo>
                    <a:pt x="133" y="221"/>
                  </a:lnTo>
                  <a:lnTo>
                    <a:pt x="130" y="220"/>
                  </a:lnTo>
                  <a:lnTo>
                    <a:pt x="128" y="217"/>
                  </a:lnTo>
                  <a:lnTo>
                    <a:pt x="125" y="214"/>
                  </a:lnTo>
                  <a:lnTo>
                    <a:pt x="122" y="210"/>
                  </a:lnTo>
                  <a:lnTo>
                    <a:pt x="119" y="206"/>
                  </a:lnTo>
                  <a:lnTo>
                    <a:pt x="116" y="201"/>
                  </a:lnTo>
                  <a:lnTo>
                    <a:pt x="112" y="193"/>
                  </a:lnTo>
                  <a:lnTo>
                    <a:pt x="113" y="187"/>
                  </a:lnTo>
                  <a:lnTo>
                    <a:pt x="116" y="183"/>
                  </a:lnTo>
                  <a:lnTo>
                    <a:pt x="119" y="181"/>
                  </a:lnTo>
                  <a:lnTo>
                    <a:pt x="122" y="179"/>
                  </a:lnTo>
                  <a:lnTo>
                    <a:pt x="124" y="177"/>
                  </a:lnTo>
                  <a:lnTo>
                    <a:pt x="126" y="173"/>
                  </a:lnTo>
                  <a:lnTo>
                    <a:pt x="129" y="169"/>
                  </a:lnTo>
                  <a:lnTo>
                    <a:pt x="126" y="166"/>
                  </a:lnTo>
                  <a:lnTo>
                    <a:pt x="124" y="164"/>
                  </a:lnTo>
                  <a:lnTo>
                    <a:pt x="121" y="161"/>
                  </a:lnTo>
                  <a:lnTo>
                    <a:pt x="118" y="160"/>
                  </a:lnTo>
                  <a:lnTo>
                    <a:pt x="115" y="159"/>
                  </a:lnTo>
                  <a:lnTo>
                    <a:pt x="112" y="158"/>
                  </a:lnTo>
                  <a:lnTo>
                    <a:pt x="110" y="158"/>
                  </a:lnTo>
                  <a:lnTo>
                    <a:pt x="108" y="159"/>
                  </a:lnTo>
                  <a:lnTo>
                    <a:pt x="105" y="161"/>
                  </a:lnTo>
                  <a:lnTo>
                    <a:pt x="103" y="163"/>
                  </a:lnTo>
                  <a:lnTo>
                    <a:pt x="101" y="166"/>
                  </a:lnTo>
                  <a:lnTo>
                    <a:pt x="99" y="169"/>
                  </a:lnTo>
                  <a:lnTo>
                    <a:pt x="96" y="172"/>
                  </a:lnTo>
                  <a:lnTo>
                    <a:pt x="93" y="175"/>
                  </a:lnTo>
                  <a:lnTo>
                    <a:pt x="91" y="178"/>
                  </a:lnTo>
                  <a:lnTo>
                    <a:pt x="89" y="180"/>
                  </a:lnTo>
                  <a:lnTo>
                    <a:pt x="96" y="188"/>
                  </a:lnTo>
                  <a:lnTo>
                    <a:pt x="100" y="195"/>
                  </a:lnTo>
                  <a:lnTo>
                    <a:pt x="101" y="201"/>
                  </a:lnTo>
                  <a:lnTo>
                    <a:pt x="100" y="204"/>
                  </a:lnTo>
                  <a:lnTo>
                    <a:pt x="104" y="206"/>
                  </a:lnTo>
                  <a:lnTo>
                    <a:pt x="107" y="208"/>
                  </a:lnTo>
                  <a:lnTo>
                    <a:pt x="108" y="210"/>
                  </a:lnTo>
                  <a:lnTo>
                    <a:pt x="108" y="213"/>
                  </a:lnTo>
                  <a:lnTo>
                    <a:pt x="107" y="216"/>
                  </a:lnTo>
                  <a:lnTo>
                    <a:pt x="105" y="219"/>
                  </a:lnTo>
                  <a:lnTo>
                    <a:pt x="104" y="223"/>
                  </a:lnTo>
                  <a:lnTo>
                    <a:pt x="102" y="226"/>
                  </a:lnTo>
                  <a:lnTo>
                    <a:pt x="100" y="229"/>
                  </a:lnTo>
                  <a:lnTo>
                    <a:pt x="98" y="233"/>
                  </a:lnTo>
                  <a:lnTo>
                    <a:pt x="95" y="236"/>
                  </a:lnTo>
                  <a:lnTo>
                    <a:pt x="93" y="238"/>
                  </a:lnTo>
                  <a:lnTo>
                    <a:pt x="90" y="241"/>
                  </a:lnTo>
                  <a:lnTo>
                    <a:pt x="87" y="242"/>
                  </a:lnTo>
                  <a:lnTo>
                    <a:pt x="84" y="242"/>
                  </a:lnTo>
                  <a:lnTo>
                    <a:pt x="81" y="241"/>
                  </a:lnTo>
                  <a:lnTo>
                    <a:pt x="78" y="237"/>
                  </a:lnTo>
                  <a:lnTo>
                    <a:pt x="80" y="230"/>
                  </a:lnTo>
                  <a:lnTo>
                    <a:pt x="83" y="222"/>
                  </a:lnTo>
                  <a:lnTo>
                    <a:pt x="85" y="217"/>
                  </a:lnTo>
                  <a:lnTo>
                    <a:pt x="85" y="217"/>
                  </a:lnTo>
                  <a:lnTo>
                    <a:pt x="85" y="217"/>
                  </a:lnTo>
                  <a:lnTo>
                    <a:pt x="83" y="217"/>
                  </a:lnTo>
                  <a:lnTo>
                    <a:pt x="81" y="217"/>
                  </a:lnTo>
                  <a:lnTo>
                    <a:pt x="81" y="216"/>
                  </a:lnTo>
                  <a:lnTo>
                    <a:pt x="79" y="212"/>
                  </a:lnTo>
                  <a:lnTo>
                    <a:pt x="77" y="208"/>
                  </a:lnTo>
                  <a:lnTo>
                    <a:pt x="74" y="203"/>
                  </a:lnTo>
                  <a:lnTo>
                    <a:pt x="71" y="197"/>
                  </a:lnTo>
                  <a:lnTo>
                    <a:pt x="68" y="192"/>
                  </a:lnTo>
                  <a:lnTo>
                    <a:pt x="65" y="188"/>
                  </a:lnTo>
                  <a:lnTo>
                    <a:pt x="62" y="185"/>
                  </a:lnTo>
                  <a:lnTo>
                    <a:pt x="60" y="181"/>
                  </a:lnTo>
                  <a:lnTo>
                    <a:pt x="60" y="176"/>
                  </a:lnTo>
                  <a:lnTo>
                    <a:pt x="62" y="170"/>
                  </a:lnTo>
                  <a:lnTo>
                    <a:pt x="64" y="162"/>
                  </a:lnTo>
                  <a:lnTo>
                    <a:pt x="67" y="155"/>
                  </a:lnTo>
                  <a:lnTo>
                    <a:pt x="71" y="148"/>
                  </a:lnTo>
                  <a:lnTo>
                    <a:pt x="74" y="142"/>
                  </a:lnTo>
                  <a:lnTo>
                    <a:pt x="76" y="136"/>
                  </a:lnTo>
                  <a:lnTo>
                    <a:pt x="73" y="134"/>
                  </a:lnTo>
                  <a:lnTo>
                    <a:pt x="72" y="131"/>
                  </a:lnTo>
                  <a:lnTo>
                    <a:pt x="70" y="124"/>
                  </a:lnTo>
                  <a:lnTo>
                    <a:pt x="69" y="117"/>
                  </a:lnTo>
                  <a:lnTo>
                    <a:pt x="68" y="110"/>
                  </a:lnTo>
                  <a:lnTo>
                    <a:pt x="67" y="102"/>
                  </a:lnTo>
                  <a:lnTo>
                    <a:pt x="65" y="94"/>
                  </a:lnTo>
                  <a:lnTo>
                    <a:pt x="62" y="86"/>
                  </a:lnTo>
                  <a:lnTo>
                    <a:pt x="52" y="80"/>
                  </a:lnTo>
                  <a:lnTo>
                    <a:pt x="46" y="75"/>
                  </a:lnTo>
                  <a:lnTo>
                    <a:pt x="42" y="71"/>
                  </a:lnTo>
                  <a:lnTo>
                    <a:pt x="40" y="69"/>
                  </a:lnTo>
                  <a:lnTo>
                    <a:pt x="40" y="66"/>
                  </a:lnTo>
                  <a:lnTo>
                    <a:pt x="40" y="65"/>
                  </a:lnTo>
                  <a:lnTo>
                    <a:pt x="41" y="63"/>
                  </a:lnTo>
                  <a:lnTo>
                    <a:pt x="42" y="61"/>
                  </a:lnTo>
                  <a:lnTo>
                    <a:pt x="39" y="57"/>
                  </a:lnTo>
                  <a:lnTo>
                    <a:pt x="36" y="53"/>
                  </a:lnTo>
                  <a:lnTo>
                    <a:pt x="32" y="48"/>
                  </a:lnTo>
                  <a:lnTo>
                    <a:pt x="28" y="42"/>
                  </a:lnTo>
                  <a:lnTo>
                    <a:pt x="23" y="37"/>
                  </a:lnTo>
                  <a:lnTo>
                    <a:pt x="20" y="32"/>
                  </a:lnTo>
                  <a:lnTo>
                    <a:pt x="17" y="27"/>
                  </a:lnTo>
                  <a:lnTo>
                    <a:pt x="15" y="24"/>
                  </a:lnTo>
                  <a:lnTo>
                    <a:pt x="14" y="22"/>
                  </a:lnTo>
                  <a:lnTo>
                    <a:pt x="12" y="21"/>
                  </a:lnTo>
                  <a:lnTo>
                    <a:pt x="9" y="21"/>
                  </a:lnTo>
                  <a:lnTo>
                    <a:pt x="6" y="20"/>
                  </a:lnTo>
                  <a:lnTo>
                    <a:pt x="2" y="17"/>
                  </a:lnTo>
                  <a:lnTo>
                    <a:pt x="0" y="14"/>
                  </a:lnTo>
                  <a:lnTo>
                    <a:pt x="2" y="10"/>
                  </a:lnTo>
                  <a:lnTo>
                    <a:pt x="4" y="6"/>
                  </a:lnTo>
                  <a:lnTo>
                    <a:pt x="5" y="4"/>
                  </a:lnTo>
                  <a:lnTo>
                    <a:pt x="7" y="2"/>
                  </a:lnTo>
                  <a:lnTo>
                    <a:pt x="9" y="1"/>
                  </a:lnTo>
                  <a:lnTo>
                    <a:pt x="12" y="0"/>
                  </a:lnTo>
                  <a:lnTo>
                    <a:pt x="13" y="0"/>
                  </a:lnTo>
                  <a:lnTo>
                    <a:pt x="16" y="0"/>
                  </a:lnTo>
                  <a:lnTo>
                    <a:pt x="18" y="1"/>
                  </a:lnTo>
                  <a:lnTo>
                    <a:pt x="19" y="2"/>
                  </a:lnTo>
                  <a:lnTo>
                    <a:pt x="21" y="4"/>
                  </a:lnTo>
                  <a:lnTo>
                    <a:pt x="24" y="7"/>
                  </a:lnTo>
                  <a:lnTo>
                    <a:pt x="25" y="10"/>
                  </a:lnTo>
                  <a:lnTo>
                    <a:pt x="25" y="14"/>
                  </a:lnTo>
                  <a:lnTo>
                    <a:pt x="29" y="17"/>
                  </a:lnTo>
                  <a:lnTo>
                    <a:pt x="32" y="20"/>
                  </a:lnTo>
                  <a:lnTo>
                    <a:pt x="37" y="25"/>
                  </a:lnTo>
                  <a:lnTo>
                    <a:pt x="41" y="30"/>
                  </a:lnTo>
                  <a:lnTo>
                    <a:pt x="46" y="36"/>
                  </a:lnTo>
                  <a:lnTo>
                    <a:pt x="49" y="41"/>
                  </a:lnTo>
                  <a:lnTo>
                    <a:pt x="53" y="46"/>
                  </a:lnTo>
                  <a:lnTo>
                    <a:pt x="55" y="49"/>
                  </a:lnTo>
                  <a:lnTo>
                    <a:pt x="57" y="48"/>
                  </a:lnTo>
                  <a:lnTo>
                    <a:pt x="59" y="49"/>
                  </a:lnTo>
                  <a:lnTo>
                    <a:pt x="62" y="51"/>
                  </a:lnTo>
                  <a:lnTo>
                    <a:pt x="65" y="53"/>
                  </a:lnTo>
                  <a:lnTo>
                    <a:pt x="69" y="56"/>
                  </a:lnTo>
                  <a:lnTo>
                    <a:pt x="72" y="58"/>
                  </a:lnTo>
                  <a:lnTo>
                    <a:pt x="74" y="61"/>
                  </a:lnTo>
                  <a:lnTo>
                    <a:pt x="77" y="64"/>
                  </a:lnTo>
                  <a:lnTo>
                    <a:pt x="76" y="63"/>
                  </a:lnTo>
                  <a:lnTo>
                    <a:pt x="75" y="60"/>
                  </a:lnTo>
                  <a:lnTo>
                    <a:pt x="73" y="57"/>
                  </a:lnTo>
                  <a:lnTo>
                    <a:pt x="73" y="53"/>
                  </a:lnTo>
                  <a:lnTo>
                    <a:pt x="73" y="51"/>
                  </a:lnTo>
                  <a:lnTo>
                    <a:pt x="73" y="52"/>
                  </a:lnTo>
                  <a:lnTo>
                    <a:pt x="73" y="53"/>
                  </a:lnTo>
                  <a:lnTo>
                    <a:pt x="70" y="52"/>
                  </a:lnTo>
                  <a:lnTo>
                    <a:pt x="67" y="48"/>
                  </a:lnTo>
                  <a:lnTo>
                    <a:pt x="65" y="43"/>
                  </a:lnTo>
                  <a:lnTo>
                    <a:pt x="65" y="39"/>
                  </a:lnTo>
                  <a:lnTo>
                    <a:pt x="66" y="38"/>
                  </a:lnTo>
                  <a:lnTo>
                    <a:pt x="64" y="28"/>
                  </a:lnTo>
                  <a:lnTo>
                    <a:pt x="64" y="20"/>
                  </a:lnTo>
                  <a:lnTo>
                    <a:pt x="66" y="14"/>
                  </a:lnTo>
                  <a:lnTo>
                    <a:pt x="71" y="10"/>
                  </a:lnTo>
                  <a:lnTo>
                    <a:pt x="76" y="7"/>
                  </a:lnTo>
                  <a:lnTo>
                    <a:pt x="82" y="5"/>
                  </a:lnTo>
                  <a:lnTo>
                    <a:pt x="88" y="5"/>
                  </a:lnTo>
                  <a:lnTo>
                    <a:pt x="93" y="6"/>
                  </a:lnTo>
                  <a:lnTo>
                    <a:pt x="101" y="4"/>
                  </a:lnTo>
                  <a:lnTo>
                    <a:pt x="107" y="5"/>
                  </a:lnTo>
                  <a:lnTo>
                    <a:pt x="112" y="9"/>
                  </a:lnTo>
                  <a:lnTo>
                    <a:pt x="115" y="14"/>
                  </a:lnTo>
                  <a:lnTo>
                    <a:pt x="117" y="20"/>
                  </a:lnTo>
                  <a:lnTo>
                    <a:pt x="119" y="26"/>
                  </a:lnTo>
                  <a:lnTo>
                    <a:pt x="119" y="31"/>
                  </a:lnTo>
                  <a:lnTo>
                    <a:pt x="119" y="34"/>
                  </a:lnTo>
                  <a:lnTo>
                    <a:pt x="121" y="37"/>
                  </a:lnTo>
                  <a:lnTo>
                    <a:pt x="122" y="42"/>
                  </a:lnTo>
                  <a:lnTo>
                    <a:pt x="121" y="48"/>
                  </a:lnTo>
                  <a:lnTo>
                    <a:pt x="119" y="50"/>
                  </a:lnTo>
                  <a:lnTo>
                    <a:pt x="118" y="55"/>
                  </a:lnTo>
                  <a:lnTo>
                    <a:pt x="116" y="60"/>
                  </a:lnTo>
                  <a:lnTo>
                    <a:pt x="114" y="65"/>
                  </a:lnTo>
                  <a:lnTo>
                    <a:pt x="112" y="67"/>
                  </a:lnTo>
                  <a:close/>
                </a:path>
              </a:pathLst>
            </a:custGeom>
            <a:solidFill>
              <a:srgbClr val="000000"/>
            </a:solidFill>
            <a:ln w="9525">
              <a:noFill/>
              <a:round/>
              <a:headEnd/>
              <a:tailEnd/>
            </a:ln>
          </p:spPr>
          <p:txBody>
            <a:bodyPr/>
            <a:lstStyle/>
            <a:p>
              <a:endParaRPr lang="en-US"/>
            </a:p>
          </p:txBody>
        </p:sp>
        <p:sp>
          <p:nvSpPr>
            <p:cNvPr id="635918" name="Freeform 14"/>
            <p:cNvSpPr>
              <a:spLocks/>
            </p:cNvSpPr>
            <p:nvPr/>
          </p:nvSpPr>
          <p:spPr bwMode="auto">
            <a:xfrm>
              <a:off x="4334" y="2268"/>
              <a:ext cx="304" cy="445"/>
            </a:xfrm>
            <a:custGeom>
              <a:avLst/>
              <a:gdLst/>
              <a:ahLst/>
              <a:cxnLst>
                <a:cxn ang="0">
                  <a:pos x="176" y="12"/>
                </a:cxn>
                <a:cxn ang="0">
                  <a:pos x="142" y="1"/>
                </a:cxn>
                <a:cxn ang="0">
                  <a:pos x="119" y="22"/>
                </a:cxn>
                <a:cxn ang="0">
                  <a:pos x="115" y="53"/>
                </a:cxn>
                <a:cxn ang="0">
                  <a:pos x="125" y="70"/>
                </a:cxn>
                <a:cxn ang="0">
                  <a:pos x="116" y="81"/>
                </a:cxn>
                <a:cxn ang="0">
                  <a:pos x="96" y="86"/>
                </a:cxn>
                <a:cxn ang="0">
                  <a:pos x="76" y="109"/>
                </a:cxn>
                <a:cxn ang="0">
                  <a:pos x="55" y="142"/>
                </a:cxn>
                <a:cxn ang="0">
                  <a:pos x="31" y="173"/>
                </a:cxn>
                <a:cxn ang="0">
                  <a:pos x="21" y="197"/>
                </a:cxn>
                <a:cxn ang="0">
                  <a:pos x="6" y="205"/>
                </a:cxn>
                <a:cxn ang="0">
                  <a:pos x="4" y="226"/>
                </a:cxn>
                <a:cxn ang="0">
                  <a:pos x="20" y="231"/>
                </a:cxn>
                <a:cxn ang="0">
                  <a:pos x="26" y="234"/>
                </a:cxn>
                <a:cxn ang="0">
                  <a:pos x="34" y="219"/>
                </a:cxn>
                <a:cxn ang="0">
                  <a:pos x="50" y="205"/>
                </a:cxn>
                <a:cxn ang="0">
                  <a:pos x="68" y="183"/>
                </a:cxn>
                <a:cxn ang="0">
                  <a:pos x="84" y="160"/>
                </a:cxn>
                <a:cxn ang="0">
                  <a:pos x="82" y="216"/>
                </a:cxn>
                <a:cxn ang="0">
                  <a:pos x="90" y="276"/>
                </a:cxn>
                <a:cxn ang="0">
                  <a:pos x="90" y="413"/>
                </a:cxn>
                <a:cxn ang="0">
                  <a:pos x="91" y="418"/>
                </a:cxn>
                <a:cxn ang="0">
                  <a:pos x="78" y="425"/>
                </a:cxn>
                <a:cxn ang="0">
                  <a:pos x="74" y="441"/>
                </a:cxn>
                <a:cxn ang="0">
                  <a:pos x="98" y="441"/>
                </a:cxn>
                <a:cxn ang="0">
                  <a:pos x="112" y="436"/>
                </a:cxn>
                <a:cxn ang="0">
                  <a:pos x="126" y="433"/>
                </a:cxn>
                <a:cxn ang="0">
                  <a:pos x="133" y="413"/>
                </a:cxn>
                <a:cxn ang="0">
                  <a:pos x="135" y="388"/>
                </a:cxn>
                <a:cxn ang="0">
                  <a:pos x="138" y="306"/>
                </a:cxn>
                <a:cxn ang="0">
                  <a:pos x="151" y="300"/>
                </a:cxn>
                <a:cxn ang="0">
                  <a:pos x="161" y="336"/>
                </a:cxn>
                <a:cxn ang="0">
                  <a:pos x="158" y="413"/>
                </a:cxn>
                <a:cxn ang="0">
                  <a:pos x="160" y="423"/>
                </a:cxn>
                <a:cxn ang="0">
                  <a:pos x="175" y="444"/>
                </a:cxn>
                <a:cxn ang="0">
                  <a:pos x="203" y="437"/>
                </a:cxn>
                <a:cxn ang="0">
                  <a:pos x="200" y="422"/>
                </a:cxn>
                <a:cxn ang="0">
                  <a:pos x="202" y="416"/>
                </a:cxn>
                <a:cxn ang="0">
                  <a:pos x="204" y="348"/>
                </a:cxn>
                <a:cxn ang="0">
                  <a:pos x="201" y="268"/>
                </a:cxn>
                <a:cxn ang="0">
                  <a:pos x="203" y="215"/>
                </a:cxn>
                <a:cxn ang="0">
                  <a:pos x="210" y="154"/>
                </a:cxn>
                <a:cxn ang="0">
                  <a:pos x="235" y="178"/>
                </a:cxn>
                <a:cxn ang="0">
                  <a:pos x="254" y="202"/>
                </a:cxn>
                <a:cxn ang="0">
                  <a:pos x="271" y="223"/>
                </a:cxn>
                <a:cxn ang="0">
                  <a:pos x="284" y="232"/>
                </a:cxn>
                <a:cxn ang="0">
                  <a:pos x="295" y="232"/>
                </a:cxn>
                <a:cxn ang="0">
                  <a:pos x="304" y="215"/>
                </a:cxn>
                <a:cxn ang="0">
                  <a:pos x="293" y="203"/>
                </a:cxn>
                <a:cxn ang="0">
                  <a:pos x="279" y="188"/>
                </a:cxn>
                <a:cxn ang="0">
                  <a:pos x="256" y="151"/>
                </a:cxn>
                <a:cxn ang="0">
                  <a:pos x="235" y="122"/>
                </a:cxn>
                <a:cxn ang="0">
                  <a:pos x="213" y="94"/>
                </a:cxn>
                <a:cxn ang="0">
                  <a:pos x="188" y="85"/>
                </a:cxn>
                <a:cxn ang="0">
                  <a:pos x="180" y="76"/>
                </a:cxn>
                <a:cxn ang="0">
                  <a:pos x="179" y="61"/>
                </a:cxn>
              </a:cxnLst>
              <a:rect l="0" t="0" r="r" b="b"/>
              <a:pathLst>
                <a:path w="304" h="445">
                  <a:moveTo>
                    <a:pt x="180" y="37"/>
                  </a:moveTo>
                  <a:lnTo>
                    <a:pt x="180" y="31"/>
                  </a:lnTo>
                  <a:lnTo>
                    <a:pt x="180" y="24"/>
                  </a:lnTo>
                  <a:lnTo>
                    <a:pt x="178" y="18"/>
                  </a:lnTo>
                  <a:lnTo>
                    <a:pt x="176" y="12"/>
                  </a:lnTo>
                  <a:lnTo>
                    <a:pt x="173" y="7"/>
                  </a:lnTo>
                  <a:lnTo>
                    <a:pt x="168" y="4"/>
                  </a:lnTo>
                  <a:lnTo>
                    <a:pt x="161" y="1"/>
                  </a:lnTo>
                  <a:lnTo>
                    <a:pt x="152" y="0"/>
                  </a:lnTo>
                  <a:lnTo>
                    <a:pt x="142" y="1"/>
                  </a:lnTo>
                  <a:lnTo>
                    <a:pt x="135" y="3"/>
                  </a:lnTo>
                  <a:lnTo>
                    <a:pt x="129" y="7"/>
                  </a:lnTo>
                  <a:lnTo>
                    <a:pt x="124" y="11"/>
                  </a:lnTo>
                  <a:lnTo>
                    <a:pt x="121" y="16"/>
                  </a:lnTo>
                  <a:lnTo>
                    <a:pt x="119" y="22"/>
                  </a:lnTo>
                  <a:lnTo>
                    <a:pt x="118" y="27"/>
                  </a:lnTo>
                  <a:lnTo>
                    <a:pt x="118" y="33"/>
                  </a:lnTo>
                  <a:lnTo>
                    <a:pt x="114" y="35"/>
                  </a:lnTo>
                  <a:lnTo>
                    <a:pt x="114" y="44"/>
                  </a:lnTo>
                  <a:lnTo>
                    <a:pt x="115" y="53"/>
                  </a:lnTo>
                  <a:lnTo>
                    <a:pt x="118" y="57"/>
                  </a:lnTo>
                  <a:lnTo>
                    <a:pt x="120" y="61"/>
                  </a:lnTo>
                  <a:lnTo>
                    <a:pt x="122" y="64"/>
                  </a:lnTo>
                  <a:lnTo>
                    <a:pt x="123" y="67"/>
                  </a:lnTo>
                  <a:lnTo>
                    <a:pt x="125" y="70"/>
                  </a:lnTo>
                  <a:lnTo>
                    <a:pt x="122" y="71"/>
                  </a:lnTo>
                  <a:lnTo>
                    <a:pt x="118" y="72"/>
                  </a:lnTo>
                  <a:lnTo>
                    <a:pt x="117" y="74"/>
                  </a:lnTo>
                  <a:lnTo>
                    <a:pt x="119" y="81"/>
                  </a:lnTo>
                  <a:lnTo>
                    <a:pt x="116" y="81"/>
                  </a:lnTo>
                  <a:lnTo>
                    <a:pt x="112" y="82"/>
                  </a:lnTo>
                  <a:lnTo>
                    <a:pt x="108" y="82"/>
                  </a:lnTo>
                  <a:lnTo>
                    <a:pt x="104" y="83"/>
                  </a:lnTo>
                  <a:lnTo>
                    <a:pt x="99" y="84"/>
                  </a:lnTo>
                  <a:lnTo>
                    <a:pt x="96" y="86"/>
                  </a:lnTo>
                  <a:lnTo>
                    <a:pt x="92" y="88"/>
                  </a:lnTo>
                  <a:lnTo>
                    <a:pt x="90" y="91"/>
                  </a:lnTo>
                  <a:lnTo>
                    <a:pt x="87" y="95"/>
                  </a:lnTo>
                  <a:lnTo>
                    <a:pt x="82" y="102"/>
                  </a:lnTo>
                  <a:lnTo>
                    <a:pt x="76" y="109"/>
                  </a:lnTo>
                  <a:lnTo>
                    <a:pt x="70" y="117"/>
                  </a:lnTo>
                  <a:lnTo>
                    <a:pt x="64" y="125"/>
                  </a:lnTo>
                  <a:lnTo>
                    <a:pt x="59" y="132"/>
                  </a:lnTo>
                  <a:lnTo>
                    <a:pt x="56" y="139"/>
                  </a:lnTo>
                  <a:lnTo>
                    <a:pt x="55" y="142"/>
                  </a:lnTo>
                  <a:lnTo>
                    <a:pt x="52" y="146"/>
                  </a:lnTo>
                  <a:lnTo>
                    <a:pt x="47" y="151"/>
                  </a:lnTo>
                  <a:lnTo>
                    <a:pt x="42" y="158"/>
                  </a:lnTo>
                  <a:lnTo>
                    <a:pt x="37" y="165"/>
                  </a:lnTo>
                  <a:lnTo>
                    <a:pt x="31" y="173"/>
                  </a:lnTo>
                  <a:lnTo>
                    <a:pt x="27" y="180"/>
                  </a:lnTo>
                  <a:lnTo>
                    <a:pt x="23" y="186"/>
                  </a:lnTo>
                  <a:lnTo>
                    <a:pt x="21" y="191"/>
                  </a:lnTo>
                  <a:lnTo>
                    <a:pt x="21" y="194"/>
                  </a:lnTo>
                  <a:lnTo>
                    <a:pt x="21" y="197"/>
                  </a:lnTo>
                  <a:lnTo>
                    <a:pt x="19" y="199"/>
                  </a:lnTo>
                  <a:lnTo>
                    <a:pt x="15" y="200"/>
                  </a:lnTo>
                  <a:lnTo>
                    <a:pt x="12" y="201"/>
                  </a:lnTo>
                  <a:lnTo>
                    <a:pt x="10" y="203"/>
                  </a:lnTo>
                  <a:lnTo>
                    <a:pt x="6" y="205"/>
                  </a:lnTo>
                  <a:lnTo>
                    <a:pt x="3" y="209"/>
                  </a:lnTo>
                  <a:lnTo>
                    <a:pt x="1" y="213"/>
                  </a:lnTo>
                  <a:lnTo>
                    <a:pt x="0" y="217"/>
                  </a:lnTo>
                  <a:lnTo>
                    <a:pt x="1" y="222"/>
                  </a:lnTo>
                  <a:lnTo>
                    <a:pt x="4" y="226"/>
                  </a:lnTo>
                  <a:lnTo>
                    <a:pt x="9" y="230"/>
                  </a:lnTo>
                  <a:lnTo>
                    <a:pt x="12" y="232"/>
                  </a:lnTo>
                  <a:lnTo>
                    <a:pt x="15" y="233"/>
                  </a:lnTo>
                  <a:lnTo>
                    <a:pt x="18" y="232"/>
                  </a:lnTo>
                  <a:lnTo>
                    <a:pt x="20" y="231"/>
                  </a:lnTo>
                  <a:lnTo>
                    <a:pt x="21" y="231"/>
                  </a:lnTo>
                  <a:lnTo>
                    <a:pt x="22" y="230"/>
                  </a:lnTo>
                  <a:lnTo>
                    <a:pt x="22" y="231"/>
                  </a:lnTo>
                  <a:lnTo>
                    <a:pt x="24" y="234"/>
                  </a:lnTo>
                  <a:lnTo>
                    <a:pt x="26" y="234"/>
                  </a:lnTo>
                  <a:lnTo>
                    <a:pt x="28" y="233"/>
                  </a:lnTo>
                  <a:lnTo>
                    <a:pt x="30" y="230"/>
                  </a:lnTo>
                  <a:lnTo>
                    <a:pt x="32" y="226"/>
                  </a:lnTo>
                  <a:lnTo>
                    <a:pt x="33" y="222"/>
                  </a:lnTo>
                  <a:lnTo>
                    <a:pt x="34" y="219"/>
                  </a:lnTo>
                  <a:lnTo>
                    <a:pt x="35" y="216"/>
                  </a:lnTo>
                  <a:lnTo>
                    <a:pt x="37" y="216"/>
                  </a:lnTo>
                  <a:lnTo>
                    <a:pt x="40" y="214"/>
                  </a:lnTo>
                  <a:lnTo>
                    <a:pt x="45" y="209"/>
                  </a:lnTo>
                  <a:lnTo>
                    <a:pt x="50" y="205"/>
                  </a:lnTo>
                  <a:lnTo>
                    <a:pt x="55" y="199"/>
                  </a:lnTo>
                  <a:lnTo>
                    <a:pt x="60" y="194"/>
                  </a:lnTo>
                  <a:lnTo>
                    <a:pt x="64" y="189"/>
                  </a:lnTo>
                  <a:lnTo>
                    <a:pt x="66" y="186"/>
                  </a:lnTo>
                  <a:lnTo>
                    <a:pt x="68" y="183"/>
                  </a:lnTo>
                  <a:lnTo>
                    <a:pt x="71" y="180"/>
                  </a:lnTo>
                  <a:lnTo>
                    <a:pt x="73" y="176"/>
                  </a:lnTo>
                  <a:lnTo>
                    <a:pt x="77" y="171"/>
                  </a:lnTo>
                  <a:lnTo>
                    <a:pt x="81" y="166"/>
                  </a:lnTo>
                  <a:lnTo>
                    <a:pt x="84" y="160"/>
                  </a:lnTo>
                  <a:lnTo>
                    <a:pt x="87" y="155"/>
                  </a:lnTo>
                  <a:lnTo>
                    <a:pt x="89" y="150"/>
                  </a:lnTo>
                  <a:lnTo>
                    <a:pt x="87" y="167"/>
                  </a:lnTo>
                  <a:lnTo>
                    <a:pt x="83" y="191"/>
                  </a:lnTo>
                  <a:lnTo>
                    <a:pt x="82" y="216"/>
                  </a:lnTo>
                  <a:lnTo>
                    <a:pt x="86" y="230"/>
                  </a:lnTo>
                  <a:lnTo>
                    <a:pt x="85" y="241"/>
                  </a:lnTo>
                  <a:lnTo>
                    <a:pt x="86" y="254"/>
                  </a:lnTo>
                  <a:lnTo>
                    <a:pt x="87" y="268"/>
                  </a:lnTo>
                  <a:lnTo>
                    <a:pt x="90" y="276"/>
                  </a:lnTo>
                  <a:lnTo>
                    <a:pt x="88" y="301"/>
                  </a:lnTo>
                  <a:lnTo>
                    <a:pt x="87" y="344"/>
                  </a:lnTo>
                  <a:lnTo>
                    <a:pt x="86" y="387"/>
                  </a:lnTo>
                  <a:lnTo>
                    <a:pt x="88" y="411"/>
                  </a:lnTo>
                  <a:lnTo>
                    <a:pt x="90" y="413"/>
                  </a:lnTo>
                  <a:lnTo>
                    <a:pt x="93" y="414"/>
                  </a:lnTo>
                  <a:lnTo>
                    <a:pt x="95" y="415"/>
                  </a:lnTo>
                  <a:lnTo>
                    <a:pt x="96" y="415"/>
                  </a:lnTo>
                  <a:lnTo>
                    <a:pt x="94" y="416"/>
                  </a:lnTo>
                  <a:lnTo>
                    <a:pt x="91" y="418"/>
                  </a:lnTo>
                  <a:lnTo>
                    <a:pt x="89" y="420"/>
                  </a:lnTo>
                  <a:lnTo>
                    <a:pt x="86" y="421"/>
                  </a:lnTo>
                  <a:lnTo>
                    <a:pt x="83" y="423"/>
                  </a:lnTo>
                  <a:lnTo>
                    <a:pt x="81" y="424"/>
                  </a:lnTo>
                  <a:lnTo>
                    <a:pt x="78" y="425"/>
                  </a:lnTo>
                  <a:lnTo>
                    <a:pt x="76" y="426"/>
                  </a:lnTo>
                  <a:lnTo>
                    <a:pt x="72" y="428"/>
                  </a:lnTo>
                  <a:lnTo>
                    <a:pt x="69" y="432"/>
                  </a:lnTo>
                  <a:lnTo>
                    <a:pt x="69" y="437"/>
                  </a:lnTo>
                  <a:lnTo>
                    <a:pt x="74" y="441"/>
                  </a:lnTo>
                  <a:lnTo>
                    <a:pt x="78" y="442"/>
                  </a:lnTo>
                  <a:lnTo>
                    <a:pt x="83" y="443"/>
                  </a:lnTo>
                  <a:lnTo>
                    <a:pt x="88" y="442"/>
                  </a:lnTo>
                  <a:lnTo>
                    <a:pt x="93" y="442"/>
                  </a:lnTo>
                  <a:lnTo>
                    <a:pt x="98" y="441"/>
                  </a:lnTo>
                  <a:lnTo>
                    <a:pt x="102" y="440"/>
                  </a:lnTo>
                  <a:lnTo>
                    <a:pt x="105" y="439"/>
                  </a:lnTo>
                  <a:lnTo>
                    <a:pt x="107" y="438"/>
                  </a:lnTo>
                  <a:lnTo>
                    <a:pt x="110" y="437"/>
                  </a:lnTo>
                  <a:lnTo>
                    <a:pt x="112" y="436"/>
                  </a:lnTo>
                  <a:lnTo>
                    <a:pt x="115" y="435"/>
                  </a:lnTo>
                  <a:lnTo>
                    <a:pt x="118" y="434"/>
                  </a:lnTo>
                  <a:lnTo>
                    <a:pt x="121" y="434"/>
                  </a:lnTo>
                  <a:lnTo>
                    <a:pt x="124" y="433"/>
                  </a:lnTo>
                  <a:lnTo>
                    <a:pt x="126" y="433"/>
                  </a:lnTo>
                  <a:lnTo>
                    <a:pt x="128" y="434"/>
                  </a:lnTo>
                  <a:lnTo>
                    <a:pt x="132" y="433"/>
                  </a:lnTo>
                  <a:lnTo>
                    <a:pt x="134" y="429"/>
                  </a:lnTo>
                  <a:lnTo>
                    <a:pt x="135" y="422"/>
                  </a:lnTo>
                  <a:lnTo>
                    <a:pt x="133" y="413"/>
                  </a:lnTo>
                  <a:lnTo>
                    <a:pt x="135" y="413"/>
                  </a:lnTo>
                  <a:lnTo>
                    <a:pt x="138" y="412"/>
                  </a:lnTo>
                  <a:lnTo>
                    <a:pt x="139" y="409"/>
                  </a:lnTo>
                  <a:lnTo>
                    <a:pt x="137" y="403"/>
                  </a:lnTo>
                  <a:lnTo>
                    <a:pt x="135" y="388"/>
                  </a:lnTo>
                  <a:lnTo>
                    <a:pt x="134" y="366"/>
                  </a:lnTo>
                  <a:lnTo>
                    <a:pt x="133" y="344"/>
                  </a:lnTo>
                  <a:lnTo>
                    <a:pt x="133" y="331"/>
                  </a:lnTo>
                  <a:lnTo>
                    <a:pt x="134" y="321"/>
                  </a:lnTo>
                  <a:lnTo>
                    <a:pt x="138" y="306"/>
                  </a:lnTo>
                  <a:lnTo>
                    <a:pt x="142" y="290"/>
                  </a:lnTo>
                  <a:lnTo>
                    <a:pt x="144" y="279"/>
                  </a:lnTo>
                  <a:lnTo>
                    <a:pt x="146" y="285"/>
                  </a:lnTo>
                  <a:lnTo>
                    <a:pt x="148" y="291"/>
                  </a:lnTo>
                  <a:lnTo>
                    <a:pt x="151" y="300"/>
                  </a:lnTo>
                  <a:lnTo>
                    <a:pt x="154" y="307"/>
                  </a:lnTo>
                  <a:lnTo>
                    <a:pt x="157" y="315"/>
                  </a:lnTo>
                  <a:lnTo>
                    <a:pt x="159" y="323"/>
                  </a:lnTo>
                  <a:lnTo>
                    <a:pt x="160" y="330"/>
                  </a:lnTo>
                  <a:lnTo>
                    <a:pt x="161" y="336"/>
                  </a:lnTo>
                  <a:lnTo>
                    <a:pt x="161" y="352"/>
                  </a:lnTo>
                  <a:lnTo>
                    <a:pt x="159" y="375"/>
                  </a:lnTo>
                  <a:lnTo>
                    <a:pt x="157" y="396"/>
                  </a:lnTo>
                  <a:lnTo>
                    <a:pt x="156" y="412"/>
                  </a:lnTo>
                  <a:lnTo>
                    <a:pt x="158" y="413"/>
                  </a:lnTo>
                  <a:lnTo>
                    <a:pt x="160" y="413"/>
                  </a:lnTo>
                  <a:lnTo>
                    <a:pt x="161" y="414"/>
                  </a:lnTo>
                  <a:lnTo>
                    <a:pt x="162" y="414"/>
                  </a:lnTo>
                  <a:lnTo>
                    <a:pt x="161" y="418"/>
                  </a:lnTo>
                  <a:lnTo>
                    <a:pt x="160" y="423"/>
                  </a:lnTo>
                  <a:lnTo>
                    <a:pt x="161" y="429"/>
                  </a:lnTo>
                  <a:lnTo>
                    <a:pt x="162" y="433"/>
                  </a:lnTo>
                  <a:lnTo>
                    <a:pt x="164" y="438"/>
                  </a:lnTo>
                  <a:lnTo>
                    <a:pt x="168" y="442"/>
                  </a:lnTo>
                  <a:lnTo>
                    <a:pt x="175" y="444"/>
                  </a:lnTo>
                  <a:lnTo>
                    <a:pt x="183" y="445"/>
                  </a:lnTo>
                  <a:lnTo>
                    <a:pt x="192" y="445"/>
                  </a:lnTo>
                  <a:lnTo>
                    <a:pt x="198" y="443"/>
                  </a:lnTo>
                  <a:lnTo>
                    <a:pt x="202" y="440"/>
                  </a:lnTo>
                  <a:lnTo>
                    <a:pt x="203" y="437"/>
                  </a:lnTo>
                  <a:lnTo>
                    <a:pt x="204" y="433"/>
                  </a:lnTo>
                  <a:lnTo>
                    <a:pt x="204" y="430"/>
                  </a:lnTo>
                  <a:lnTo>
                    <a:pt x="203" y="427"/>
                  </a:lnTo>
                  <a:lnTo>
                    <a:pt x="202" y="425"/>
                  </a:lnTo>
                  <a:lnTo>
                    <a:pt x="200" y="422"/>
                  </a:lnTo>
                  <a:lnTo>
                    <a:pt x="199" y="419"/>
                  </a:lnTo>
                  <a:lnTo>
                    <a:pt x="197" y="417"/>
                  </a:lnTo>
                  <a:lnTo>
                    <a:pt x="197" y="416"/>
                  </a:lnTo>
                  <a:lnTo>
                    <a:pt x="200" y="417"/>
                  </a:lnTo>
                  <a:lnTo>
                    <a:pt x="202" y="416"/>
                  </a:lnTo>
                  <a:lnTo>
                    <a:pt x="203" y="416"/>
                  </a:lnTo>
                  <a:lnTo>
                    <a:pt x="204" y="415"/>
                  </a:lnTo>
                  <a:lnTo>
                    <a:pt x="204" y="400"/>
                  </a:lnTo>
                  <a:lnTo>
                    <a:pt x="204" y="374"/>
                  </a:lnTo>
                  <a:lnTo>
                    <a:pt x="204" y="348"/>
                  </a:lnTo>
                  <a:lnTo>
                    <a:pt x="204" y="333"/>
                  </a:lnTo>
                  <a:lnTo>
                    <a:pt x="204" y="320"/>
                  </a:lnTo>
                  <a:lnTo>
                    <a:pt x="203" y="300"/>
                  </a:lnTo>
                  <a:lnTo>
                    <a:pt x="202" y="280"/>
                  </a:lnTo>
                  <a:lnTo>
                    <a:pt x="201" y="268"/>
                  </a:lnTo>
                  <a:lnTo>
                    <a:pt x="202" y="259"/>
                  </a:lnTo>
                  <a:lnTo>
                    <a:pt x="202" y="246"/>
                  </a:lnTo>
                  <a:lnTo>
                    <a:pt x="202" y="233"/>
                  </a:lnTo>
                  <a:lnTo>
                    <a:pt x="200" y="224"/>
                  </a:lnTo>
                  <a:lnTo>
                    <a:pt x="203" y="215"/>
                  </a:lnTo>
                  <a:lnTo>
                    <a:pt x="204" y="197"/>
                  </a:lnTo>
                  <a:lnTo>
                    <a:pt x="205" y="172"/>
                  </a:lnTo>
                  <a:lnTo>
                    <a:pt x="203" y="145"/>
                  </a:lnTo>
                  <a:lnTo>
                    <a:pt x="206" y="149"/>
                  </a:lnTo>
                  <a:lnTo>
                    <a:pt x="210" y="154"/>
                  </a:lnTo>
                  <a:lnTo>
                    <a:pt x="215" y="159"/>
                  </a:lnTo>
                  <a:lnTo>
                    <a:pt x="220" y="164"/>
                  </a:lnTo>
                  <a:lnTo>
                    <a:pt x="226" y="169"/>
                  </a:lnTo>
                  <a:lnTo>
                    <a:pt x="230" y="174"/>
                  </a:lnTo>
                  <a:lnTo>
                    <a:pt x="235" y="178"/>
                  </a:lnTo>
                  <a:lnTo>
                    <a:pt x="238" y="180"/>
                  </a:lnTo>
                  <a:lnTo>
                    <a:pt x="241" y="184"/>
                  </a:lnTo>
                  <a:lnTo>
                    <a:pt x="245" y="189"/>
                  </a:lnTo>
                  <a:lnTo>
                    <a:pt x="249" y="195"/>
                  </a:lnTo>
                  <a:lnTo>
                    <a:pt x="254" y="202"/>
                  </a:lnTo>
                  <a:lnTo>
                    <a:pt x="259" y="208"/>
                  </a:lnTo>
                  <a:lnTo>
                    <a:pt x="263" y="213"/>
                  </a:lnTo>
                  <a:lnTo>
                    <a:pt x="267" y="217"/>
                  </a:lnTo>
                  <a:lnTo>
                    <a:pt x="269" y="218"/>
                  </a:lnTo>
                  <a:lnTo>
                    <a:pt x="271" y="223"/>
                  </a:lnTo>
                  <a:lnTo>
                    <a:pt x="274" y="227"/>
                  </a:lnTo>
                  <a:lnTo>
                    <a:pt x="277" y="231"/>
                  </a:lnTo>
                  <a:lnTo>
                    <a:pt x="280" y="234"/>
                  </a:lnTo>
                  <a:lnTo>
                    <a:pt x="282" y="233"/>
                  </a:lnTo>
                  <a:lnTo>
                    <a:pt x="284" y="232"/>
                  </a:lnTo>
                  <a:lnTo>
                    <a:pt x="286" y="232"/>
                  </a:lnTo>
                  <a:lnTo>
                    <a:pt x="289" y="233"/>
                  </a:lnTo>
                  <a:lnTo>
                    <a:pt x="290" y="233"/>
                  </a:lnTo>
                  <a:lnTo>
                    <a:pt x="292" y="233"/>
                  </a:lnTo>
                  <a:lnTo>
                    <a:pt x="295" y="232"/>
                  </a:lnTo>
                  <a:lnTo>
                    <a:pt x="298" y="231"/>
                  </a:lnTo>
                  <a:lnTo>
                    <a:pt x="300" y="228"/>
                  </a:lnTo>
                  <a:lnTo>
                    <a:pt x="302" y="225"/>
                  </a:lnTo>
                  <a:lnTo>
                    <a:pt x="303" y="221"/>
                  </a:lnTo>
                  <a:lnTo>
                    <a:pt x="304" y="215"/>
                  </a:lnTo>
                  <a:lnTo>
                    <a:pt x="303" y="210"/>
                  </a:lnTo>
                  <a:lnTo>
                    <a:pt x="301" y="207"/>
                  </a:lnTo>
                  <a:lnTo>
                    <a:pt x="299" y="205"/>
                  </a:lnTo>
                  <a:lnTo>
                    <a:pt x="296" y="204"/>
                  </a:lnTo>
                  <a:lnTo>
                    <a:pt x="293" y="203"/>
                  </a:lnTo>
                  <a:lnTo>
                    <a:pt x="290" y="202"/>
                  </a:lnTo>
                  <a:lnTo>
                    <a:pt x="287" y="201"/>
                  </a:lnTo>
                  <a:lnTo>
                    <a:pt x="284" y="198"/>
                  </a:lnTo>
                  <a:lnTo>
                    <a:pt x="282" y="194"/>
                  </a:lnTo>
                  <a:lnTo>
                    <a:pt x="279" y="188"/>
                  </a:lnTo>
                  <a:lnTo>
                    <a:pt x="274" y="181"/>
                  </a:lnTo>
                  <a:lnTo>
                    <a:pt x="270" y="173"/>
                  </a:lnTo>
                  <a:lnTo>
                    <a:pt x="265" y="165"/>
                  </a:lnTo>
                  <a:lnTo>
                    <a:pt x="260" y="157"/>
                  </a:lnTo>
                  <a:lnTo>
                    <a:pt x="256" y="151"/>
                  </a:lnTo>
                  <a:lnTo>
                    <a:pt x="254" y="148"/>
                  </a:lnTo>
                  <a:lnTo>
                    <a:pt x="251" y="143"/>
                  </a:lnTo>
                  <a:lnTo>
                    <a:pt x="246" y="137"/>
                  </a:lnTo>
                  <a:lnTo>
                    <a:pt x="241" y="130"/>
                  </a:lnTo>
                  <a:lnTo>
                    <a:pt x="235" y="122"/>
                  </a:lnTo>
                  <a:lnTo>
                    <a:pt x="229" y="114"/>
                  </a:lnTo>
                  <a:lnTo>
                    <a:pt x="224" y="107"/>
                  </a:lnTo>
                  <a:lnTo>
                    <a:pt x="219" y="101"/>
                  </a:lnTo>
                  <a:lnTo>
                    <a:pt x="216" y="97"/>
                  </a:lnTo>
                  <a:lnTo>
                    <a:pt x="213" y="94"/>
                  </a:lnTo>
                  <a:lnTo>
                    <a:pt x="209" y="91"/>
                  </a:lnTo>
                  <a:lnTo>
                    <a:pt x="204" y="89"/>
                  </a:lnTo>
                  <a:lnTo>
                    <a:pt x="199" y="87"/>
                  </a:lnTo>
                  <a:lnTo>
                    <a:pt x="194" y="86"/>
                  </a:lnTo>
                  <a:lnTo>
                    <a:pt x="188" y="85"/>
                  </a:lnTo>
                  <a:lnTo>
                    <a:pt x="183" y="84"/>
                  </a:lnTo>
                  <a:lnTo>
                    <a:pt x="179" y="85"/>
                  </a:lnTo>
                  <a:lnTo>
                    <a:pt x="180" y="81"/>
                  </a:lnTo>
                  <a:lnTo>
                    <a:pt x="181" y="78"/>
                  </a:lnTo>
                  <a:lnTo>
                    <a:pt x="180" y="76"/>
                  </a:lnTo>
                  <a:lnTo>
                    <a:pt x="174" y="73"/>
                  </a:lnTo>
                  <a:lnTo>
                    <a:pt x="176" y="71"/>
                  </a:lnTo>
                  <a:lnTo>
                    <a:pt x="177" y="67"/>
                  </a:lnTo>
                  <a:lnTo>
                    <a:pt x="178" y="63"/>
                  </a:lnTo>
                  <a:lnTo>
                    <a:pt x="179" y="61"/>
                  </a:lnTo>
                  <a:lnTo>
                    <a:pt x="183" y="58"/>
                  </a:lnTo>
                  <a:lnTo>
                    <a:pt x="186" y="48"/>
                  </a:lnTo>
                  <a:lnTo>
                    <a:pt x="185" y="39"/>
                  </a:lnTo>
                  <a:lnTo>
                    <a:pt x="180" y="37"/>
                  </a:lnTo>
                  <a:close/>
                </a:path>
              </a:pathLst>
            </a:custGeom>
            <a:solidFill>
              <a:srgbClr val="000000"/>
            </a:solidFill>
            <a:ln w="9525">
              <a:noFill/>
              <a:round/>
              <a:headEnd/>
              <a:tailEnd/>
            </a:ln>
          </p:spPr>
          <p:txBody>
            <a:bodyPr/>
            <a:lstStyle/>
            <a:p>
              <a:endParaRPr lang="en-US"/>
            </a:p>
          </p:txBody>
        </p:sp>
        <p:sp>
          <p:nvSpPr>
            <p:cNvPr id="635919" name="Freeform 15"/>
            <p:cNvSpPr>
              <a:spLocks/>
            </p:cNvSpPr>
            <p:nvPr/>
          </p:nvSpPr>
          <p:spPr bwMode="auto">
            <a:xfrm>
              <a:off x="4612" y="2464"/>
              <a:ext cx="168" cy="247"/>
            </a:xfrm>
            <a:custGeom>
              <a:avLst/>
              <a:gdLst/>
              <a:ahLst/>
              <a:cxnLst>
                <a:cxn ang="0">
                  <a:pos x="160" y="78"/>
                </a:cxn>
                <a:cxn ang="0">
                  <a:pos x="160" y="38"/>
                </a:cxn>
                <a:cxn ang="0">
                  <a:pos x="165" y="28"/>
                </a:cxn>
                <a:cxn ang="0">
                  <a:pos x="166" y="17"/>
                </a:cxn>
                <a:cxn ang="0">
                  <a:pos x="153" y="9"/>
                </a:cxn>
                <a:cxn ang="0">
                  <a:pos x="147" y="13"/>
                </a:cxn>
                <a:cxn ang="0">
                  <a:pos x="146" y="27"/>
                </a:cxn>
                <a:cxn ang="0">
                  <a:pos x="148" y="40"/>
                </a:cxn>
                <a:cxn ang="0">
                  <a:pos x="143" y="64"/>
                </a:cxn>
                <a:cxn ang="0">
                  <a:pos x="136" y="66"/>
                </a:cxn>
                <a:cxn ang="0">
                  <a:pos x="118" y="67"/>
                </a:cxn>
                <a:cxn ang="0">
                  <a:pos x="118" y="33"/>
                </a:cxn>
                <a:cxn ang="0">
                  <a:pos x="98" y="6"/>
                </a:cxn>
                <a:cxn ang="0">
                  <a:pos x="81" y="2"/>
                </a:cxn>
                <a:cxn ang="0">
                  <a:pos x="69" y="4"/>
                </a:cxn>
                <a:cxn ang="0">
                  <a:pos x="61" y="15"/>
                </a:cxn>
                <a:cxn ang="0">
                  <a:pos x="56" y="40"/>
                </a:cxn>
                <a:cxn ang="0">
                  <a:pos x="55" y="64"/>
                </a:cxn>
                <a:cxn ang="0">
                  <a:pos x="44" y="67"/>
                </a:cxn>
                <a:cxn ang="0">
                  <a:pos x="28" y="70"/>
                </a:cxn>
                <a:cxn ang="0">
                  <a:pos x="21" y="41"/>
                </a:cxn>
                <a:cxn ang="0">
                  <a:pos x="21" y="22"/>
                </a:cxn>
                <a:cxn ang="0">
                  <a:pos x="15" y="10"/>
                </a:cxn>
                <a:cxn ang="0">
                  <a:pos x="0" y="18"/>
                </a:cxn>
                <a:cxn ang="0">
                  <a:pos x="7" y="32"/>
                </a:cxn>
                <a:cxn ang="0">
                  <a:pos x="11" y="75"/>
                </a:cxn>
                <a:cxn ang="0">
                  <a:pos x="27" y="87"/>
                </a:cxn>
                <a:cxn ang="0">
                  <a:pos x="28" y="93"/>
                </a:cxn>
                <a:cxn ang="0">
                  <a:pos x="38" y="94"/>
                </a:cxn>
                <a:cxn ang="0">
                  <a:pos x="57" y="93"/>
                </a:cxn>
                <a:cxn ang="0">
                  <a:pos x="53" y="164"/>
                </a:cxn>
                <a:cxn ang="0">
                  <a:pos x="59" y="185"/>
                </a:cxn>
                <a:cxn ang="0">
                  <a:pos x="68" y="185"/>
                </a:cxn>
                <a:cxn ang="0">
                  <a:pos x="78" y="223"/>
                </a:cxn>
                <a:cxn ang="0">
                  <a:pos x="72" y="234"/>
                </a:cxn>
                <a:cxn ang="0">
                  <a:pos x="60" y="238"/>
                </a:cxn>
                <a:cxn ang="0">
                  <a:pos x="56" y="245"/>
                </a:cxn>
                <a:cxn ang="0">
                  <a:pos x="75" y="246"/>
                </a:cxn>
                <a:cxn ang="0">
                  <a:pos x="96" y="246"/>
                </a:cxn>
                <a:cxn ang="0">
                  <a:pos x="90" y="209"/>
                </a:cxn>
                <a:cxn ang="0">
                  <a:pos x="97" y="186"/>
                </a:cxn>
                <a:cxn ang="0">
                  <a:pos x="103" y="186"/>
                </a:cxn>
                <a:cxn ang="0">
                  <a:pos x="104" y="226"/>
                </a:cxn>
                <a:cxn ang="0">
                  <a:pos x="107" y="246"/>
                </a:cxn>
                <a:cxn ang="0">
                  <a:pos x="131" y="247"/>
                </a:cxn>
                <a:cxn ang="0">
                  <a:pos x="145" y="243"/>
                </a:cxn>
                <a:cxn ang="0">
                  <a:pos x="138" y="237"/>
                </a:cxn>
                <a:cxn ang="0">
                  <a:pos x="125" y="232"/>
                </a:cxn>
                <a:cxn ang="0">
                  <a:pos x="121" y="210"/>
                </a:cxn>
                <a:cxn ang="0">
                  <a:pos x="131" y="185"/>
                </a:cxn>
                <a:cxn ang="0">
                  <a:pos x="142" y="185"/>
                </a:cxn>
                <a:cxn ang="0">
                  <a:pos x="140" y="167"/>
                </a:cxn>
                <a:cxn ang="0">
                  <a:pos x="123" y="109"/>
                </a:cxn>
                <a:cxn ang="0">
                  <a:pos x="124" y="93"/>
                </a:cxn>
                <a:cxn ang="0">
                  <a:pos x="144" y="95"/>
                </a:cxn>
                <a:cxn ang="0">
                  <a:pos x="149" y="92"/>
                </a:cxn>
              </a:cxnLst>
              <a:rect l="0" t="0" r="r" b="b"/>
              <a:pathLst>
                <a:path w="168" h="247">
                  <a:moveTo>
                    <a:pt x="149" y="86"/>
                  </a:moveTo>
                  <a:lnTo>
                    <a:pt x="153" y="86"/>
                  </a:lnTo>
                  <a:lnTo>
                    <a:pt x="157" y="84"/>
                  </a:lnTo>
                  <a:lnTo>
                    <a:pt x="160" y="78"/>
                  </a:lnTo>
                  <a:lnTo>
                    <a:pt x="162" y="68"/>
                  </a:lnTo>
                  <a:lnTo>
                    <a:pt x="163" y="53"/>
                  </a:lnTo>
                  <a:lnTo>
                    <a:pt x="162" y="44"/>
                  </a:lnTo>
                  <a:lnTo>
                    <a:pt x="160" y="38"/>
                  </a:lnTo>
                  <a:lnTo>
                    <a:pt x="160" y="35"/>
                  </a:lnTo>
                  <a:lnTo>
                    <a:pt x="161" y="33"/>
                  </a:lnTo>
                  <a:lnTo>
                    <a:pt x="163" y="30"/>
                  </a:lnTo>
                  <a:lnTo>
                    <a:pt x="165" y="28"/>
                  </a:lnTo>
                  <a:lnTo>
                    <a:pt x="167" y="25"/>
                  </a:lnTo>
                  <a:lnTo>
                    <a:pt x="168" y="22"/>
                  </a:lnTo>
                  <a:lnTo>
                    <a:pt x="168" y="19"/>
                  </a:lnTo>
                  <a:lnTo>
                    <a:pt x="166" y="17"/>
                  </a:lnTo>
                  <a:lnTo>
                    <a:pt x="163" y="14"/>
                  </a:lnTo>
                  <a:lnTo>
                    <a:pt x="160" y="11"/>
                  </a:lnTo>
                  <a:lnTo>
                    <a:pt x="157" y="10"/>
                  </a:lnTo>
                  <a:lnTo>
                    <a:pt x="153" y="9"/>
                  </a:lnTo>
                  <a:lnTo>
                    <a:pt x="151" y="9"/>
                  </a:lnTo>
                  <a:lnTo>
                    <a:pt x="149" y="10"/>
                  </a:lnTo>
                  <a:lnTo>
                    <a:pt x="148" y="11"/>
                  </a:lnTo>
                  <a:lnTo>
                    <a:pt x="147" y="13"/>
                  </a:lnTo>
                  <a:lnTo>
                    <a:pt x="147" y="15"/>
                  </a:lnTo>
                  <a:lnTo>
                    <a:pt x="147" y="19"/>
                  </a:lnTo>
                  <a:lnTo>
                    <a:pt x="147" y="22"/>
                  </a:lnTo>
                  <a:lnTo>
                    <a:pt x="146" y="27"/>
                  </a:lnTo>
                  <a:lnTo>
                    <a:pt x="147" y="31"/>
                  </a:lnTo>
                  <a:lnTo>
                    <a:pt x="148" y="33"/>
                  </a:lnTo>
                  <a:lnTo>
                    <a:pt x="148" y="37"/>
                  </a:lnTo>
                  <a:lnTo>
                    <a:pt x="148" y="40"/>
                  </a:lnTo>
                  <a:lnTo>
                    <a:pt x="146" y="47"/>
                  </a:lnTo>
                  <a:lnTo>
                    <a:pt x="145" y="52"/>
                  </a:lnTo>
                  <a:lnTo>
                    <a:pt x="144" y="58"/>
                  </a:lnTo>
                  <a:lnTo>
                    <a:pt x="143" y="64"/>
                  </a:lnTo>
                  <a:lnTo>
                    <a:pt x="144" y="69"/>
                  </a:lnTo>
                  <a:lnTo>
                    <a:pt x="142" y="67"/>
                  </a:lnTo>
                  <a:lnTo>
                    <a:pt x="140" y="67"/>
                  </a:lnTo>
                  <a:lnTo>
                    <a:pt x="136" y="66"/>
                  </a:lnTo>
                  <a:lnTo>
                    <a:pt x="132" y="66"/>
                  </a:lnTo>
                  <a:lnTo>
                    <a:pt x="127" y="66"/>
                  </a:lnTo>
                  <a:lnTo>
                    <a:pt x="122" y="66"/>
                  </a:lnTo>
                  <a:lnTo>
                    <a:pt x="118" y="67"/>
                  </a:lnTo>
                  <a:lnTo>
                    <a:pt x="114" y="68"/>
                  </a:lnTo>
                  <a:lnTo>
                    <a:pt x="117" y="59"/>
                  </a:lnTo>
                  <a:lnTo>
                    <a:pt x="119" y="47"/>
                  </a:lnTo>
                  <a:lnTo>
                    <a:pt x="118" y="33"/>
                  </a:lnTo>
                  <a:lnTo>
                    <a:pt x="111" y="20"/>
                  </a:lnTo>
                  <a:lnTo>
                    <a:pt x="107" y="15"/>
                  </a:lnTo>
                  <a:lnTo>
                    <a:pt x="102" y="10"/>
                  </a:lnTo>
                  <a:lnTo>
                    <a:pt x="98" y="6"/>
                  </a:lnTo>
                  <a:lnTo>
                    <a:pt x="94" y="2"/>
                  </a:lnTo>
                  <a:lnTo>
                    <a:pt x="90" y="0"/>
                  </a:lnTo>
                  <a:lnTo>
                    <a:pt x="85" y="0"/>
                  </a:lnTo>
                  <a:lnTo>
                    <a:pt x="81" y="2"/>
                  </a:lnTo>
                  <a:lnTo>
                    <a:pt x="76" y="7"/>
                  </a:lnTo>
                  <a:lnTo>
                    <a:pt x="74" y="5"/>
                  </a:lnTo>
                  <a:lnTo>
                    <a:pt x="72" y="4"/>
                  </a:lnTo>
                  <a:lnTo>
                    <a:pt x="69" y="4"/>
                  </a:lnTo>
                  <a:lnTo>
                    <a:pt x="67" y="5"/>
                  </a:lnTo>
                  <a:lnTo>
                    <a:pt x="64" y="7"/>
                  </a:lnTo>
                  <a:lnTo>
                    <a:pt x="63" y="10"/>
                  </a:lnTo>
                  <a:lnTo>
                    <a:pt x="61" y="15"/>
                  </a:lnTo>
                  <a:lnTo>
                    <a:pt x="60" y="20"/>
                  </a:lnTo>
                  <a:lnTo>
                    <a:pt x="59" y="27"/>
                  </a:lnTo>
                  <a:lnTo>
                    <a:pt x="58" y="34"/>
                  </a:lnTo>
                  <a:lnTo>
                    <a:pt x="56" y="40"/>
                  </a:lnTo>
                  <a:lnTo>
                    <a:pt x="54" y="47"/>
                  </a:lnTo>
                  <a:lnTo>
                    <a:pt x="53" y="53"/>
                  </a:lnTo>
                  <a:lnTo>
                    <a:pt x="53" y="58"/>
                  </a:lnTo>
                  <a:lnTo>
                    <a:pt x="55" y="64"/>
                  </a:lnTo>
                  <a:lnTo>
                    <a:pt x="58" y="69"/>
                  </a:lnTo>
                  <a:lnTo>
                    <a:pt x="54" y="68"/>
                  </a:lnTo>
                  <a:lnTo>
                    <a:pt x="49" y="67"/>
                  </a:lnTo>
                  <a:lnTo>
                    <a:pt x="44" y="67"/>
                  </a:lnTo>
                  <a:lnTo>
                    <a:pt x="39" y="68"/>
                  </a:lnTo>
                  <a:lnTo>
                    <a:pt x="34" y="69"/>
                  </a:lnTo>
                  <a:lnTo>
                    <a:pt x="30" y="69"/>
                  </a:lnTo>
                  <a:lnTo>
                    <a:pt x="28" y="70"/>
                  </a:lnTo>
                  <a:lnTo>
                    <a:pt x="27" y="70"/>
                  </a:lnTo>
                  <a:lnTo>
                    <a:pt x="26" y="62"/>
                  </a:lnTo>
                  <a:lnTo>
                    <a:pt x="24" y="51"/>
                  </a:lnTo>
                  <a:lnTo>
                    <a:pt x="21" y="41"/>
                  </a:lnTo>
                  <a:lnTo>
                    <a:pt x="19" y="34"/>
                  </a:lnTo>
                  <a:lnTo>
                    <a:pt x="20" y="30"/>
                  </a:lnTo>
                  <a:lnTo>
                    <a:pt x="20" y="26"/>
                  </a:lnTo>
                  <a:lnTo>
                    <a:pt x="21" y="22"/>
                  </a:lnTo>
                  <a:lnTo>
                    <a:pt x="21" y="18"/>
                  </a:lnTo>
                  <a:lnTo>
                    <a:pt x="20" y="15"/>
                  </a:lnTo>
                  <a:lnTo>
                    <a:pt x="19" y="12"/>
                  </a:lnTo>
                  <a:lnTo>
                    <a:pt x="15" y="10"/>
                  </a:lnTo>
                  <a:lnTo>
                    <a:pt x="9" y="10"/>
                  </a:lnTo>
                  <a:lnTo>
                    <a:pt x="3" y="11"/>
                  </a:lnTo>
                  <a:lnTo>
                    <a:pt x="0" y="14"/>
                  </a:lnTo>
                  <a:lnTo>
                    <a:pt x="0" y="18"/>
                  </a:lnTo>
                  <a:lnTo>
                    <a:pt x="0" y="20"/>
                  </a:lnTo>
                  <a:lnTo>
                    <a:pt x="1" y="24"/>
                  </a:lnTo>
                  <a:lnTo>
                    <a:pt x="4" y="28"/>
                  </a:lnTo>
                  <a:lnTo>
                    <a:pt x="7" y="32"/>
                  </a:lnTo>
                  <a:lnTo>
                    <a:pt x="8" y="36"/>
                  </a:lnTo>
                  <a:lnTo>
                    <a:pt x="8" y="44"/>
                  </a:lnTo>
                  <a:lnTo>
                    <a:pt x="8" y="58"/>
                  </a:lnTo>
                  <a:lnTo>
                    <a:pt x="11" y="75"/>
                  </a:lnTo>
                  <a:lnTo>
                    <a:pt x="18" y="85"/>
                  </a:lnTo>
                  <a:lnTo>
                    <a:pt x="22" y="86"/>
                  </a:lnTo>
                  <a:lnTo>
                    <a:pt x="25" y="87"/>
                  </a:lnTo>
                  <a:lnTo>
                    <a:pt x="27" y="87"/>
                  </a:lnTo>
                  <a:lnTo>
                    <a:pt x="27" y="87"/>
                  </a:lnTo>
                  <a:lnTo>
                    <a:pt x="27" y="89"/>
                  </a:lnTo>
                  <a:lnTo>
                    <a:pt x="28" y="91"/>
                  </a:lnTo>
                  <a:lnTo>
                    <a:pt x="28" y="93"/>
                  </a:lnTo>
                  <a:lnTo>
                    <a:pt x="28" y="94"/>
                  </a:lnTo>
                  <a:lnTo>
                    <a:pt x="30" y="94"/>
                  </a:lnTo>
                  <a:lnTo>
                    <a:pt x="33" y="94"/>
                  </a:lnTo>
                  <a:lnTo>
                    <a:pt x="38" y="94"/>
                  </a:lnTo>
                  <a:lnTo>
                    <a:pt x="43" y="94"/>
                  </a:lnTo>
                  <a:lnTo>
                    <a:pt x="48" y="94"/>
                  </a:lnTo>
                  <a:lnTo>
                    <a:pt x="54" y="94"/>
                  </a:lnTo>
                  <a:lnTo>
                    <a:pt x="57" y="93"/>
                  </a:lnTo>
                  <a:lnTo>
                    <a:pt x="60" y="91"/>
                  </a:lnTo>
                  <a:lnTo>
                    <a:pt x="58" y="107"/>
                  </a:lnTo>
                  <a:lnTo>
                    <a:pt x="55" y="135"/>
                  </a:lnTo>
                  <a:lnTo>
                    <a:pt x="53" y="164"/>
                  </a:lnTo>
                  <a:lnTo>
                    <a:pt x="52" y="185"/>
                  </a:lnTo>
                  <a:lnTo>
                    <a:pt x="54" y="185"/>
                  </a:lnTo>
                  <a:lnTo>
                    <a:pt x="56" y="185"/>
                  </a:lnTo>
                  <a:lnTo>
                    <a:pt x="59" y="185"/>
                  </a:lnTo>
                  <a:lnTo>
                    <a:pt x="62" y="185"/>
                  </a:lnTo>
                  <a:lnTo>
                    <a:pt x="64" y="185"/>
                  </a:lnTo>
                  <a:lnTo>
                    <a:pt x="67" y="185"/>
                  </a:lnTo>
                  <a:lnTo>
                    <a:pt x="68" y="185"/>
                  </a:lnTo>
                  <a:lnTo>
                    <a:pt x="69" y="185"/>
                  </a:lnTo>
                  <a:lnTo>
                    <a:pt x="73" y="196"/>
                  </a:lnTo>
                  <a:lnTo>
                    <a:pt x="76" y="210"/>
                  </a:lnTo>
                  <a:lnTo>
                    <a:pt x="78" y="223"/>
                  </a:lnTo>
                  <a:lnTo>
                    <a:pt x="79" y="230"/>
                  </a:lnTo>
                  <a:lnTo>
                    <a:pt x="77" y="231"/>
                  </a:lnTo>
                  <a:lnTo>
                    <a:pt x="75" y="232"/>
                  </a:lnTo>
                  <a:lnTo>
                    <a:pt x="72" y="234"/>
                  </a:lnTo>
                  <a:lnTo>
                    <a:pt x="69" y="235"/>
                  </a:lnTo>
                  <a:lnTo>
                    <a:pt x="65" y="236"/>
                  </a:lnTo>
                  <a:lnTo>
                    <a:pt x="62" y="237"/>
                  </a:lnTo>
                  <a:lnTo>
                    <a:pt x="60" y="238"/>
                  </a:lnTo>
                  <a:lnTo>
                    <a:pt x="58" y="238"/>
                  </a:lnTo>
                  <a:lnTo>
                    <a:pt x="55" y="240"/>
                  </a:lnTo>
                  <a:lnTo>
                    <a:pt x="55" y="243"/>
                  </a:lnTo>
                  <a:lnTo>
                    <a:pt x="56" y="245"/>
                  </a:lnTo>
                  <a:lnTo>
                    <a:pt x="60" y="247"/>
                  </a:lnTo>
                  <a:lnTo>
                    <a:pt x="64" y="247"/>
                  </a:lnTo>
                  <a:lnTo>
                    <a:pt x="69" y="247"/>
                  </a:lnTo>
                  <a:lnTo>
                    <a:pt x="75" y="246"/>
                  </a:lnTo>
                  <a:lnTo>
                    <a:pt x="81" y="246"/>
                  </a:lnTo>
                  <a:lnTo>
                    <a:pt x="87" y="246"/>
                  </a:lnTo>
                  <a:lnTo>
                    <a:pt x="92" y="246"/>
                  </a:lnTo>
                  <a:lnTo>
                    <a:pt x="96" y="246"/>
                  </a:lnTo>
                  <a:lnTo>
                    <a:pt x="97" y="246"/>
                  </a:lnTo>
                  <a:lnTo>
                    <a:pt x="96" y="236"/>
                  </a:lnTo>
                  <a:lnTo>
                    <a:pt x="93" y="225"/>
                  </a:lnTo>
                  <a:lnTo>
                    <a:pt x="90" y="209"/>
                  </a:lnTo>
                  <a:lnTo>
                    <a:pt x="88" y="187"/>
                  </a:lnTo>
                  <a:lnTo>
                    <a:pt x="91" y="186"/>
                  </a:lnTo>
                  <a:lnTo>
                    <a:pt x="94" y="186"/>
                  </a:lnTo>
                  <a:lnTo>
                    <a:pt x="97" y="186"/>
                  </a:lnTo>
                  <a:lnTo>
                    <a:pt x="99" y="186"/>
                  </a:lnTo>
                  <a:lnTo>
                    <a:pt x="101" y="186"/>
                  </a:lnTo>
                  <a:lnTo>
                    <a:pt x="102" y="186"/>
                  </a:lnTo>
                  <a:lnTo>
                    <a:pt x="103" y="186"/>
                  </a:lnTo>
                  <a:lnTo>
                    <a:pt x="103" y="186"/>
                  </a:lnTo>
                  <a:lnTo>
                    <a:pt x="106" y="188"/>
                  </a:lnTo>
                  <a:lnTo>
                    <a:pt x="105" y="210"/>
                  </a:lnTo>
                  <a:lnTo>
                    <a:pt x="104" y="226"/>
                  </a:lnTo>
                  <a:lnTo>
                    <a:pt x="103" y="236"/>
                  </a:lnTo>
                  <a:lnTo>
                    <a:pt x="103" y="246"/>
                  </a:lnTo>
                  <a:lnTo>
                    <a:pt x="104" y="246"/>
                  </a:lnTo>
                  <a:lnTo>
                    <a:pt x="107" y="246"/>
                  </a:lnTo>
                  <a:lnTo>
                    <a:pt x="113" y="246"/>
                  </a:lnTo>
                  <a:lnTo>
                    <a:pt x="118" y="246"/>
                  </a:lnTo>
                  <a:lnTo>
                    <a:pt x="125" y="246"/>
                  </a:lnTo>
                  <a:lnTo>
                    <a:pt x="131" y="247"/>
                  </a:lnTo>
                  <a:lnTo>
                    <a:pt x="136" y="247"/>
                  </a:lnTo>
                  <a:lnTo>
                    <a:pt x="140" y="247"/>
                  </a:lnTo>
                  <a:lnTo>
                    <a:pt x="143" y="245"/>
                  </a:lnTo>
                  <a:lnTo>
                    <a:pt x="145" y="243"/>
                  </a:lnTo>
                  <a:lnTo>
                    <a:pt x="144" y="240"/>
                  </a:lnTo>
                  <a:lnTo>
                    <a:pt x="142" y="238"/>
                  </a:lnTo>
                  <a:lnTo>
                    <a:pt x="140" y="238"/>
                  </a:lnTo>
                  <a:lnTo>
                    <a:pt x="138" y="237"/>
                  </a:lnTo>
                  <a:lnTo>
                    <a:pt x="135" y="236"/>
                  </a:lnTo>
                  <a:lnTo>
                    <a:pt x="132" y="235"/>
                  </a:lnTo>
                  <a:lnTo>
                    <a:pt x="128" y="234"/>
                  </a:lnTo>
                  <a:lnTo>
                    <a:pt x="125" y="232"/>
                  </a:lnTo>
                  <a:lnTo>
                    <a:pt x="123" y="231"/>
                  </a:lnTo>
                  <a:lnTo>
                    <a:pt x="121" y="230"/>
                  </a:lnTo>
                  <a:lnTo>
                    <a:pt x="121" y="223"/>
                  </a:lnTo>
                  <a:lnTo>
                    <a:pt x="121" y="210"/>
                  </a:lnTo>
                  <a:lnTo>
                    <a:pt x="122" y="196"/>
                  </a:lnTo>
                  <a:lnTo>
                    <a:pt x="125" y="185"/>
                  </a:lnTo>
                  <a:lnTo>
                    <a:pt x="128" y="185"/>
                  </a:lnTo>
                  <a:lnTo>
                    <a:pt x="131" y="185"/>
                  </a:lnTo>
                  <a:lnTo>
                    <a:pt x="134" y="185"/>
                  </a:lnTo>
                  <a:lnTo>
                    <a:pt x="137" y="185"/>
                  </a:lnTo>
                  <a:lnTo>
                    <a:pt x="140" y="185"/>
                  </a:lnTo>
                  <a:lnTo>
                    <a:pt x="142" y="185"/>
                  </a:lnTo>
                  <a:lnTo>
                    <a:pt x="144" y="185"/>
                  </a:lnTo>
                  <a:lnTo>
                    <a:pt x="144" y="185"/>
                  </a:lnTo>
                  <a:lnTo>
                    <a:pt x="142" y="178"/>
                  </a:lnTo>
                  <a:lnTo>
                    <a:pt x="140" y="167"/>
                  </a:lnTo>
                  <a:lnTo>
                    <a:pt x="136" y="153"/>
                  </a:lnTo>
                  <a:lnTo>
                    <a:pt x="132" y="138"/>
                  </a:lnTo>
                  <a:lnTo>
                    <a:pt x="127" y="123"/>
                  </a:lnTo>
                  <a:lnTo>
                    <a:pt x="123" y="109"/>
                  </a:lnTo>
                  <a:lnTo>
                    <a:pt x="120" y="98"/>
                  </a:lnTo>
                  <a:lnTo>
                    <a:pt x="116" y="91"/>
                  </a:lnTo>
                  <a:lnTo>
                    <a:pt x="120" y="92"/>
                  </a:lnTo>
                  <a:lnTo>
                    <a:pt x="124" y="93"/>
                  </a:lnTo>
                  <a:lnTo>
                    <a:pt x="129" y="94"/>
                  </a:lnTo>
                  <a:lnTo>
                    <a:pt x="135" y="94"/>
                  </a:lnTo>
                  <a:lnTo>
                    <a:pt x="140" y="95"/>
                  </a:lnTo>
                  <a:lnTo>
                    <a:pt x="144" y="95"/>
                  </a:lnTo>
                  <a:lnTo>
                    <a:pt x="148" y="95"/>
                  </a:lnTo>
                  <a:lnTo>
                    <a:pt x="149" y="95"/>
                  </a:lnTo>
                  <a:lnTo>
                    <a:pt x="149" y="94"/>
                  </a:lnTo>
                  <a:lnTo>
                    <a:pt x="149" y="92"/>
                  </a:lnTo>
                  <a:lnTo>
                    <a:pt x="149" y="88"/>
                  </a:lnTo>
                  <a:lnTo>
                    <a:pt x="149" y="86"/>
                  </a:lnTo>
                  <a:close/>
                </a:path>
              </a:pathLst>
            </a:custGeom>
            <a:solidFill>
              <a:srgbClr val="000000"/>
            </a:solidFill>
            <a:ln w="9525">
              <a:noFill/>
              <a:round/>
              <a:headEnd/>
              <a:tailEnd/>
            </a:ln>
          </p:spPr>
          <p:txBody>
            <a:bodyPr/>
            <a:lstStyle/>
            <a:p>
              <a:endParaRPr lang="en-US"/>
            </a:p>
          </p:txBody>
        </p:sp>
      </p:grpSp>
      <p:grpSp>
        <p:nvGrpSpPr>
          <p:cNvPr id="4" name="Group 16"/>
          <p:cNvGrpSpPr>
            <a:grpSpLocks/>
          </p:cNvGrpSpPr>
          <p:nvPr/>
        </p:nvGrpSpPr>
        <p:grpSpPr bwMode="auto">
          <a:xfrm>
            <a:off x="6127750" y="2706688"/>
            <a:ext cx="1647825" cy="796925"/>
            <a:chOff x="3860" y="1705"/>
            <a:chExt cx="1038" cy="502"/>
          </a:xfrm>
        </p:grpSpPr>
        <p:sp>
          <p:nvSpPr>
            <p:cNvPr id="635921" name="Freeform 17"/>
            <p:cNvSpPr>
              <a:spLocks/>
            </p:cNvSpPr>
            <p:nvPr/>
          </p:nvSpPr>
          <p:spPr bwMode="auto">
            <a:xfrm>
              <a:off x="4249" y="1782"/>
              <a:ext cx="234" cy="425"/>
            </a:xfrm>
            <a:custGeom>
              <a:avLst/>
              <a:gdLst/>
              <a:ahLst/>
              <a:cxnLst>
                <a:cxn ang="0">
                  <a:pos x="155" y="347"/>
                </a:cxn>
                <a:cxn ang="0">
                  <a:pos x="173" y="391"/>
                </a:cxn>
                <a:cxn ang="0">
                  <a:pos x="177" y="416"/>
                </a:cxn>
                <a:cxn ang="0">
                  <a:pos x="194" y="413"/>
                </a:cxn>
                <a:cxn ang="0">
                  <a:pos x="186" y="389"/>
                </a:cxn>
                <a:cxn ang="0">
                  <a:pos x="176" y="344"/>
                </a:cxn>
                <a:cxn ang="0">
                  <a:pos x="177" y="321"/>
                </a:cxn>
                <a:cxn ang="0">
                  <a:pos x="185" y="319"/>
                </a:cxn>
                <a:cxn ang="0">
                  <a:pos x="153" y="242"/>
                </a:cxn>
                <a:cxn ang="0">
                  <a:pos x="126" y="183"/>
                </a:cxn>
                <a:cxn ang="0">
                  <a:pos x="130" y="160"/>
                </a:cxn>
                <a:cxn ang="0">
                  <a:pos x="140" y="147"/>
                </a:cxn>
                <a:cxn ang="0">
                  <a:pos x="155" y="164"/>
                </a:cxn>
                <a:cxn ang="0">
                  <a:pos x="187" y="191"/>
                </a:cxn>
                <a:cxn ang="0">
                  <a:pos x="214" y="199"/>
                </a:cxn>
                <a:cxn ang="0">
                  <a:pos x="230" y="197"/>
                </a:cxn>
                <a:cxn ang="0">
                  <a:pos x="227" y="177"/>
                </a:cxn>
                <a:cxn ang="0">
                  <a:pos x="214" y="178"/>
                </a:cxn>
                <a:cxn ang="0">
                  <a:pos x="195" y="164"/>
                </a:cxn>
                <a:cxn ang="0">
                  <a:pos x="172" y="142"/>
                </a:cxn>
                <a:cxn ang="0">
                  <a:pos x="150" y="114"/>
                </a:cxn>
                <a:cxn ang="0">
                  <a:pos x="138" y="98"/>
                </a:cxn>
                <a:cxn ang="0">
                  <a:pos x="116" y="90"/>
                </a:cxn>
                <a:cxn ang="0">
                  <a:pos x="105" y="81"/>
                </a:cxn>
                <a:cxn ang="0">
                  <a:pos x="103" y="72"/>
                </a:cxn>
                <a:cxn ang="0">
                  <a:pos x="110" y="49"/>
                </a:cxn>
                <a:cxn ang="0">
                  <a:pos x="115" y="21"/>
                </a:cxn>
                <a:cxn ang="0">
                  <a:pos x="96" y="1"/>
                </a:cxn>
                <a:cxn ang="0">
                  <a:pos x="46" y="8"/>
                </a:cxn>
                <a:cxn ang="0">
                  <a:pos x="47" y="10"/>
                </a:cxn>
                <a:cxn ang="0">
                  <a:pos x="55" y="25"/>
                </a:cxn>
                <a:cxn ang="0">
                  <a:pos x="59" y="52"/>
                </a:cxn>
                <a:cxn ang="0">
                  <a:pos x="74" y="70"/>
                </a:cxn>
                <a:cxn ang="0">
                  <a:pos x="73" y="82"/>
                </a:cxn>
                <a:cxn ang="0">
                  <a:pos x="59" y="97"/>
                </a:cxn>
                <a:cxn ang="0">
                  <a:pos x="43" y="108"/>
                </a:cxn>
                <a:cxn ang="0">
                  <a:pos x="43" y="172"/>
                </a:cxn>
                <a:cxn ang="0">
                  <a:pos x="29" y="179"/>
                </a:cxn>
                <a:cxn ang="0">
                  <a:pos x="20" y="177"/>
                </a:cxn>
                <a:cxn ang="0">
                  <a:pos x="5" y="175"/>
                </a:cxn>
                <a:cxn ang="0">
                  <a:pos x="7" y="202"/>
                </a:cxn>
                <a:cxn ang="0">
                  <a:pos x="19" y="201"/>
                </a:cxn>
                <a:cxn ang="0">
                  <a:pos x="26" y="204"/>
                </a:cxn>
                <a:cxn ang="0">
                  <a:pos x="43" y="206"/>
                </a:cxn>
                <a:cxn ang="0">
                  <a:pos x="61" y="176"/>
                </a:cxn>
                <a:cxn ang="0">
                  <a:pos x="67" y="152"/>
                </a:cxn>
                <a:cxn ang="0">
                  <a:pos x="78" y="182"/>
                </a:cxn>
                <a:cxn ang="0">
                  <a:pos x="64" y="219"/>
                </a:cxn>
                <a:cxn ang="0">
                  <a:pos x="66" y="326"/>
                </a:cxn>
                <a:cxn ang="0">
                  <a:pos x="79" y="331"/>
                </a:cxn>
                <a:cxn ang="0">
                  <a:pos x="90" y="378"/>
                </a:cxn>
                <a:cxn ang="0">
                  <a:pos x="85" y="398"/>
                </a:cxn>
                <a:cxn ang="0">
                  <a:pos x="67" y="410"/>
                </a:cxn>
                <a:cxn ang="0">
                  <a:pos x="73" y="417"/>
                </a:cxn>
                <a:cxn ang="0">
                  <a:pos x="94" y="414"/>
                </a:cxn>
                <a:cxn ang="0">
                  <a:pos x="106" y="416"/>
                </a:cxn>
                <a:cxn ang="0">
                  <a:pos x="111" y="396"/>
                </a:cxn>
                <a:cxn ang="0">
                  <a:pos x="106" y="358"/>
                </a:cxn>
                <a:cxn ang="0">
                  <a:pos x="107" y="326"/>
                </a:cxn>
                <a:cxn ang="0">
                  <a:pos x="131" y="324"/>
                </a:cxn>
              </a:cxnLst>
              <a:rect l="0" t="0" r="r" b="b"/>
              <a:pathLst>
                <a:path w="234" h="425">
                  <a:moveTo>
                    <a:pt x="144" y="323"/>
                  </a:moveTo>
                  <a:lnTo>
                    <a:pt x="146" y="327"/>
                  </a:lnTo>
                  <a:lnTo>
                    <a:pt x="148" y="332"/>
                  </a:lnTo>
                  <a:lnTo>
                    <a:pt x="151" y="339"/>
                  </a:lnTo>
                  <a:lnTo>
                    <a:pt x="155" y="347"/>
                  </a:lnTo>
                  <a:lnTo>
                    <a:pt x="159" y="355"/>
                  </a:lnTo>
                  <a:lnTo>
                    <a:pt x="162" y="364"/>
                  </a:lnTo>
                  <a:lnTo>
                    <a:pt x="166" y="372"/>
                  </a:lnTo>
                  <a:lnTo>
                    <a:pt x="169" y="379"/>
                  </a:lnTo>
                  <a:lnTo>
                    <a:pt x="173" y="391"/>
                  </a:lnTo>
                  <a:lnTo>
                    <a:pt x="174" y="399"/>
                  </a:lnTo>
                  <a:lnTo>
                    <a:pt x="174" y="404"/>
                  </a:lnTo>
                  <a:lnTo>
                    <a:pt x="174" y="407"/>
                  </a:lnTo>
                  <a:lnTo>
                    <a:pt x="175" y="412"/>
                  </a:lnTo>
                  <a:lnTo>
                    <a:pt x="177" y="416"/>
                  </a:lnTo>
                  <a:lnTo>
                    <a:pt x="181" y="422"/>
                  </a:lnTo>
                  <a:lnTo>
                    <a:pt x="185" y="425"/>
                  </a:lnTo>
                  <a:lnTo>
                    <a:pt x="190" y="424"/>
                  </a:lnTo>
                  <a:lnTo>
                    <a:pt x="193" y="419"/>
                  </a:lnTo>
                  <a:lnTo>
                    <a:pt x="194" y="413"/>
                  </a:lnTo>
                  <a:lnTo>
                    <a:pt x="195" y="407"/>
                  </a:lnTo>
                  <a:lnTo>
                    <a:pt x="195" y="402"/>
                  </a:lnTo>
                  <a:lnTo>
                    <a:pt x="193" y="398"/>
                  </a:lnTo>
                  <a:lnTo>
                    <a:pt x="190" y="395"/>
                  </a:lnTo>
                  <a:lnTo>
                    <a:pt x="186" y="389"/>
                  </a:lnTo>
                  <a:lnTo>
                    <a:pt x="182" y="381"/>
                  </a:lnTo>
                  <a:lnTo>
                    <a:pt x="179" y="370"/>
                  </a:lnTo>
                  <a:lnTo>
                    <a:pt x="177" y="360"/>
                  </a:lnTo>
                  <a:lnTo>
                    <a:pt x="177" y="351"/>
                  </a:lnTo>
                  <a:lnTo>
                    <a:pt x="176" y="344"/>
                  </a:lnTo>
                  <a:lnTo>
                    <a:pt x="175" y="334"/>
                  </a:lnTo>
                  <a:lnTo>
                    <a:pt x="172" y="326"/>
                  </a:lnTo>
                  <a:lnTo>
                    <a:pt x="168" y="321"/>
                  </a:lnTo>
                  <a:lnTo>
                    <a:pt x="173" y="321"/>
                  </a:lnTo>
                  <a:lnTo>
                    <a:pt x="177" y="321"/>
                  </a:lnTo>
                  <a:lnTo>
                    <a:pt x="179" y="320"/>
                  </a:lnTo>
                  <a:lnTo>
                    <a:pt x="181" y="320"/>
                  </a:lnTo>
                  <a:lnTo>
                    <a:pt x="182" y="320"/>
                  </a:lnTo>
                  <a:lnTo>
                    <a:pt x="184" y="320"/>
                  </a:lnTo>
                  <a:lnTo>
                    <a:pt x="185" y="319"/>
                  </a:lnTo>
                  <a:lnTo>
                    <a:pt x="186" y="319"/>
                  </a:lnTo>
                  <a:lnTo>
                    <a:pt x="176" y="305"/>
                  </a:lnTo>
                  <a:lnTo>
                    <a:pt x="167" y="286"/>
                  </a:lnTo>
                  <a:lnTo>
                    <a:pt x="159" y="265"/>
                  </a:lnTo>
                  <a:lnTo>
                    <a:pt x="153" y="242"/>
                  </a:lnTo>
                  <a:lnTo>
                    <a:pt x="147" y="221"/>
                  </a:lnTo>
                  <a:lnTo>
                    <a:pt x="140" y="203"/>
                  </a:lnTo>
                  <a:lnTo>
                    <a:pt x="132" y="190"/>
                  </a:lnTo>
                  <a:lnTo>
                    <a:pt x="122" y="183"/>
                  </a:lnTo>
                  <a:lnTo>
                    <a:pt x="126" y="183"/>
                  </a:lnTo>
                  <a:lnTo>
                    <a:pt x="130" y="183"/>
                  </a:lnTo>
                  <a:lnTo>
                    <a:pt x="132" y="183"/>
                  </a:lnTo>
                  <a:lnTo>
                    <a:pt x="133" y="183"/>
                  </a:lnTo>
                  <a:lnTo>
                    <a:pt x="131" y="174"/>
                  </a:lnTo>
                  <a:lnTo>
                    <a:pt x="130" y="160"/>
                  </a:lnTo>
                  <a:lnTo>
                    <a:pt x="129" y="145"/>
                  </a:lnTo>
                  <a:lnTo>
                    <a:pt x="129" y="137"/>
                  </a:lnTo>
                  <a:lnTo>
                    <a:pt x="133" y="140"/>
                  </a:lnTo>
                  <a:lnTo>
                    <a:pt x="136" y="143"/>
                  </a:lnTo>
                  <a:lnTo>
                    <a:pt x="140" y="147"/>
                  </a:lnTo>
                  <a:lnTo>
                    <a:pt x="143" y="151"/>
                  </a:lnTo>
                  <a:lnTo>
                    <a:pt x="147" y="155"/>
                  </a:lnTo>
                  <a:lnTo>
                    <a:pt x="150" y="159"/>
                  </a:lnTo>
                  <a:lnTo>
                    <a:pt x="153" y="162"/>
                  </a:lnTo>
                  <a:lnTo>
                    <a:pt x="155" y="164"/>
                  </a:lnTo>
                  <a:lnTo>
                    <a:pt x="158" y="167"/>
                  </a:lnTo>
                  <a:lnTo>
                    <a:pt x="164" y="172"/>
                  </a:lnTo>
                  <a:lnTo>
                    <a:pt x="171" y="178"/>
                  </a:lnTo>
                  <a:lnTo>
                    <a:pt x="179" y="185"/>
                  </a:lnTo>
                  <a:lnTo>
                    <a:pt x="187" y="191"/>
                  </a:lnTo>
                  <a:lnTo>
                    <a:pt x="196" y="195"/>
                  </a:lnTo>
                  <a:lnTo>
                    <a:pt x="203" y="198"/>
                  </a:lnTo>
                  <a:lnTo>
                    <a:pt x="209" y="197"/>
                  </a:lnTo>
                  <a:lnTo>
                    <a:pt x="211" y="199"/>
                  </a:lnTo>
                  <a:lnTo>
                    <a:pt x="214" y="199"/>
                  </a:lnTo>
                  <a:lnTo>
                    <a:pt x="218" y="200"/>
                  </a:lnTo>
                  <a:lnTo>
                    <a:pt x="221" y="201"/>
                  </a:lnTo>
                  <a:lnTo>
                    <a:pt x="224" y="200"/>
                  </a:lnTo>
                  <a:lnTo>
                    <a:pt x="228" y="199"/>
                  </a:lnTo>
                  <a:lnTo>
                    <a:pt x="230" y="197"/>
                  </a:lnTo>
                  <a:lnTo>
                    <a:pt x="232" y="194"/>
                  </a:lnTo>
                  <a:lnTo>
                    <a:pt x="234" y="187"/>
                  </a:lnTo>
                  <a:lnTo>
                    <a:pt x="233" y="182"/>
                  </a:lnTo>
                  <a:lnTo>
                    <a:pt x="230" y="179"/>
                  </a:lnTo>
                  <a:lnTo>
                    <a:pt x="227" y="177"/>
                  </a:lnTo>
                  <a:lnTo>
                    <a:pt x="224" y="177"/>
                  </a:lnTo>
                  <a:lnTo>
                    <a:pt x="220" y="178"/>
                  </a:lnTo>
                  <a:lnTo>
                    <a:pt x="217" y="180"/>
                  </a:lnTo>
                  <a:lnTo>
                    <a:pt x="214" y="182"/>
                  </a:lnTo>
                  <a:lnTo>
                    <a:pt x="214" y="178"/>
                  </a:lnTo>
                  <a:lnTo>
                    <a:pt x="212" y="175"/>
                  </a:lnTo>
                  <a:lnTo>
                    <a:pt x="209" y="173"/>
                  </a:lnTo>
                  <a:lnTo>
                    <a:pt x="203" y="169"/>
                  </a:lnTo>
                  <a:lnTo>
                    <a:pt x="200" y="167"/>
                  </a:lnTo>
                  <a:lnTo>
                    <a:pt x="195" y="164"/>
                  </a:lnTo>
                  <a:lnTo>
                    <a:pt x="191" y="160"/>
                  </a:lnTo>
                  <a:lnTo>
                    <a:pt x="186" y="156"/>
                  </a:lnTo>
                  <a:lnTo>
                    <a:pt x="181" y="152"/>
                  </a:lnTo>
                  <a:lnTo>
                    <a:pt x="176" y="147"/>
                  </a:lnTo>
                  <a:lnTo>
                    <a:pt x="172" y="142"/>
                  </a:lnTo>
                  <a:lnTo>
                    <a:pt x="168" y="137"/>
                  </a:lnTo>
                  <a:lnTo>
                    <a:pt x="165" y="132"/>
                  </a:lnTo>
                  <a:lnTo>
                    <a:pt x="160" y="126"/>
                  </a:lnTo>
                  <a:lnTo>
                    <a:pt x="156" y="120"/>
                  </a:lnTo>
                  <a:lnTo>
                    <a:pt x="150" y="114"/>
                  </a:lnTo>
                  <a:lnTo>
                    <a:pt x="146" y="109"/>
                  </a:lnTo>
                  <a:lnTo>
                    <a:pt x="142" y="105"/>
                  </a:lnTo>
                  <a:lnTo>
                    <a:pt x="140" y="102"/>
                  </a:lnTo>
                  <a:lnTo>
                    <a:pt x="139" y="99"/>
                  </a:lnTo>
                  <a:lnTo>
                    <a:pt x="138" y="98"/>
                  </a:lnTo>
                  <a:lnTo>
                    <a:pt x="136" y="96"/>
                  </a:lnTo>
                  <a:lnTo>
                    <a:pt x="132" y="95"/>
                  </a:lnTo>
                  <a:lnTo>
                    <a:pt x="127" y="93"/>
                  </a:lnTo>
                  <a:lnTo>
                    <a:pt x="122" y="92"/>
                  </a:lnTo>
                  <a:lnTo>
                    <a:pt x="116" y="90"/>
                  </a:lnTo>
                  <a:lnTo>
                    <a:pt x="112" y="89"/>
                  </a:lnTo>
                  <a:lnTo>
                    <a:pt x="108" y="88"/>
                  </a:lnTo>
                  <a:lnTo>
                    <a:pt x="110" y="85"/>
                  </a:lnTo>
                  <a:lnTo>
                    <a:pt x="108" y="83"/>
                  </a:lnTo>
                  <a:lnTo>
                    <a:pt x="105" y="81"/>
                  </a:lnTo>
                  <a:lnTo>
                    <a:pt x="103" y="81"/>
                  </a:lnTo>
                  <a:lnTo>
                    <a:pt x="103" y="78"/>
                  </a:lnTo>
                  <a:lnTo>
                    <a:pt x="103" y="76"/>
                  </a:lnTo>
                  <a:lnTo>
                    <a:pt x="103" y="73"/>
                  </a:lnTo>
                  <a:lnTo>
                    <a:pt x="103" y="72"/>
                  </a:lnTo>
                  <a:lnTo>
                    <a:pt x="105" y="68"/>
                  </a:lnTo>
                  <a:lnTo>
                    <a:pt x="107" y="63"/>
                  </a:lnTo>
                  <a:lnTo>
                    <a:pt x="108" y="58"/>
                  </a:lnTo>
                  <a:lnTo>
                    <a:pt x="107" y="54"/>
                  </a:lnTo>
                  <a:lnTo>
                    <a:pt x="110" y="49"/>
                  </a:lnTo>
                  <a:lnTo>
                    <a:pt x="113" y="44"/>
                  </a:lnTo>
                  <a:lnTo>
                    <a:pt x="114" y="38"/>
                  </a:lnTo>
                  <a:lnTo>
                    <a:pt x="115" y="33"/>
                  </a:lnTo>
                  <a:lnTo>
                    <a:pt x="116" y="27"/>
                  </a:lnTo>
                  <a:lnTo>
                    <a:pt x="115" y="21"/>
                  </a:lnTo>
                  <a:lnTo>
                    <a:pt x="113" y="16"/>
                  </a:lnTo>
                  <a:lnTo>
                    <a:pt x="110" y="11"/>
                  </a:lnTo>
                  <a:lnTo>
                    <a:pt x="107" y="7"/>
                  </a:lnTo>
                  <a:lnTo>
                    <a:pt x="102" y="3"/>
                  </a:lnTo>
                  <a:lnTo>
                    <a:pt x="96" y="1"/>
                  </a:lnTo>
                  <a:lnTo>
                    <a:pt x="89" y="0"/>
                  </a:lnTo>
                  <a:lnTo>
                    <a:pt x="80" y="0"/>
                  </a:lnTo>
                  <a:lnTo>
                    <a:pt x="70" y="1"/>
                  </a:lnTo>
                  <a:lnTo>
                    <a:pt x="58" y="3"/>
                  </a:lnTo>
                  <a:lnTo>
                    <a:pt x="46" y="8"/>
                  </a:lnTo>
                  <a:lnTo>
                    <a:pt x="50" y="9"/>
                  </a:lnTo>
                  <a:lnTo>
                    <a:pt x="51" y="10"/>
                  </a:lnTo>
                  <a:lnTo>
                    <a:pt x="50" y="10"/>
                  </a:lnTo>
                  <a:lnTo>
                    <a:pt x="50" y="11"/>
                  </a:lnTo>
                  <a:lnTo>
                    <a:pt x="47" y="10"/>
                  </a:lnTo>
                  <a:lnTo>
                    <a:pt x="47" y="11"/>
                  </a:lnTo>
                  <a:lnTo>
                    <a:pt x="48" y="13"/>
                  </a:lnTo>
                  <a:lnTo>
                    <a:pt x="44" y="16"/>
                  </a:lnTo>
                  <a:lnTo>
                    <a:pt x="51" y="20"/>
                  </a:lnTo>
                  <a:lnTo>
                    <a:pt x="55" y="25"/>
                  </a:lnTo>
                  <a:lnTo>
                    <a:pt x="56" y="30"/>
                  </a:lnTo>
                  <a:lnTo>
                    <a:pt x="57" y="37"/>
                  </a:lnTo>
                  <a:lnTo>
                    <a:pt x="56" y="42"/>
                  </a:lnTo>
                  <a:lnTo>
                    <a:pt x="57" y="48"/>
                  </a:lnTo>
                  <a:lnTo>
                    <a:pt x="59" y="52"/>
                  </a:lnTo>
                  <a:lnTo>
                    <a:pt x="63" y="55"/>
                  </a:lnTo>
                  <a:lnTo>
                    <a:pt x="65" y="59"/>
                  </a:lnTo>
                  <a:lnTo>
                    <a:pt x="67" y="64"/>
                  </a:lnTo>
                  <a:lnTo>
                    <a:pt x="70" y="68"/>
                  </a:lnTo>
                  <a:lnTo>
                    <a:pt x="74" y="70"/>
                  </a:lnTo>
                  <a:lnTo>
                    <a:pt x="74" y="74"/>
                  </a:lnTo>
                  <a:lnTo>
                    <a:pt x="75" y="78"/>
                  </a:lnTo>
                  <a:lnTo>
                    <a:pt x="76" y="81"/>
                  </a:lnTo>
                  <a:lnTo>
                    <a:pt x="76" y="82"/>
                  </a:lnTo>
                  <a:lnTo>
                    <a:pt x="73" y="82"/>
                  </a:lnTo>
                  <a:lnTo>
                    <a:pt x="70" y="83"/>
                  </a:lnTo>
                  <a:lnTo>
                    <a:pt x="69" y="85"/>
                  </a:lnTo>
                  <a:lnTo>
                    <a:pt x="70" y="91"/>
                  </a:lnTo>
                  <a:lnTo>
                    <a:pt x="65" y="94"/>
                  </a:lnTo>
                  <a:lnTo>
                    <a:pt x="59" y="97"/>
                  </a:lnTo>
                  <a:lnTo>
                    <a:pt x="54" y="99"/>
                  </a:lnTo>
                  <a:lnTo>
                    <a:pt x="49" y="101"/>
                  </a:lnTo>
                  <a:lnTo>
                    <a:pt x="45" y="103"/>
                  </a:lnTo>
                  <a:lnTo>
                    <a:pt x="43" y="105"/>
                  </a:lnTo>
                  <a:lnTo>
                    <a:pt x="43" y="108"/>
                  </a:lnTo>
                  <a:lnTo>
                    <a:pt x="46" y="113"/>
                  </a:lnTo>
                  <a:lnTo>
                    <a:pt x="47" y="123"/>
                  </a:lnTo>
                  <a:lnTo>
                    <a:pt x="46" y="142"/>
                  </a:lnTo>
                  <a:lnTo>
                    <a:pt x="44" y="161"/>
                  </a:lnTo>
                  <a:lnTo>
                    <a:pt x="43" y="172"/>
                  </a:lnTo>
                  <a:lnTo>
                    <a:pt x="39" y="174"/>
                  </a:lnTo>
                  <a:lnTo>
                    <a:pt x="37" y="176"/>
                  </a:lnTo>
                  <a:lnTo>
                    <a:pt x="34" y="177"/>
                  </a:lnTo>
                  <a:lnTo>
                    <a:pt x="31" y="178"/>
                  </a:lnTo>
                  <a:lnTo>
                    <a:pt x="29" y="179"/>
                  </a:lnTo>
                  <a:lnTo>
                    <a:pt x="28" y="180"/>
                  </a:lnTo>
                  <a:lnTo>
                    <a:pt x="27" y="180"/>
                  </a:lnTo>
                  <a:lnTo>
                    <a:pt x="26" y="182"/>
                  </a:lnTo>
                  <a:lnTo>
                    <a:pt x="23" y="179"/>
                  </a:lnTo>
                  <a:lnTo>
                    <a:pt x="20" y="177"/>
                  </a:lnTo>
                  <a:lnTo>
                    <a:pt x="17" y="174"/>
                  </a:lnTo>
                  <a:lnTo>
                    <a:pt x="14" y="172"/>
                  </a:lnTo>
                  <a:lnTo>
                    <a:pt x="11" y="172"/>
                  </a:lnTo>
                  <a:lnTo>
                    <a:pt x="8" y="173"/>
                  </a:lnTo>
                  <a:lnTo>
                    <a:pt x="5" y="175"/>
                  </a:lnTo>
                  <a:lnTo>
                    <a:pt x="3" y="180"/>
                  </a:lnTo>
                  <a:lnTo>
                    <a:pt x="0" y="189"/>
                  </a:lnTo>
                  <a:lnTo>
                    <a:pt x="0" y="196"/>
                  </a:lnTo>
                  <a:lnTo>
                    <a:pt x="3" y="200"/>
                  </a:lnTo>
                  <a:lnTo>
                    <a:pt x="7" y="202"/>
                  </a:lnTo>
                  <a:lnTo>
                    <a:pt x="9" y="202"/>
                  </a:lnTo>
                  <a:lnTo>
                    <a:pt x="11" y="202"/>
                  </a:lnTo>
                  <a:lnTo>
                    <a:pt x="14" y="201"/>
                  </a:lnTo>
                  <a:lnTo>
                    <a:pt x="17" y="201"/>
                  </a:lnTo>
                  <a:lnTo>
                    <a:pt x="19" y="201"/>
                  </a:lnTo>
                  <a:lnTo>
                    <a:pt x="20" y="200"/>
                  </a:lnTo>
                  <a:lnTo>
                    <a:pt x="22" y="200"/>
                  </a:lnTo>
                  <a:lnTo>
                    <a:pt x="23" y="200"/>
                  </a:lnTo>
                  <a:lnTo>
                    <a:pt x="24" y="202"/>
                  </a:lnTo>
                  <a:lnTo>
                    <a:pt x="26" y="204"/>
                  </a:lnTo>
                  <a:lnTo>
                    <a:pt x="28" y="206"/>
                  </a:lnTo>
                  <a:lnTo>
                    <a:pt x="30" y="208"/>
                  </a:lnTo>
                  <a:lnTo>
                    <a:pt x="34" y="208"/>
                  </a:lnTo>
                  <a:lnTo>
                    <a:pt x="38" y="208"/>
                  </a:lnTo>
                  <a:lnTo>
                    <a:pt x="43" y="206"/>
                  </a:lnTo>
                  <a:lnTo>
                    <a:pt x="48" y="203"/>
                  </a:lnTo>
                  <a:lnTo>
                    <a:pt x="54" y="199"/>
                  </a:lnTo>
                  <a:lnTo>
                    <a:pt x="57" y="192"/>
                  </a:lnTo>
                  <a:lnTo>
                    <a:pt x="60" y="184"/>
                  </a:lnTo>
                  <a:lnTo>
                    <a:pt x="61" y="176"/>
                  </a:lnTo>
                  <a:lnTo>
                    <a:pt x="62" y="168"/>
                  </a:lnTo>
                  <a:lnTo>
                    <a:pt x="63" y="159"/>
                  </a:lnTo>
                  <a:lnTo>
                    <a:pt x="64" y="152"/>
                  </a:lnTo>
                  <a:lnTo>
                    <a:pt x="65" y="145"/>
                  </a:lnTo>
                  <a:lnTo>
                    <a:pt x="67" y="152"/>
                  </a:lnTo>
                  <a:lnTo>
                    <a:pt x="70" y="163"/>
                  </a:lnTo>
                  <a:lnTo>
                    <a:pt x="71" y="174"/>
                  </a:lnTo>
                  <a:lnTo>
                    <a:pt x="72" y="181"/>
                  </a:lnTo>
                  <a:lnTo>
                    <a:pt x="75" y="181"/>
                  </a:lnTo>
                  <a:lnTo>
                    <a:pt x="78" y="182"/>
                  </a:lnTo>
                  <a:lnTo>
                    <a:pt x="80" y="183"/>
                  </a:lnTo>
                  <a:lnTo>
                    <a:pt x="81" y="183"/>
                  </a:lnTo>
                  <a:lnTo>
                    <a:pt x="73" y="193"/>
                  </a:lnTo>
                  <a:lnTo>
                    <a:pt x="68" y="205"/>
                  </a:lnTo>
                  <a:lnTo>
                    <a:pt x="64" y="219"/>
                  </a:lnTo>
                  <a:lnTo>
                    <a:pt x="63" y="235"/>
                  </a:lnTo>
                  <a:lnTo>
                    <a:pt x="62" y="253"/>
                  </a:lnTo>
                  <a:lnTo>
                    <a:pt x="62" y="275"/>
                  </a:lnTo>
                  <a:lnTo>
                    <a:pt x="63" y="299"/>
                  </a:lnTo>
                  <a:lnTo>
                    <a:pt x="66" y="326"/>
                  </a:lnTo>
                  <a:lnTo>
                    <a:pt x="66" y="326"/>
                  </a:lnTo>
                  <a:lnTo>
                    <a:pt x="67" y="326"/>
                  </a:lnTo>
                  <a:lnTo>
                    <a:pt x="70" y="326"/>
                  </a:lnTo>
                  <a:lnTo>
                    <a:pt x="77" y="326"/>
                  </a:lnTo>
                  <a:lnTo>
                    <a:pt x="79" y="331"/>
                  </a:lnTo>
                  <a:lnTo>
                    <a:pt x="81" y="339"/>
                  </a:lnTo>
                  <a:lnTo>
                    <a:pt x="83" y="349"/>
                  </a:lnTo>
                  <a:lnTo>
                    <a:pt x="86" y="359"/>
                  </a:lnTo>
                  <a:lnTo>
                    <a:pt x="89" y="369"/>
                  </a:lnTo>
                  <a:lnTo>
                    <a:pt x="90" y="378"/>
                  </a:lnTo>
                  <a:lnTo>
                    <a:pt x="92" y="385"/>
                  </a:lnTo>
                  <a:lnTo>
                    <a:pt x="92" y="389"/>
                  </a:lnTo>
                  <a:lnTo>
                    <a:pt x="90" y="392"/>
                  </a:lnTo>
                  <a:lnTo>
                    <a:pt x="88" y="395"/>
                  </a:lnTo>
                  <a:lnTo>
                    <a:pt x="85" y="398"/>
                  </a:lnTo>
                  <a:lnTo>
                    <a:pt x="82" y="401"/>
                  </a:lnTo>
                  <a:lnTo>
                    <a:pt x="79" y="404"/>
                  </a:lnTo>
                  <a:lnTo>
                    <a:pt x="75" y="406"/>
                  </a:lnTo>
                  <a:lnTo>
                    <a:pt x="72" y="408"/>
                  </a:lnTo>
                  <a:lnTo>
                    <a:pt x="67" y="410"/>
                  </a:lnTo>
                  <a:lnTo>
                    <a:pt x="63" y="413"/>
                  </a:lnTo>
                  <a:lnTo>
                    <a:pt x="63" y="415"/>
                  </a:lnTo>
                  <a:lnTo>
                    <a:pt x="66" y="416"/>
                  </a:lnTo>
                  <a:lnTo>
                    <a:pt x="70" y="417"/>
                  </a:lnTo>
                  <a:lnTo>
                    <a:pt x="73" y="417"/>
                  </a:lnTo>
                  <a:lnTo>
                    <a:pt x="77" y="417"/>
                  </a:lnTo>
                  <a:lnTo>
                    <a:pt x="81" y="416"/>
                  </a:lnTo>
                  <a:lnTo>
                    <a:pt x="86" y="416"/>
                  </a:lnTo>
                  <a:lnTo>
                    <a:pt x="90" y="415"/>
                  </a:lnTo>
                  <a:lnTo>
                    <a:pt x="94" y="414"/>
                  </a:lnTo>
                  <a:lnTo>
                    <a:pt x="97" y="412"/>
                  </a:lnTo>
                  <a:lnTo>
                    <a:pt x="98" y="409"/>
                  </a:lnTo>
                  <a:lnTo>
                    <a:pt x="100" y="416"/>
                  </a:lnTo>
                  <a:lnTo>
                    <a:pt x="103" y="416"/>
                  </a:lnTo>
                  <a:lnTo>
                    <a:pt x="106" y="416"/>
                  </a:lnTo>
                  <a:lnTo>
                    <a:pt x="107" y="416"/>
                  </a:lnTo>
                  <a:lnTo>
                    <a:pt x="108" y="416"/>
                  </a:lnTo>
                  <a:lnTo>
                    <a:pt x="110" y="408"/>
                  </a:lnTo>
                  <a:lnTo>
                    <a:pt x="111" y="402"/>
                  </a:lnTo>
                  <a:lnTo>
                    <a:pt x="111" y="396"/>
                  </a:lnTo>
                  <a:lnTo>
                    <a:pt x="109" y="391"/>
                  </a:lnTo>
                  <a:lnTo>
                    <a:pt x="107" y="384"/>
                  </a:lnTo>
                  <a:lnTo>
                    <a:pt x="105" y="375"/>
                  </a:lnTo>
                  <a:lnTo>
                    <a:pt x="104" y="366"/>
                  </a:lnTo>
                  <a:lnTo>
                    <a:pt x="106" y="358"/>
                  </a:lnTo>
                  <a:lnTo>
                    <a:pt x="107" y="350"/>
                  </a:lnTo>
                  <a:lnTo>
                    <a:pt x="106" y="341"/>
                  </a:lnTo>
                  <a:lnTo>
                    <a:pt x="104" y="332"/>
                  </a:lnTo>
                  <a:lnTo>
                    <a:pt x="101" y="326"/>
                  </a:lnTo>
                  <a:lnTo>
                    <a:pt x="107" y="326"/>
                  </a:lnTo>
                  <a:lnTo>
                    <a:pt x="112" y="326"/>
                  </a:lnTo>
                  <a:lnTo>
                    <a:pt x="117" y="325"/>
                  </a:lnTo>
                  <a:lnTo>
                    <a:pt x="121" y="325"/>
                  </a:lnTo>
                  <a:lnTo>
                    <a:pt x="125" y="325"/>
                  </a:lnTo>
                  <a:lnTo>
                    <a:pt x="131" y="324"/>
                  </a:lnTo>
                  <a:lnTo>
                    <a:pt x="136" y="324"/>
                  </a:lnTo>
                  <a:lnTo>
                    <a:pt x="144" y="323"/>
                  </a:lnTo>
                  <a:close/>
                </a:path>
              </a:pathLst>
            </a:custGeom>
            <a:solidFill>
              <a:srgbClr val="000000"/>
            </a:solidFill>
            <a:ln w="9525">
              <a:noFill/>
              <a:round/>
              <a:headEnd/>
              <a:tailEnd/>
            </a:ln>
          </p:spPr>
          <p:txBody>
            <a:bodyPr/>
            <a:lstStyle/>
            <a:p>
              <a:endParaRPr lang="en-US"/>
            </a:p>
          </p:txBody>
        </p:sp>
        <p:sp>
          <p:nvSpPr>
            <p:cNvPr id="635922" name="Freeform 18"/>
            <p:cNvSpPr>
              <a:spLocks/>
            </p:cNvSpPr>
            <p:nvPr/>
          </p:nvSpPr>
          <p:spPr bwMode="auto">
            <a:xfrm>
              <a:off x="3860" y="1705"/>
              <a:ext cx="254" cy="498"/>
            </a:xfrm>
            <a:custGeom>
              <a:avLst/>
              <a:gdLst/>
              <a:ahLst/>
              <a:cxnLst>
                <a:cxn ang="0">
                  <a:pos x="144" y="1"/>
                </a:cxn>
                <a:cxn ang="0">
                  <a:pos x="110" y="22"/>
                </a:cxn>
                <a:cxn ang="0">
                  <a:pos x="112" y="57"/>
                </a:cxn>
                <a:cxn ang="0">
                  <a:pos x="121" y="81"/>
                </a:cxn>
                <a:cxn ang="0">
                  <a:pos x="118" y="92"/>
                </a:cxn>
                <a:cxn ang="0">
                  <a:pos x="99" y="101"/>
                </a:cxn>
                <a:cxn ang="0">
                  <a:pos x="78" y="107"/>
                </a:cxn>
                <a:cxn ang="0">
                  <a:pos x="67" y="134"/>
                </a:cxn>
                <a:cxn ang="0">
                  <a:pos x="61" y="183"/>
                </a:cxn>
                <a:cxn ang="0">
                  <a:pos x="30" y="220"/>
                </a:cxn>
                <a:cxn ang="0">
                  <a:pos x="14" y="243"/>
                </a:cxn>
                <a:cxn ang="0">
                  <a:pos x="6" y="257"/>
                </a:cxn>
                <a:cxn ang="0">
                  <a:pos x="7" y="279"/>
                </a:cxn>
                <a:cxn ang="0">
                  <a:pos x="23" y="285"/>
                </a:cxn>
                <a:cxn ang="0">
                  <a:pos x="34" y="276"/>
                </a:cxn>
                <a:cxn ang="0">
                  <a:pos x="34" y="261"/>
                </a:cxn>
                <a:cxn ang="0">
                  <a:pos x="42" y="257"/>
                </a:cxn>
                <a:cxn ang="0">
                  <a:pos x="67" y="233"/>
                </a:cxn>
                <a:cxn ang="0">
                  <a:pos x="84" y="212"/>
                </a:cxn>
                <a:cxn ang="0">
                  <a:pos x="87" y="233"/>
                </a:cxn>
                <a:cxn ang="0">
                  <a:pos x="92" y="248"/>
                </a:cxn>
                <a:cxn ang="0">
                  <a:pos x="82" y="370"/>
                </a:cxn>
                <a:cxn ang="0">
                  <a:pos x="72" y="472"/>
                </a:cxn>
                <a:cxn ang="0">
                  <a:pos x="57" y="483"/>
                </a:cxn>
                <a:cxn ang="0">
                  <a:pos x="54" y="495"/>
                </a:cxn>
                <a:cxn ang="0">
                  <a:pos x="78" y="495"/>
                </a:cxn>
                <a:cxn ang="0">
                  <a:pos x="96" y="490"/>
                </a:cxn>
                <a:cxn ang="0">
                  <a:pos x="111" y="488"/>
                </a:cxn>
                <a:cxn ang="0">
                  <a:pos x="115" y="473"/>
                </a:cxn>
                <a:cxn ang="0">
                  <a:pos x="122" y="363"/>
                </a:cxn>
                <a:cxn ang="0">
                  <a:pos x="134" y="326"/>
                </a:cxn>
                <a:cxn ang="0">
                  <a:pos x="145" y="372"/>
                </a:cxn>
                <a:cxn ang="0">
                  <a:pos x="148" y="472"/>
                </a:cxn>
                <a:cxn ang="0">
                  <a:pos x="152" y="488"/>
                </a:cxn>
                <a:cxn ang="0">
                  <a:pos x="172" y="493"/>
                </a:cxn>
                <a:cxn ang="0">
                  <a:pos x="192" y="497"/>
                </a:cxn>
                <a:cxn ang="0">
                  <a:pos x="214" y="488"/>
                </a:cxn>
                <a:cxn ang="0">
                  <a:pos x="199" y="481"/>
                </a:cxn>
                <a:cxn ang="0">
                  <a:pos x="188" y="453"/>
                </a:cxn>
                <a:cxn ang="0">
                  <a:pos x="181" y="303"/>
                </a:cxn>
                <a:cxn ang="0">
                  <a:pos x="181" y="245"/>
                </a:cxn>
                <a:cxn ang="0">
                  <a:pos x="187" y="171"/>
                </a:cxn>
                <a:cxn ang="0">
                  <a:pos x="198" y="188"/>
                </a:cxn>
                <a:cxn ang="0">
                  <a:pos x="207" y="222"/>
                </a:cxn>
                <a:cxn ang="0">
                  <a:pos x="218" y="257"/>
                </a:cxn>
                <a:cxn ang="0">
                  <a:pos x="229" y="278"/>
                </a:cxn>
                <a:cxn ang="0">
                  <a:pos x="244" y="282"/>
                </a:cxn>
                <a:cxn ang="0">
                  <a:pos x="254" y="265"/>
                </a:cxn>
                <a:cxn ang="0">
                  <a:pos x="244" y="243"/>
                </a:cxn>
                <a:cxn ang="0">
                  <a:pos x="236" y="187"/>
                </a:cxn>
                <a:cxn ang="0">
                  <a:pos x="223" y="162"/>
                </a:cxn>
                <a:cxn ang="0">
                  <a:pos x="206" y="126"/>
                </a:cxn>
                <a:cxn ang="0">
                  <a:pos x="191" y="107"/>
                </a:cxn>
                <a:cxn ang="0">
                  <a:pos x="162" y="95"/>
                </a:cxn>
                <a:cxn ang="0">
                  <a:pos x="159" y="81"/>
                </a:cxn>
                <a:cxn ang="0">
                  <a:pos x="166" y="66"/>
                </a:cxn>
                <a:cxn ang="0">
                  <a:pos x="172" y="36"/>
                </a:cxn>
                <a:cxn ang="0">
                  <a:pos x="161" y="12"/>
                </a:cxn>
              </a:cxnLst>
              <a:rect l="0" t="0" r="r" b="b"/>
              <a:pathLst>
                <a:path w="254" h="498">
                  <a:moveTo>
                    <a:pt x="161" y="12"/>
                  </a:moveTo>
                  <a:lnTo>
                    <a:pt x="160" y="9"/>
                  </a:lnTo>
                  <a:lnTo>
                    <a:pt x="157" y="5"/>
                  </a:lnTo>
                  <a:lnTo>
                    <a:pt x="151" y="2"/>
                  </a:lnTo>
                  <a:lnTo>
                    <a:pt x="144" y="1"/>
                  </a:lnTo>
                  <a:lnTo>
                    <a:pt x="137" y="0"/>
                  </a:lnTo>
                  <a:lnTo>
                    <a:pt x="129" y="2"/>
                  </a:lnTo>
                  <a:lnTo>
                    <a:pt x="121" y="6"/>
                  </a:lnTo>
                  <a:lnTo>
                    <a:pt x="113" y="13"/>
                  </a:lnTo>
                  <a:lnTo>
                    <a:pt x="110" y="22"/>
                  </a:lnTo>
                  <a:lnTo>
                    <a:pt x="110" y="32"/>
                  </a:lnTo>
                  <a:lnTo>
                    <a:pt x="113" y="42"/>
                  </a:lnTo>
                  <a:lnTo>
                    <a:pt x="115" y="48"/>
                  </a:lnTo>
                  <a:lnTo>
                    <a:pt x="113" y="50"/>
                  </a:lnTo>
                  <a:lnTo>
                    <a:pt x="112" y="57"/>
                  </a:lnTo>
                  <a:lnTo>
                    <a:pt x="113" y="65"/>
                  </a:lnTo>
                  <a:lnTo>
                    <a:pt x="117" y="68"/>
                  </a:lnTo>
                  <a:lnTo>
                    <a:pt x="119" y="73"/>
                  </a:lnTo>
                  <a:lnTo>
                    <a:pt x="120" y="78"/>
                  </a:lnTo>
                  <a:lnTo>
                    <a:pt x="121" y="81"/>
                  </a:lnTo>
                  <a:lnTo>
                    <a:pt x="122" y="83"/>
                  </a:lnTo>
                  <a:lnTo>
                    <a:pt x="119" y="83"/>
                  </a:lnTo>
                  <a:lnTo>
                    <a:pt x="116" y="84"/>
                  </a:lnTo>
                  <a:lnTo>
                    <a:pt x="116" y="87"/>
                  </a:lnTo>
                  <a:lnTo>
                    <a:pt x="118" y="92"/>
                  </a:lnTo>
                  <a:lnTo>
                    <a:pt x="114" y="94"/>
                  </a:lnTo>
                  <a:lnTo>
                    <a:pt x="111" y="96"/>
                  </a:lnTo>
                  <a:lnTo>
                    <a:pt x="107" y="98"/>
                  </a:lnTo>
                  <a:lnTo>
                    <a:pt x="104" y="99"/>
                  </a:lnTo>
                  <a:lnTo>
                    <a:pt x="99" y="101"/>
                  </a:lnTo>
                  <a:lnTo>
                    <a:pt x="95" y="102"/>
                  </a:lnTo>
                  <a:lnTo>
                    <a:pt x="91" y="103"/>
                  </a:lnTo>
                  <a:lnTo>
                    <a:pt x="86" y="104"/>
                  </a:lnTo>
                  <a:lnTo>
                    <a:pt x="82" y="105"/>
                  </a:lnTo>
                  <a:lnTo>
                    <a:pt x="78" y="107"/>
                  </a:lnTo>
                  <a:lnTo>
                    <a:pt x="75" y="110"/>
                  </a:lnTo>
                  <a:lnTo>
                    <a:pt x="72" y="115"/>
                  </a:lnTo>
                  <a:lnTo>
                    <a:pt x="70" y="120"/>
                  </a:lnTo>
                  <a:lnTo>
                    <a:pt x="68" y="126"/>
                  </a:lnTo>
                  <a:lnTo>
                    <a:pt x="67" y="134"/>
                  </a:lnTo>
                  <a:lnTo>
                    <a:pt x="66" y="144"/>
                  </a:lnTo>
                  <a:lnTo>
                    <a:pt x="65" y="154"/>
                  </a:lnTo>
                  <a:lnTo>
                    <a:pt x="62" y="166"/>
                  </a:lnTo>
                  <a:lnTo>
                    <a:pt x="60" y="177"/>
                  </a:lnTo>
                  <a:lnTo>
                    <a:pt x="61" y="183"/>
                  </a:lnTo>
                  <a:lnTo>
                    <a:pt x="57" y="186"/>
                  </a:lnTo>
                  <a:lnTo>
                    <a:pt x="51" y="192"/>
                  </a:lnTo>
                  <a:lnTo>
                    <a:pt x="44" y="201"/>
                  </a:lnTo>
                  <a:lnTo>
                    <a:pt x="37" y="210"/>
                  </a:lnTo>
                  <a:lnTo>
                    <a:pt x="30" y="220"/>
                  </a:lnTo>
                  <a:lnTo>
                    <a:pt x="24" y="229"/>
                  </a:lnTo>
                  <a:lnTo>
                    <a:pt x="20" y="237"/>
                  </a:lnTo>
                  <a:lnTo>
                    <a:pt x="20" y="241"/>
                  </a:lnTo>
                  <a:lnTo>
                    <a:pt x="17" y="241"/>
                  </a:lnTo>
                  <a:lnTo>
                    <a:pt x="14" y="243"/>
                  </a:lnTo>
                  <a:lnTo>
                    <a:pt x="12" y="246"/>
                  </a:lnTo>
                  <a:lnTo>
                    <a:pt x="13" y="249"/>
                  </a:lnTo>
                  <a:lnTo>
                    <a:pt x="11" y="251"/>
                  </a:lnTo>
                  <a:lnTo>
                    <a:pt x="9" y="254"/>
                  </a:lnTo>
                  <a:lnTo>
                    <a:pt x="6" y="257"/>
                  </a:lnTo>
                  <a:lnTo>
                    <a:pt x="2" y="261"/>
                  </a:lnTo>
                  <a:lnTo>
                    <a:pt x="0" y="266"/>
                  </a:lnTo>
                  <a:lnTo>
                    <a:pt x="0" y="270"/>
                  </a:lnTo>
                  <a:lnTo>
                    <a:pt x="2" y="275"/>
                  </a:lnTo>
                  <a:lnTo>
                    <a:pt x="7" y="279"/>
                  </a:lnTo>
                  <a:lnTo>
                    <a:pt x="13" y="282"/>
                  </a:lnTo>
                  <a:lnTo>
                    <a:pt x="17" y="284"/>
                  </a:lnTo>
                  <a:lnTo>
                    <a:pt x="20" y="285"/>
                  </a:lnTo>
                  <a:lnTo>
                    <a:pt x="22" y="285"/>
                  </a:lnTo>
                  <a:lnTo>
                    <a:pt x="23" y="285"/>
                  </a:lnTo>
                  <a:lnTo>
                    <a:pt x="24" y="284"/>
                  </a:lnTo>
                  <a:lnTo>
                    <a:pt x="26" y="283"/>
                  </a:lnTo>
                  <a:lnTo>
                    <a:pt x="28" y="282"/>
                  </a:lnTo>
                  <a:lnTo>
                    <a:pt x="32" y="280"/>
                  </a:lnTo>
                  <a:lnTo>
                    <a:pt x="34" y="276"/>
                  </a:lnTo>
                  <a:lnTo>
                    <a:pt x="35" y="272"/>
                  </a:lnTo>
                  <a:lnTo>
                    <a:pt x="34" y="267"/>
                  </a:lnTo>
                  <a:lnTo>
                    <a:pt x="34" y="264"/>
                  </a:lnTo>
                  <a:lnTo>
                    <a:pt x="33" y="262"/>
                  </a:lnTo>
                  <a:lnTo>
                    <a:pt x="34" y="261"/>
                  </a:lnTo>
                  <a:lnTo>
                    <a:pt x="34" y="261"/>
                  </a:lnTo>
                  <a:lnTo>
                    <a:pt x="36" y="262"/>
                  </a:lnTo>
                  <a:lnTo>
                    <a:pt x="39" y="261"/>
                  </a:lnTo>
                  <a:lnTo>
                    <a:pt x="41" y="259"/>
                  </a:lnTo>
                  <a:lnTo>
                    <a:pt x="42" y="257"/>
                  </a:lnTo>
                  <a:lnTo>
                    <a:pt x="44" y="255"/>
                  </a:lnTo>
                  <a:lnTo>
                    <a:pt x="49" y="251"/>
                  </a:lnTo>
                  <a:lnTo>
                    <a:pt x="54" y="246"/>
                  </a:lnTo>
                  <a:lnTo>
                    <a:pt x="61" y="239"/>
                  </a:lnTo>
                  <a:lnTo>
                    <a:pt x="67" y="233"/>
                  </a:lnTo>
                  <a:lnTo>
                    <a:pt x="72" y="227"/>
                  </a:lnTo>
                  <a:lnTo>
                    <a:pt x="77" y="222"/>
                  </a:lnTo>
                  <a:lnTo>
                    <a:pt x="79" y="219"/>
                  </a:lnTo>
                  <a:lnTo>
                    <a:pt x="82" y="216"/>
                  </a:lnTo>
                  <a:lnTo>
                    <a:pt x="84" y="212"/>
                  </a:lnTo>
                  <a:lnTo>
                    <a:pt x="86" y="208"/>
                  </a:lnTo>
                  <a:lnTo>
                    <a:pt x="87" y="204"/>
                  </a:lnTo>
                  <a:lnTo>
                    <a:pt x="87" y="214"/>
                  </a:lnTo>
                  <a:lnTo>
                    <a:pt x="87" y="224"/>
                  </a:lnTo>
                  <a:lnTo>
                    <a:pt x="87" y="233"/>
                  </a:lnTo>
                  <a:lnTo>
                    <a:pt x="90" y="238"/>
                  </a:lnTo>
                  <a:lnTo>
                    <a:pt x="88" y="240"/>
                  </a:lnTo>
                  <a:lnTo>
                    <a:pt x="88" y="243"/>
                  </a:lnTo>
                  <a:lnTo>
                    <a:pt x="89" y="246"/>
                  </a:lnTo>
                  <a:lnTo>
                    <a:pt x="92" y="248"/>
                  </a:lnTo>
                  <a:lnTo>
                    <a:pt x="90" y="268"/>
                  </a:lnTo>
                  <a:lnTo>
                    <a:pt x="87" y="300"/>
                  </a:lnTo>
                  <a:lnTo>
                    <a:pt x="85" y="330"/>
                  </a:lnTo>
                  <a:lnTo>
                    <a:pt x="84" y="348"/>
                  </a:lnTo>
                  <a:lnTo>
                    <a:pt x="82" y="370"/>
                  </a:lnTo>
                  <a:lnTo>
                    <a:pt x="80" y="409"/>
                  </a:lnTo>
                  <a:lnTo>
                    <a:pt x="78" y="447"/>
                  </a:lnTo>
                  <a:lnTo>
                    <a:pt x="77" y="468"/>
                  </a:lnTo>
                  <a:lnTo>
                    <a:pt x="75" y="470"/>
                  </a:lnTo>
                  <a:lnTo>
                    <a:pt x="72" y="472"/>
                  </a:lnTo>
                  <a:lnTo>
                    <a:pt x="69" y="475"/>
                  </a:lnTo>
                  <a:lnTo>
                    <a:pt x="66" y="477"/>
                  </a:lnTo>
                  <a:lnTo>
                    <a:pt x="62" y="479"/>
                  </a:lnTo>
                  <a:lnTo>
                    <a:pt x="60" y="481"/>
                  </a:lnTo>
                  <a:lnTo>
                    <a:pt x="57" y="483"/>
                  </a:lnTo>
                  <a:lnTo>
                    <a:pt x="54" y="483"/>
                  </a:lnTo>
                  <a:lnTo>
                    <a:pt x="51" y="484"/>
                  </a:lnTo>
                  <a:lnTo>
                    <a:pt x="49" y="486"/>
                  </a:lnTo>
                  <a:lnTo>
                    <a:pt x="49" y="490"/>
                  </a:lnTo>
                  <a:lnTo>
                    <a:pt x="54" y="495"/>
                  </a:lnTo>
                  <a:lnTo>
                    <a:pt x="58" y="496"/>
                  </a:lnTo>
                  <a:lnTo>
                    <a:pt x="62" y="497"/>
                  </a:lnTo>
                  <a:lnTo>
                    <a:pt x="68" y="497"/>
                  </a:lnTo>
                  <a:lnTo>
                    <a:pt x="73" y="496"/>
                  </a:lnTo>
                  <a:lnTo>
                    <a:pt x="78" y="495"/>
                  </a:lnTo>
                  <a:lnTo>
                    <a:pt x="83" y="493"/>
                  </a:lnTo>
                  <a:lnTo>
                    <a:pt x="87" y="493"/>
                  </a:lnTo>
                  <a:lnTo>
                    <a:pt x="90" y="492"/>
                  </a:lnTo>
                  <a:lnTo>
                    <a:pt x="93" y="491"/>
                  </a:lnTo>
                  <a:lnTo>
                    <a:pt x="96" y="490"/>
                  </a:lnTo>
                  <a:lnTo>
                    <a:pt x="99" y="490"/>
                  </a:lnTo>
                  <a:lnTo>
                    <a:pt x="102" y="489"/>
                  </a:lnTo>
                  <a:lnTo>
                    <a:pt x="105" y="488"/>
                  </a:lnTo>
                  <a:lnTo>
                    <a:pt x="108" y="488"/>
                  </a:lnTo>
                  <a:lnTo>
                    <a:pt x="111" y="488"/>
                  </a:lnTo>
                  <a:lnTo>
                    <a:pt x="113" y="488"/>
                  </a:lnTo>
                  <a:lnTo>
                    <a:pt x="116" y="485"/>
                  </a:lnTo>
                  <a:lnTo>
                    <a:pt x="116" y="480"/>
                  </a:lnTo>
                  <a:lnTo>
                    <a:pt x="114" y="475"/>
                  </a:lnTo>
                  <a:lnTo>
                    <a:pt x="115" y="473"/>
                  </a:lnTo>
                  <a:lnTo>
                    <a:pt x="118" y="459"/>
                  </a:lnTo>
                  <a:lnTo>
                    <a:pt x="121" y="428"/>
                  </a:lnTo>
                  <a:lnTo>
                    <a:pt x="122" y="396"/>
                  </a:lnTo>
                  <a:lnTo>
                    <a:pt x="122" y="376"/>
                  </a:lnTo>
                  <a:lnTo>
                    <a:pt x="122" y="363"/>
                  </a:lnTo>
                  <a:lnTo>
                    <a:pt x="126" y="346"/>
                  </a:lnTo>
                  <a:lnTo>
                    <a:pt x="129" y="329"/>
                  </a:lnTo>
                  <a:lnTo>
                    <a:pt x="131" y="313"/>
                  </a:lnTo>
                  <a:lnTo>
                    <a:pt x="132" y="318"/>
                  </a:lnTo>
                  <a:lnTo>
                    <a:pt x="134" y="326"/>
                  </a:lnTo>
                  <a:lnTo>
                    <a:pt x="136" y="335"/>
                  </a:lnTo>
                  <a:lnTo>
                    <a:pt x="139" y="345"/>
                  </a:lnTo>
                  <a:lnTo>
                    <a:pt x="141" y="355"/>
                  </a:lnTo>
                  <a:lnTo>
                    <a:pt x="143" y="364"/>
                  </a:lnTo>
                  <a:lnTo>
                    <a:pt x="145" y="372"/>
                  </a:lnTo>
                  <a:lnTo>
                    <a:pt x="146" y="378"/>
                  </a:lnTo>
                  <a:lnTo>
                    <a:pt x="146" y="397"/>
                  </a:lnTo>
                  <a:lnTo>
                    <a:pt x="147" y="427"/>
                  </a:lnTo>
                  <a:lnTo>
                    <a:pt x="147" y="456"/>
                  </a:lnTo>
                  <a:lnTo>
                    <a:pt x="148" y="472"/>
                  </a:lnTo>
                  <a:lnTo>
                    <a:pt x="151" y="473"/>
                  </a:lnTo>
                  <a:lnTo>
                    <a:pt x="151" y="477"/>
                  </a:lnTo>
                  <a:lnTo>
                    <a:pt x="151" y="481"/>
                  </a:lnTo>
                  <a:lnTo>
                    <a:pt x="151" y="484"/>
                  </a:lnTo>
                  <a:lnTo>
                    <a:pt x="152" y="488"/>
                  </a:lnTo>
                  <a:lnTo>
                    <a:pt x="153" y="490"/>
                  </a:lnTo>
                  <a:lnTo>
                    <a:pt x="156" y="492"/>
                  </a:lnTo>
                  <a:lnTo>
                    <a:pt x="160" y="493"/>
                  </a:lnTo>
                  <a:lnTo>
                    <a:pt x="166" y="493"/>
                  </a:lnTo>
                  <a:lnTo>
                    <a:pt x="172" y="493"/>
                  </a:lnTo>
                  <a:lnTo>
                    <a:pt x="176" y="493"/>
                  </a:lnTo>
                  <a:lnTo>
                    <a:pt x="180" y="494"/>
                  </a:lnTo>
                  <a:lnTo>
                    <a:pt x="183" y="495"/>
                  </a:lnTo>
                  <a:lnTo>
                    <a:pt x="187" y="497"/>
                  </a:lnTo>
                  <a:lnTo>
                    <a:pt x="192" y="497"/>
                  </a:lnTo>
                  <a:lnTo>
                    <a:pt x="198" y="498"/>
                  </a:lnTo>
                  <a:lnTo>
                    <a:pt x="206" y="498"/>
                  </a:lnTo>
                  <a:lnTo>
                    <a:pt x="212" y="496"/>
                  </a:lnTo>
                  <a:lnTo>
                    <a:pt x="215" y="492"/>
                  </a:lnTo>
                  <a:lnTo>
                    <a:pt x="214" y="488"/>
                  </a:lnTo>
                  <a:lnTo>
                    <a:pt x="211" y="486"/>
                  </a:lnTo>
                  <a:lnTo>
                    <a:pt x="209" y="485"/>
                  </a:lnTo>
                  <a:lnTo>
                    <a:pt x="205" y="484"/>
                  </a:lnTo>
                  <a:lnTo>
                    <a:pt x="202" y="482"/>
                  </a:lnTo>
                  <a:lnTo>
                    <a:pt x="199" y="481"/>
                  </a:lnTo>
                  <a:lnTo>
                    <a:pt x="196" y="479"/>
                  </a:lnTo>
                  <a:lnTo>
                    <a:pt x="193" y="477"/>
                  </a:lnTo>
                  <a:lnTo>
                    <a:pt x="191" y="475"/>
                  </a:lnTo>
                  <a:lnTo>
                    <a:pt x="190" y="474"/>
                  </a:lnTo>
                  <a:lnTo>
                    <a:pt x="188" y="453"/>
                  </a:lnTo>
                  <a:lnTo>
                    <a:pt x="185" y="420"/>
                  </a:lnTo>
                  <a:lnTo>
                    <a:pt x="183" y="386"/>
                  </a:lnTo>
                  <a:lnTo>
                    <a:pt x="182" y="361"/>
                  </a:lnTo>
                  <a:lnTo>
                    <a:pt x="181" y="336"/>
                  </a:lnTo>
                  <a:lnTo>
                    <a:pt x="181" y="303"/>
                  </a:lnTo>
                  <a:lnTo>
                    <a:pt x="179" y="272"/>
                  </a:lnTo>
                  <a:lnTo>
                    <a:pt x="177" y="253"/>
                  </a:lnTo>
                  <a:lnTo>
                    <a:pt x="179" y="252"/>
                  </a:lnTo>
                  <a:lnTo>
                    <a:pt x="181" y="248"/>
                  </a:lnTo>
                  <a:lnTo>
                    <a:pt x="181" y="245"/>
                  </a:lnTo>
                  <a:lnTo>
                    <a:pt x="179" y="243"/>
                  </a:lnTo>
                  <a:lnTo>
                    <a:pt x="182" y="231"/>
                  </a:lnTo>
                  <a:lnTo>
                    <a:pt x="184" y="210"/>
                  </a:lnTo>
                  <a:lnTo>
                    <a:pt x="186" y="187"/>
                  </a:lnTo>
                  <a:lnTo>
                    <a:pt x="187" y="171"/>
                  </a:lnTo>
                  <a:lnTo>
                    <a:pt x="189" y="174"/>
                  </a:lnTo>
                  <a:lnTo>
                    <a:pt x="191" y="178"/>
                  </a:lnTo>
                  <a:lnTo>
                    <a:pt x="194" y="182"/>
                  </a:lnTo>
                  <a:lnTo>
                    <a:pt x="196" y="185"/>
                  </a:lnTo>
                  <a:lnTo>
                    <a:pt x="198" y="188"/>
                  </a:lnTo>
                  <a:lnTo>
                    <a:pt x="200" y="191"/>
                  </a:lnTo>
                  <a:lnTo>
                    <a:pt x="202" y="193"/>
                  </a:lnTo>
                  <a:lnTo>
                    <a:pt x="203" y="194"/>
                  </a:lnTo>
                  <a:lnTo>
                    <a:pt x="204" y="205"/>
                  </a:lnTo>
                  <a:lnTo>
                    <a:pt x="207" y="222"/>
                  </a:lnTo>
                  <a:lnTo>
                    <a:pt x="210" y="238"/>
                  </a:lnTo>
                  <a:lnTo>
                    <a:pt x="214" y="247"/>
                  </a:lnTo>
                  <a:lnTo>
                    <a:pt x="214" y="250"/>
                  </a:lnTo>
                  <a:lnTo>
                    <a:pt x="216" y="254"/>
                  </a:lnTo>
                  <a:lnTo>
                    <a:pt x="218" y="257"/>
                  </a:lnTo>
                  <a:lnTo>
                    <a:pt x="222" y="257"/>
                  </a:lnTo>
                  <a:lnTo>
                    <a:pt x="221" y="262"/>
                  </a:lnTo>
                  <a:lnTo>
                    <a:pt x="221" y="267"/>
                  </a:lnTo>
                  <a:lnTo>
                    <a:pt x="223" y="273"/>
                  </a:lnTo>
                  <a:lnTo>
                    <a:pt x="229" y="278"/>
                  </a:lnTo>
                  <a:lnTo>
                    <a:pt x="233" y="280"/>
                  </a:lnTo>
                  <a:lnTo>
                    <a:pt x="236" y="281"/>
                  </a:lnTo>
                  <a:lnTo>
                    <a:pt x="239" y="282"/>
                  </a:lnTo>
                  <a:lnTo>
                    <a:pt x="242" y="283"/>
                  </a:lnTo>
                  <a:lnTo>
                    <a:pt x="244" y="282"/>
                  </a:lnTo>
                  <a:lnTo>
                    <a:pt x="247" y="281"/>
                  </a:lnTo>
                  <a:lnTo>
                    <a:pt x="249" y="280"/>
                  </a:lnTo>
                  <a:lnTo>
                    <a:pt x="251" y="279"/>
                  </a:lnTo>
                  <a:lnTo>
                    <a:pt x="254" y="273"/>
                  </a:lnTo>
                  <a:lnTo>
                    <a:pt x="254" y="265"/>
                  </a:lnTo>
                  <a:lnTo>
                    <a:pt x="251" y="257"/>
                  </a:lnTo>
                  <a:lnTo>
                    <a:pt x="245" y="252"/>
                  </a:lnTo>
                  <a:lnTo>
                    <a:pt x="247" y="249"/>
                  </a:lnTo>
                  <a:lnTo>
                    <a:pt x="246" y="246"/>
                  </a:lnTo>
                  <a:lnTo>
                    <a:pt x="244" y="243"/>
                  </a:lnTo>
                  <a:lnTo>
                    <a:pt x="242" y="242"/>
                  </a:lnTo>
                  <a:lnTo>
                    <a:pt x="242" y="231"/>
                  </a:lnTo>
                  <a:lnTo>
                    <a:pt x="239" y="215"/>
                  </a:lnTo>
                  <a:lnTo>
                    <a:pt x="237" y="198"/>
                  </a:lnTo>
                  <a:lnTo>
                    <a:pt x="236" y="187"/>
                  </a:lnTo>
                  <a:lnTo>
                    <a:pt x="235" y="181"/>
                  </a:lnTo>
                  <a:lnTo>
                    <a:pt x="231" y="175"/>
                  </a:lnTo>
                  <a:lnTo>
                    <a:pt x="227" y="170"/>
                  </a:lnTo>
                  <a:lnTo>
                    <a:pt x="225" y="165"/>
                  </a:lnTo>
                  <a:lnTo>
                    <a:pt x="223" y="162"/>
                  </a:lnTo>
                  <a:lnTo>
                    <a:pt x="220" y="156"/>
                  </a:lnTo>
                  <a:lnTo>
                    <a:pt x="217" y="149"/>
                  </a:lnTo>
                  <a:lnTo>
                    <a:pt x="213" y="142"/>
                  </a:lnTo>
                  <a:lnTo>
                    <a:pt x="209" y="134"/>
                  </a:lnTo>
                  <a:lnTo>
                    <a:pt x="206" y="126"/>
                  </a:lnTo>
                  <a:lnTo>
                    <a:pt x="204" y="121"/>
                  </a:lnTo>
                  <a:lnTo>
                    <a:pt x="202" y="117"/>
                  </a:lnTo>
                  <a:lnTo>
                    <a:pt x="200" y="114"/>
                  </a:lnTo>
                  <a:lnTo>
                    <a:pt x="197" y="110"/>
                  </a:lnTo>
                  <a:lnTo>
                    <a:pt x="191" y="107"/>
                  </a:lnTo>
                  <a:lnTo>
                    <a:pt x="185" y="104"/>
                  </a:lnTo>
                  <a:lnTo>
                    <a:pt x="179" y="100"/>
                  </a:lnTo>
                  <a:lnTo>
                    <a:pt x="173" y="98"/>
                  </a:lnTo>
                  <a:lnTo>
                    <a:pt x="167" y="96"/>
                  </a:lnTo>
                  <a:lnTo>
                    <a:pt x="162" y="95"/>
                  </a:lnTo>
                  <a:lnTo>
                    <a:pt x="163" y="92"/>
                  </a:lnTo>
                  <a:lnTo>
                    <a:pt x="163" y="88"/>
                  </a:lnTo>
                  <a:lnTo>
                    <a:pt x="162" y="86"/>
                  </a:lnTo>
                  <a:lnTo>
                    <a:pt x="157" y="84"/>
                  </a:lnTo>
                  <a:lnTo>
                    <a:pt x="159" y="81"/>
                  </a:lnTo>
                  <a:lnTo>
                    <a:pt x="161" y="78"/>
                  </a:lnTo>
                  <a:lnTo>
                    <a:pt x="162" y="75"/>
                  </a:lnTo>
                  <a:lnTo>
                    <a:pt x="162" y="73"/>
                  </a:lnTo>
                  <a:lnTo>
                    <a:pt x="164" y="71"/>
                  </a:lnTo>
                  <a:lnTo>
                    <a:pt x="166" y="66"/>
                  </a:lnTo>
                  <a:lnTo>
                    <a:pt x="167" y="60"/>
                  </a:lnTo>
                  <a:lnTo>
                    <a:pt x="166" y="56"/>
                  </a:lnTo>
                  <a:lnTo>
                    <a:pt x="168" y="51"/>
                  </a:lnTo>
                  <a:lnTo>
                    <a:pt x="170" y="44"/>
                  </a:lnTo>
                  <a:lnTo>
                    <a:pt x="172" y="36"/>
                  </a:lnTo>
                  <a:lnTo>
                    <a:pt x="173" y="28"/>
                  </a:lnTo>
                  <a:lnTo>
                    <a:pt x="172" y="21"/>
                  </a:lnTo>
                  <a:lnTo>
                    <a:pt x="170" y="15"/>
                  </a:lnTo>
                  <a:lnTo>
                    <a:pt x="166" y="12"/>
                  </a:lnTo>
                  <a:lnTo>
                    <a:pt x="161" y="12"/>
                  </a:lnTo>
                  <a:close/>
                </a:path>
              </a:pathLst>
            </a:custGeom>
            <a:solidFill>
              <a:srgbClr val="000000"/>
            </a:solidFill>
            <a:ln w="9525">
              <a:noFill/>
              <a:round/>
              <a:headEnd/>
              <a:tailEnd/>
            </a:ln>
          </p:spPr>
          <p:txBody>
            <a:bodyPr/>
            <a:lstStyle/>
            <a:p>
              <a:endParaRPr lang="en-US"/>
            </a:p>
          </p:txBody>
        </p:sp>
        <p:sp>
          <p:nvSpPr>
            <p:cNvPr id="635923" name="Freeform 19"/>
            <p:cNvSpPr>
              <a:spLocks/>
            </p:cNvSpPr>
            <p:nvPr/>
          </p:nvSpPr>
          <p:spPr bwMode="auto">
            <a:xfrm>
              <a:off x="4086" y="1960"/>
              <a:ext cx="189" cy="242"/>
            </a:xfrm>
            <a:custGeom>
              <a:avLst/>
              <a:gdLst/>
              <a:ahLst/>
              <a:cxnLst>
                <a:cxn ang="0">
                  <a:pos x="120" y="65"/>
                </a:cxn>
                <a:cxn ang="0">
                  <a:pos x="130" y="57"/>
                </a:cxn>
                <a:cxn ang="0">
                  <a:pos x="142" y="44"/>
                </a:cxn>
                <a:cxn ang="0">
                  <a:pos x="164" y="22"/>
                </a:cxn>
                <a:cxn ang="0">
                  <a:pos x="167" y="10"/>
                </a:cxn>
                <a:cxn ang="0">
                  <a:pos x="173" y="2"/>
                </a:cxn>
                <a:cxn ang="0">
                  <a:pos x="182" y="2"/>
                </a:cxn>
                <a:cxn ang="0">
                  <a:pos x="189" y="12"/>
                </a:cxn>
                <a:cxn ang="0">
                  <a:pos x="182" y="24"/>
                </a:cxn>
                <a:cxn ang="0">
                  <a:pos x="169" y="41"/>
                </a:cxn>
                <a:cxn ang="0">
                  <a:pos x="150" y="66"/>
                </a:cxn>
                <a:cxn ang="0">
                  <a:pos x="145" y="78"/>
                </a:cxn>
                <a:cxn ang="0">
                  <a:pos x="134" y="89"/>
                </a:cxn>
                <a:cxn ang="0">
                  <a:pos x="139" y="128"/>
                </a:cxn>
                <a:cxn ang="0">
                  <a:pos x="147" y="149"/>
                </a:cxn>
                <a:cxn ang="0">
                  <a:pos x="156" y="172"/>
                </a:cxn>
                <a:cxn ang="0">
                  <a:pos x="149" y="182"/>
                </a:cxn>
                <a:cxn ang="0">
                  <a:pos x="140" y="196"/>
                </a:cxn>
                <a:cxn ang="0">
                  <a:pos x="144" y="218"/>
                </a:cxn>
                <a:cxn ang="0">
                  <a:pos x="131" y="220"/>
                </a:cxn>
                <a:cxn ang="0">
                  <a:pos x="120" y="205"/>
                </a:cxn>
                <a:cxn ang="0">
                  <a:pos x="116" y="182"/>
                </a:cxn>
                <a:cxn ang="0">
                  <a:pos x="127" y="173"/>
                </a:cxn>
                <a:cxn ang="0">
                  <a:pos x="122" y="161"/>
                </a:cxn>
                <a:cxn ang="0">
                  <a:pos x="110" y="158"/>
                </a:cxn>
                <a:cxn ang="0">
                  <a:pos x="101" y="166"/>
                </a:cxn>
                <a:cxn ang="0">
                  <a:pos x="92" y="177"/>
                </a:cxn>
                <a:cxn ang="0">
                  <a:pos x="102" y="201"/>
                </a:cxn>
                <a:cxn ang="0">
                  <a:pos x="108" y="210"/>
                </a:cxn>
                <a:cxn ang="0">
                  <a:pos x="104" y="222"/>
                </a:cxn>
                <a:cxn ang="0">
                  <a:pos x="96" y="236"/>
                </a:cxn>
                <a:cxn ang="0">
                  <a:pos x="84" y="242"/>
                </a:cxn>
                <a:cxn ang="0">
                  <a:pos x="83" y="222"/>
                </a:cxn>
                <a:cxn ang="0">
                  <a:pos x="84" y="216"/>
                </a:cxn>
                <a:cxn ang="0">
                  <a:pos x="78" y="208"/>
                </a:cxn>
                <a:cxn ang="0">
                  <a:pos x="65" y="187"/>
                </a:cxn>
                <a:cxn ang="0">
                  <a:pos x="62" y="170"/>
                </a:cxn>
                <a:cxn ang="0">
                  <a:pos x="74" y="141"/>
                </a:cxn>
                <a:cxn ang="0">
                  <a:pos x="70" y="124"/>
                </a:cxn>
                <a:cxn ang="0">
                  <a:pos x="65" y="93"/>
                </a:cxn>
                <a:cxn ang="0">
                  <a:pos x="42" y="71"/>
                </a:cxn>
                <a:cxn ang="0">
                  <a:pos x="42" y="63"/>
                </a:cxn>
                <a:cxn ang="0">
                  <a:pos x="33" y="48"/>
                </a:cxn>
                <a:cxn ang="0">
                  <a:pos x="17" y="27"/>
                </a:cxn>
                <a:cxn ang="0">
                  <a:pos x="9" y="21"/>
                </a:cxn>
                <a:cxn ang="0">
                  <a:pos x="2" y="10"/>
                </a:cxn>
                <a:cxn ang="0">
                  <a:pos x="9" y="1"/>
                </a:cxn>
                <a:cxn ang="0">
                  <a:pos x="18" y="1"/>
                </a:cxn>
                <a:cxn ang="0">
                  <a:pos x="25" y="10"/>
                </a:cxn>
                <a:cxn ang="0">
                  <a:pos x="37" y="24"/>
                </a:cxn>
                <a:cxn ang="0">
                  <a:pos x="53" y="45"/>
                </a:cxn>
                <a:cxn ang="0">
                  <a:pos x="62" y="50"/>
                </a:cxn>
                <a:cxn ang="0">
                  <a:pos x="75" y="61"/>
                </a:cxn>
                <a:cxn ang="0">
                  <a:pos x="74" y="57"/>
                </a:cxn>
                <a:cxn ang="0">
                  <a:pos x="73" y="52"/>
                </a:cxn>
                <a:cxn ang="0">
                  <a:pos x="65" y="39"/>
                </a:cxn>
                <a:cxn ang="0">
                  <a:pos x="67" y="13"/>
                </a:cxn>
                <a:cxn ang="0">
                  <a:pos x="88" y="5"/>
                </a:cxn>
                <a:cxn ang="0">
                  <a:pos x="112" y="8"/>
                </a:cxn>
                <a:cxn ang="0">
                  <a:pos x="120" y="31"/>
                </a:cxn>
                <a:cxn ang="0">
                  <a:pos x="122" y="48"/>
                </a:cxn>
                <a:cxn ang="0">
                  <a:pos x="114" y="64"/>
                </a:cxn>
              </a:cxnLst>
              <a:rect l="0" t="0" r="r" b="b"/>
              <a:pathLst>
                <a:path w="189" h="242">
                  <a:moveTo>
                    <a:pt x="112" y="67"/>
                  </a:moveTo>
                  <a:lnTo>
                    <a:pt x="113" y="67"/>
                  </a:lnTo>
                  <a:lnTo>
                    <a:pt x="116" y="66"/>
                  </a:lnTo>
                  <a:lnTo>
                    <a:pt x="120" y="65"/>
                  </a:lnTo>
                  <a:lnTo>
                    <a:pt x="122" y="65"/>
                  </a:lnTo>
                  <a:lnTo>
                    <a:pt x="123" y="64"/>
                  </a:lnTo>
                  <a:lnTo>
                    <a:pt x="126" y="60"/>
                  </a:lnTo>
                  <a:lnTo>
                    <a:pt x="130" y="57"/>
                  </a:lnTo>
                  <a:lnTo>
                    <a:pt x="132" y="56"/>
                  </a:lnTo>
                  <a:lnTo>
                    <a:pt x="134" y="54"/>
                  </a:lnTo>
                  <a:lnTo>
                    <a:pt x="138" y="50"/>
                  </a:lnTo>
                  <a:lnTo>
                    <a:pt x="142" y="44"/>
                  </a:lnTo>
                  <a:lnTo>
                    <a:pt x="148" y="39"/>
                  </a:lnTo>
                  <a:lnTo>
                    <a:pt x="154" y="32"/>
                  </a:lnTo>
                  <a:lnTo>
                    <a:pt x="159" y="27"/>
                  </a:lnTo>
                  <a:lnTo>
                    <a:pt x="164" y="22"/>
                  </a:lnTo>
                  <a:lnTo>
                    <a:pt x="167" y="20"/>
                  </a:lnTo>
                  <a:lnTo>
                    <a:pt x="168" y="17"/>
                  </a:lnTo>
                  <a:lnTo>
                    <a:pt x="167" y="14"/>
                  </a:lnTo>
                  <a:lnTo>
                    <a:pt x="167" y="10"/>
                  </a:lnTo>
                  <a:lnTo>
                    <a:pt x="168" y="6"/>
                  </a:lnTo>
                  <a:lnTo>
                    <a:pt x="169" y="4"/>
                  </a:lnTo>
                  <a:lnTo>
                    <a:pt x="171" y="3"/>
                  </a:lnTo>
                  <a:lnTo>
                    <a:pt x="173" y="2"/>
                  </a:lnTo>
                  <a:lnTo>
                    <a:pt x="175" y="1"/>
                  </a:lnTo>
                  <a:lnTo>
                    <a:pt x="178" y="1"/>
                  </a:lnTo>
                  <a:lnTo>
                    <a:pt x="180" y="1"/>
                  </a:lnTo>
                  <a:lnTo>
                    <a:pt x="182" y="2"/>
                  </a:lnTo>
                  <a:lnTo>
                    <a:pt x="184" y="3"/>
                  </a:lnTo>
                  <a:lnTo>
                    <a:pt x="186" y="6"/>
                  </a:lnTo>
                  <a:lnTo>
                    <a:pt x="188" y="9"/>
                  </a:lnTo>
                  <a:lnTo>
                    <a:pt x="189" y="12"/>
                  </a:lnTo>
                  <a:lnTo>
                    <a:pt x="189" y="15"/>
                  </a:lnTo>
                  <a:lnTo>
                    <a:pt x="188" y="19"/>
                  </a:lnTo>
                  <a:lnTo>
                    <a:pt x="185" y="21"/>
                  </a:lnTo>
                  <a:lnTo>
                    <a:pt x="182" y="24"/>
                  </a:lnTo>
                  <a:lnTo>
                    <a:pt x="178" y="27"/>
                  </a:lnTo>
                  <a:lnTo>
                    <a:pt x="176" y="31"/>
                  </a:lnTo>
                  <a:lnTo>
                    <a:pt x="174" y="35"/>
                  </a:lnTo>
                  <a:lnTo>
                    <a:pt x="169" y="41"/>
                  </a:lnTo>
                  <a:lnTo>
                    <a:pt x="165" y="48"/>
                  </a:lnTo>
                  <a:lnTo>
                    <a:pt x="159" y="54"/>
                  </a:lnTo>
                  <a:lnTo>
                    <a:pt x="155" y="60"/>
                  </a:lnTo>
                  <a:lnTo>
                    <a:pt x="150" y="66"/>
                  </a:lnTo>
                  <a:lnTo>
                    <a:pt x="147" y="69"/>
                  </a:lnTo>
                  <a:lnTo>
                    <a:pt x="148" y="72"/>
                  </a:lnTo>
                  <a:lnTo>
                    <a:pt x="147" y="75"/>
                  </a:lnTo>
                  <a:lnTo>
                    <a:pt x="145" y="78"/>
                  </a:lnTo>
                  <a:lnTo>
                    <a:pt x="142" y="80"/>
                  </a:lnTo>
                  <a:lnTo>
                    <a:pt x="139" y="84"/>
                  </a:lnTo>
                  <a:lnTo>
                    <a:pt x="136" y="87"/>
                  </a:lnTo>
                  <a:lnTo>
                    <a:pt x="134" y="89"/>
                  </a:lnTo>
                  <a:lnTo>
                    <a:pt x="133" y="92"/>
                  </a:lnTo>
                  <a:lnTo>
                    <a:pt x="134" y="101"/>
                  </a:lnTo>
                  <a:lnTo>
                    <a:pt x="137" y="115"/>
                  </a:lnTo>
                  <a:lnTo>
                    <a:pt x="139" y="128"/>
                  </a:lnTo>
                  <a:lnTo>
                    <a:pt x="138" y="134"/>
                  </a:lnTo>
                  <a:lnTo>
                    <a:pt x="140" y="138"/>
                  </a:lnTo>
                  <a:lnTo>
                    <a:pt x="144" y="143"/>
                  </a:lnTo>
                  <a:lnTo>
                    <a:pt x="147" y="149"/>
                  </a:lnTo>
                  <a:lnTo>
                    <a:pt x="150" y="156"/>
                  </a:lnTo>
                  <a:lnTo>
                    <a:pt x="153" y="162"/>
                  </a:lnTo>
                  <a:lnTo>
                    <a:pt x="155" y="168"/>
                  </a:lnTo>
                  <a:lnTo>
                    <a:pt x="156" y="172"/>
                  </a:lnTo>
                  <a:lnTo>
                    <a:pt x="155" y="175"/>
                  </a:lnTo>
                  <a:lnTo>
                    <a:pt x="153" y="177"/>
                  </a:lnTo>
                  <a:lnTo>
                    <a:pt x="151" y="179"/>
                  </a:lnTo>
                  <a:lnTo>
                    <a:pt x="149" y="182"/>
                  </a:lnTo>
                  <a:lnTo>
                    <a:pt x="147" y="185"/>
                  </a:lnTo>
                  <a:lnTo>
                    <a:pt x="145" y="189"/>
                  </a:lnTo>
                  <a:lnTo>
                    <a:pt x="143" y="192"/>
                  </a:lnTo>
                  <a:lnTo>
                    <a:pt x="140" y="196"/>
                  </a:lnTo>
                  <a:lnTo>
                    <a:pt x="138" y="199"/>
                  </a:lnTo>
                  <a:lnTo>
                    <a:pt x="141" y="204"/>
                  </a:lnTo>
                  <a:lnTo>
                    <a:pt x="143" y="211"/>
                  </a:lnTo>
                  <a:lnTo>
                    <a:pt x="144" y="218"/>
                  </a:lnTo>
                  <a:lnTo>
                    <a:pt x="139" y="222"/>
                  </a:lnTo>
                  <a:lnTo>
                    <a:pt x="136" y="222"/>
                  </a:lnTo>
                  <a:lnTo>
                    <a:pt x="133" y="221"/>
                  </a:lnTo>
                  <a:lnTo>
                    <a:pt x="131" y="220"/>
                  </a:lnTo>
                  <a:lnTo>
                    <a:pt x="128" y="217"/>
                  </a:lnTo>
                  <a:lnTo>
                    <a:pt x="125" y="213"/>
                  </a:lnTo>
                  <a:lnTo>
                    <a:pt x="122" y="210"/>
                  </a:lnTo>
                  <a:lnTo>
                    <a:pt x="120" y="205"/>
                  </a:lnTo>
                  <a:lnTo>
                    <a:pt x="116" y="201"/>
                  </a:lnTo>
                  <a:lnTo>
                    <a:pt x="113" y="192"/>
                  </a:lnTo>
                  <a:lnTo>
                    <a:pt x="113" y="186"/>
                  </a:lnTo>
                  <a:lnTo>
                    <a:pt x="116" y="182"/>
                  </a:lnTo>
                  <a:lnTo>
                    <a:pt x="120" y="181"/>
                  </a:lnTo>
                  <a:lnTo>
                    <a:pt x="122" y="179"/>
                  </a:lnTo>
                  <a:lnTo>
                    <a:pt x="124" y="176"/>
                  </a:lnTo>
                  <a:lnTo>
                    <a:pt x="127" y="173"/>
                  </a:lnTo>
                  <a:lnTo>
                    <a:pt x="129" y="168"/>
                  </a:lnTo>
                  <a:lnTo>
                    <a:pt x="127" y="166"/>
                  </a:lnTo>
                  <a:lnTo>
                    <a:pt x="124" y="163"/>
                  </a:lnTo>
                  <a:lnTo>
                    <a:pt x="122" y="161"/>
                  </a:lnTo>
                  <a:lnTo>
                    <a:pt x="119" y="160"/>
                  </a:lnTo>
                  <a:lnTo>
                    <a:pt x="115" y="158"/>
                  </a:lnTo>
                  <a:lnTo>
                    <a:pt x="113" y="158"/>
                  </a:lnTo>
                  <a:lnTo>
                    <a:pt x="110" y="158"/>
                  </a:lnTo>
                  <a:lnTo>
                    <a:pt x="108" y="159"/>
                  </a:lnTo>
                  <a:lnTo>
                    <a:pt x="105" y="161"/>
                  </a:lnTo>
                  <a:lnTo>
                    <a:pt x="104" y="163"/>
                  </a:lnTo>
                  <a:lnTo>
                    <a:pt x="101" y="166"/>
                  </a:lnTo>
                  <a:lnTo>
                    <a:pt x="99" y="169"/>
                  </a:lnTo>
                  <a:lnTo>
                    <a:pt x="96" y="172"/>
                  </a:lnTo>
                  <a:lnTo>
                    <a:pt x="94" y="175"/>
                  </a:lnTo>
                  <a:lnTo>
                    <a:pt x="92" y="177"/>
                  </a:lnTo>
                  <a:lnTo>
                    <a:pt x="89" y="180"/>
                  </a:lnTo>
                  <a:lnTo>
                    <a:pt x="96" y="188"/>
                  </a:lnTo>
                  <a:lnTo>
                    <a:pt x="101" y="195"/>
                  </a:lnTo>
                  <a:lnTo>
                    <a:pt x="102" y="201"/>
                  </a:lnTo>
                  <a:lnTo>
                    <a:pt x="100" y="203"/>
                  </a:lnTo>
                  <a:lnTo>
                    <a:pt x="105" y="205"/>
                  </a:lnTo>
                  <a:lnTo>
                    <a:pt x="107" y="207"/>
                  </a:lnTo>
                  <a:lnTo>
                    <a:pt x="108" y="210"/>
                  </a:lnTo>
                  <a:lnTo>
                    <a:pt x="108" y="212"/>
                  </a:lnTo>
                  <a:lnTo>
                    <a:pt x="107" y="216"/>
                  </a:lnTo>
                  <a:lnTo>
                    <a:pt x="105" y="219"/>
                  </a:lnTo>
                  <a:lnTo>
                    <a:pt x="104" y="222"/>
                  </a:lnTo>
                  <a:lnTo>
                    <a:pt x="102" y="226"/>
                  </a:lnTo>
                  <a:lnTo>
                    <a:pt x="100" y="229"/>
                  </a:lnTo>
                  <a:lnTo>
                    <a:pt x="98" y="233"/>
                  </a:lnTo>
                  <a:lnTo>
                    <a:pt x="96" y="236"/>
                  </a:lnTo>
                  <a:lnTo>
                    <a:pt x="93" y="238"/>
                  </a:lnTo>
                  <a:lnTo>
                    <a:pt x="90" y="240"/>
                  </a:lnTo>
                  <a:lnTo>
                    <a:pt x="87" y="241"/>
                  </a:lnTo>
                  <a:lnTo>
                    <a:pt x="84" y="242"/>
                  </a:lnTo>
                  <a:lnTo>
                    <a:pt x="81" y="241"/>
                  </a:lnTo>
                  <a:lnTo>
                    <a:pt x="79" y="237"/>
                  </a:lnTo>
                  <a:lnTo>
                    <a:pt x="80" y="229"/>
                  </a:lnTo>
                  <a:lnTo>
                    <a:pt x="83" y="222"/>
                  </a:lnTo>
                  <a:lnTo>
                    <a:pt x="86" y="216"/>
                  </a:lnTo>
                  <a:lnTo>
                    <a:pt x="86" y="216"/>
                  </a:lnTo>
                  <a:lnTo>
                    <a:pt x="85" y="216"/>
                  </a:lnTo>
                  <a:lnTo>
                    <a:pt x="84" y="216"/>
                  </a:lnTo>
                  <a:lnTo>
                    <a:pt x="81" y="216"/>
                  </a:lnTo>
                  <a:lnTo>
                    <a:pt x="81" y="215"/>
                  </a:lnTo>
                  <a:lnTo>
                    <a:pt x="79" y="212"/>
                  </a:lnTo>
                  <a:lnTo>
                    <a:pt x="78" y="208"/>
                  </a:lnTo>
                  <a:lnTo>
                    <a:pt x="75" y="202"/>
                  </a:lnTo>
                  <a:lnTo>
                    <a:pt x="71" y="197"/>
                  </a:lnTo>
                  <a:lnTo>
                    <a:pt x="69" y="192"/>
                  </a:lnTo>
                  <a:lnTo>
                    <a:pt x="65" y="187"/>
                  </a:lnTo>
                  <a:lnTo>
                    <a:pt x="62" y="184"/>
                  </a:lnTo>
                  <a:lnTo>
                    <a:pt x="60" y="181"/>
                  </a:lnTo>
                  <a:lnTo>
                    <a:pt x="61" y="176"/>
                  </a:lnTo>
                  <a:lnTo>
                    <a:pt x="62" y="170"/>
                  </a:lnTo>
                  <a:lnTo>
                    <a:pt x="64" y="162"/>
                  </a:lnTo>
                  <a:lnTo>
                    <a:pt x="68" y="155"/>
                  </a:lnTo>
                  <a:lnTo>
                    <a:pt x="71" y="148"/>
                  </a:lnTo>
                  <a:lnTo>
                    <a:pt x="74" y="141"/>
                  </a:lnTo>
                  <a:lnTo>
                    <a:pt x="77" y="136"/>
                  </a:lnTo>
                  <a:lnTo>
                    <a:pt x="74" y="134"/>
                  </a:lnTo>
                  <a:lnTo>
                    <a:pt x="72" y="130"/>
                  </a:lnTo>
                  <a:lnTo>
                    <a:pt x="70" y="124"/>
                  </a:lnTo>
                  <a:lnTo>
                    <a:pt x="70" y="117"/>
                  </a:lnTo>
                  <a:lnTo>
                    <a:pt x="69" y="109"/>
                  </a:lnTo>
                  <a:lnTo>
                    <a:pt x="67" y="101"/>
                  </a:lnTo>
                  <a:lnTo>
                    <a:pt x="65" y="93"/>
                  </a:lnTo>
                  <a:lnTo>
                    <a:pt x="62" y="86"/>
                  </a:lnTo>
                  <a:lnTo>
                    <a:pt x="52" y="79"/>
                  </a:lnTo>
                  <a:lnTo>
                    <a:pt x="46" y="75"/>
                  </a:lnTo>
                  <a:lnTo>
                    <a:pt x="42" y="71"/>
                  </a:lnTo>
                  <a:lnTo>
                    <a:pt x="41" y="68"/>
                  </a:lnTo>
                  <a:lnTo>
                    <a:pt x="40" y="66"/>
                  </a:lnTo>
                  <a:lnTo>
                    <a:pt x="41" y="65"/>
                  </a:lnTo>
                  <a:lnTo>
                    <a:pt x="42" y="63"/>
                  </a:lnTo>
                  <a:lnTo>
                    <a:pt x="42" y="60"/>
                  </a:lnTo>
                  <a:lnTo>
                    <a:pt x="40" y="57"/>
                  </a:lnTo>
                  <a:lnTo>
                    <a:pt x="36" y="53"/>
                  </a:lnTo>
                  <a:lnTo>
                    <a:pt x="33" y="48"/>
                  </a:lnTo>
                  <a:lnTo>
                    <a:pt x="28" y="42"/>
                  </a:lnTo>
                  <a:lnTo>
                    <a:pt x="24" y="37"/>
                  </a:lnTo>
                  <a:lnTo>
                    <a:pt x="20" y="31"/>
                  </a:lnTo>
                  <a:lnTo>
                    <a:pt x="17" y="27"/>
                  </a:lnTo>
                  <a:lnTo>
                    <a:pt x="16" y="23"/>
                  </a:lnTo>
                  <a:lnTo>
                    <a:pt x="14" y="21"/>
                  </a:lnTo>
                  <a:lnTo>
                    <a:pt x="12" y="21"/>
                  </a:lnTo>
                  <a:lnTo>
                    <a:pt x="9" y="21"/>
                  </a:lnTo>
                  <a:lnTo>
                    <a:pt x="7" y="20"/>
                  </a:lnTo>
                  <a:lnTo>
                    <a:pt x="2" y="16"/>
                  </a:lnTo>
                  <a:lnTo>
                    <a:pt x="0" y="13"/>
                  </a:lnTo>
                  <a:lnTo>
                    <a:pt x="2" y="10"/>
                  </a:lnTo>
                  <a:lnTo>
                    <a:pt x="4" y="6"/>
                  </a:lnTo>
                  <a:lnTo>
                    <a:pt x="6" y="4"/>
                  </a:lnTo>
                  <a:lnTo>
                    <a:pt x="8" y="2"/>
                  </a:lnTo>
                  <a:lnTo>
                    <a:pt x="9" y="1"/>
                  </a:lnTo>
                  <a:lnTo>
                    <a:pt x="12" y="0"/>
                  </a:lnTo>
                  <a:lnTo>
                    <a:pt x="14" y="0"/>
                  </a:lnTo>
                  <a:lnTo>
                    <a:pt x="16" y="0"/>
                  </a:lnTo>
                  <a:lnTo>
                    <a:pt x="18" y="1"/>
                  </a:lnTo>
                  <a:lnTo>
                    <a:pt x="19" y="2"/>
                  </a:lnTo>
                  <a:lnTo>
                    <a:pt x="22" y="4"/>
                  </a:lnTo>
                  <a:lnTo>
                    <a:pt x="24" y="6"/>
                  </a:lnTo>
                  <a:lnTo>
                    <a:pt x="25" y="10"/>
                  </a:lnTo>
                  <a:lnTo>
                    <a:pt x="26" y="14"/>
                  </a:lnTo>
                  <a:lnTo>
                    <a:pt x="29" y="16"/>
                  </a:lnTo>
                  <a:lnTo>
                    <a:pt x="33" y="20"/>
                  </a:lnTo>
                  <a:lnTo>
                    <a:pt x="37" y="24"/>
                  </a:lnTo>
                  <a:lnTo>
                    <a:pt x="42" y="30"/>
                  </a:lnTo>
                  <a:lnTo>
                    <a:pt x="46" y="35"/>
                  </a:lnTo>
                  <a:lnTo>
                    <a:pt x="50" y="40"/>
                  </a:lnTo>
                  <a:lnTo>
                    <a:pt x="53" y="45"/>
                  </a:lnTo>
                  <a:lnTo>
                    <a:pt x="56" y="49"/>
                  </a:lnTo>
                  <a:lnTo>
                    <a:pt x="57" y="48"/>
                  </a:lnTo>
                  <a:lnTo>
                    <a:pt x="60" y="49"/>
                  </a:lnTo>
                  <a:lnTo>
                    <a:pt x="62" y="50"/>
                  </a:lnTo>
                  <a:lnTo>
                    <a:pt x="66" y="52"/>
                  </a:lnTo>
                  <a:lnTo>
                    <a:pt x="69" y="55"/>
                  </a:lnTo>
                  <a:lnTo>
                    <a:pt x="72" y="58"/>
                  </a:lnTo>
                  <a:lnTo>
                    <a:pt x="75" y="61"/>
                  </a:lnTo>
                  <a:lnTo>
                    <a:pt x="77" y="63"/>
                  </a:lnTo>
                  <a:lnTo>
                    <a:pt x="77" y="62"/>
                  </a:lnTo>
                  <a:lnTo>
                    <a:pt x="75" y="60"/>
                  </a:lnTo>
                  <a:lnTo>
                    <a:pt x="74" y="57"/>
                  </a:lnTo>
                  <a:lnTo>
                    <a:pt x="73" y="53"/>
                  </a:lnTo>
                  <a:lnTo>
                    <a:pt x="73" y="50"/>
                  </a:lnTo>
                  <a:lnTo>
                    <a:pt x="74" y="51"/>
                  </a:lnTo>
                  <a:lnTo>
                    <a:pt x="73" y="52"/>
                  </a:lnTo>
                  <a:lnTo>
                    <a:pt x="70" y="51"/>
                  </a:lnTo>
                  <a:lnTo>
                    <a:pt x="67" y="48"/>
                  </a:lnTo>
                  <a:lnTo>
                    <a:pt x="65" y="43"/>
                  </a:lnTo>
                  <a:lnTo>
                    <a:pt x="65" y="39"/>
                  </a:lnTo>
                  <a:lnTo>
                    <a:pt x="67" y="38"/>
                  </a:lnTo>
                  <a:lnTo>
                    <a:pt x="64" y="28"/>
                  </a:lnTo>
                  <a:lnTo>
                    <a:pt x="64" y="20"/>
                  </a:lnTo>
                  <a:lnTo>
                    <a:pt x="67" y="13"/>
                  </a:lnTo>
                  <a:lnTo>
                    <a:pt x="71" y="9"/>
                  </a:lnTo>
                  <a:lnTo>
                    <a:pt x="76" y="6"/>
                  </a:lnTo>
                  <a:lnTo>
                    <a:pt x="82" y="5"/>
                  </a:lnTo>
                  <a:lnTo>
                    <a:pt x="88" y="5"/>
                  </a:lnTo>
                  <a:lnTo>
                    <a:pt x="94" y="5"/>
                  </a:lnTo>
                  <a:lnTo>
                    <a:pt x="101" y="3"/>
                  </a:lnTo>
                  <a:lnTo>
                    <a:pt x="107" y="4"/>
                  </a:lnTo>
                  <a:lnTo>
                    <a:pt x="112" y="8"/>
                  </a:lnTo>
                  <a:lnTo>
                    <a:pt x="115" y="13"/>
                  </a:lnTo>
                  <a:lnTo>
                    <a:pt x="118" y="20"/>
                  </a:lnTo>
                  <a:lnTo>
                    <a:pt x="119" y="25"/>
                  </a:lnTo>
                  <a:lnTo>
                    <a:pt x="120" y="31"/>
                  </a:lnTo>
                  <a:lnTo>
                    <a:pt x="120" y="34"/>
                  </a:lnTo>
                  <a:lnTo>
                    <a:pt x="122" y="36"/>
                  </a:lnTo>
                  <a:lnTo>
                    <a:pt x="122" y="42"/>
                  </a:lnTo>
                  <a:lnTo>
                    <a:pt x="122" y="48"/>
                  </a:lnTo>
                  <a:lnTo>
                    <a:pt x="119" y="50"/>
                  </a:lnTo>
                  <a:lnTo>
                    <a:pt x="119" y="54"/>
                  </a:lnTo>
                  <a:lnTo>
                    <a:pt x="117" y="59"/>
                  </a:lnTo>
                  <a:lnTo>
                    <a:pt x="114" y="64"/>
                  </a:lnTo>
                  <a:lnTo>
                    <a:pt x="112" y="67"/>
                  </a:lnTo>
                  <a:close/>
                </a:path>
              </a:pathLst>
            </a:custGeom>
            <a:solidFill>
              <a:srgbClr val="000000"/>
            </a:solidFill>
            <a:ln w="9525">
              <a:noFill/>
              <a:round/>
              <a:headEnd/>
              <a:tailEnd/>
            </a:ln>
          </p:spPr>
          <p:txBody>
            <a:bodyPr/>
            <a:lstStyle/>
            <a:p>
              <a:endParaRPr lang="en-US"/>
            </a:p>
          </p:txBody>
        </p:sp>
        <p:sp>
          <p:nvSpPr>
            <p:cNvPr id="635924" name="Freeform 20"/>
            <p:cNvSpPr>
              <a:spLocks/>
            </p:cNvSpPr>
            <p:nvPr/>
          </p:nvSpPr>
          <p:spPr bwMode="auto">
            <a:xfrm>
              <a:off x="4452" y="1755"/>
              <a:ext cx="304" cy="445"/>
            </a:xfrm>
            <a:custGeom>
              <a:avLst/>
              <a:gdLst/>
              <a:ahLst/>
              <a:cxnLst>
                <a:cxn ang="0">
                  <a:pos x="176" y="12"/>
                </a:cxn>
                <a:cxn ang="0">
                  <a:pos x="143" y="1"/>
                </a:cxn>
                <a:cxn ang="0">
                  <a:pos x="120" y="21"/>
                </a:cxn>
                <a:cxn ang="0">
                  <a:pos x="115" y="53"/>
                </a:cxn>
                <a:cxn ang="0">
                  <a:pos x="125" y="69"/>
                </a:cxn>
                <a:cxn ang="0">
                  <a:pos x="116" y="81"/>
                </a:cxn>
                <a:cxn ang="0">
                  <a:pos x="96" y="86"/>
                </a:cxn>
                <a:cxn ang="0">
                  <a:pos x="77" y="109"/>
                </a:cxn>
                <a:cxn ang="0">
                  <a:pos x="55" y="142"/>
                </a:cxn>
                <a:cxn ang="0">
                  <a:pos x="31" y="172"/>
                </a:cxn>
                <a:cxn ang="0">
                  <a:pos x="21" y="197"/>
                </a:cxn>
                <a:cxn ang="0">
                  <a:pos x="6" y="205"/>
                </a:cxn>
                <a:cxn ang="0">
                  <a:pos x="5" y="226"/>
                </a:cxn>
                <a:cxn ang="0">
                  <a:pos x="20" y="231"/>
                </a:cxn>
                <a:cxn ang="0">
                  <a:pos x="26" y="234"/>
                </a:cxn>
                <a:cxn ang="0">
                  <a:pos x="34" y="218"/>
                </a:cxn>
                <a:cxn ang="0">
                  <a:pos x="50" y="204"/>
                </a:cxn>
                <a:cxn ang="0">
                  <a:pos x="68" y="183"/>
                </a:cxn>
                <a:cxn ang="0">
                  <a:pos x="84" y="160"/>
                </a:cxn>
                <a:cxn ang="0">
                  <a:pos x="82" y="216"/>
                </a:cxn>
                <a:cxn ang="0">
                  <a:pos x="90" y="276"/>
                </a:cxn>
                <a:cxn ang="0">
                  <a:pos x="91" y="412"/>
                </a:cxn>
                <a:cxn ang="0">
                  <a:pos x="92" y="417"/>
                </a:cxn>
                <a:cxn ang="0">
                  <a:pos x="78" y="425"/>
                </a:cxn>
                <a:cxn ang="0">
                  <a:pos x="74" y="441"/>
                </a:cxn>
                <a:cxn ang="0">
                  <a:pos x="98" y="441"/>
                </a:cxn>
                <a:cxn ang="0">
                  <a:pos x="113" y="436"/>
                </a:cxn>
                <a:cxn ang="0">
                  <a:pos x="126" y="433"/>
                </a:cxn>
                <a:cxn ang="0">
                  <a:pos x="133" y="413"/>
                </a:cxn>
                <a:cxn ang="0">
                  <a:pos x="136" y="388"/>
                </a:cxn>
                <a:cxn ang="0">
                  <a:pos x="139" y="305"/>
                </a:cxn>
                <a:cxn ang="0">
                  <a:pos x="151" y="299"/>
                </a:cxn>
                <a:cxn ang="0">
                  <a:pos x="162" y="336"/>
                </a:cxn>
                <a:cxn ang="0">
                  <a:pos x="158" y="412"/>
                </a:cxn>
                <a:cxn ang="0">
                  <a:pos x="161" y="423"/>
                </a:cxn>
                <a:cxn ang="0">
                  <a:pos x="175" y="444"/>
                </a:cxn>
                <a:cxn ang="0">
                  <a:pos x="204" y="436"/>
                </a:cxn>
                <a:cxn ang="0">
                  <a:pos x="200" y="422"/>
                </a:cxn>
                <a:cxn ang="0">
                  <a:pos x="202" y="416"/>
                </a:cxn>
                <a:cxn ang="0">
                  <a:pos x="204" y="348"/>
                </a:cxn>
                <a:cxn ang="0">
                  <a:pos x="201" y="268"/>
                </a:cxn>
                <a:cxn ang="0">
                  <a:pos x="203" y="215"/>
                </a:cxn>
                <a:cxn ang="0">
                  <a:pos x="210" y="153"/>
                </a:cxn>
                <a:cxn ang="0">
                  <a:pos x="235" y="178"/>
                </a:cxn>
                <a:cxn ang="0">
                  <a:pos x="254" y="201"/>
                </a:cxn>
                <a:cxn ang="0">
                  <a:pos x="271" y="222"/>
                </a:cxn>
                <a:cxn ang="0">
                  <a:pos x="285" y="232"/>
                </a:cxn>
                <a:cxn ang="0">
                  <a:pos x="295" y="232"/>
                </a:cxn>
                <a:cxn ang="0">
                  <a:pos x="304" y="215"/>
                </a:cxn>
                <a:cxn ang="0">
                  <a:pos x="294" y="203"/>
                </a:cxn>
                <a:cxn ang="0">
                  <a:pos x="279" y="188"/>
                </a:cxn>
                <a:cxn ang="0">
                  <a:pos x="257" y="151"/>
                </a:cxn>
                <a:cxn ang="0">
                  <a:pos x="235" y="122"/>
                </a:cxn>
                <a:cxn ang="0">
                  <a:pos x="214" y="94"/>
                </a:cxn>
                <a:cxn ang="0">
                  <a:pos x="188" y="84"/>
                </a:cxn>
                <a:cxn ang="0">
                  <a:pos x="180" y="75"/>
                </a:cxn>
                <a:cxn ang="0">
                  <a:pos x="179" y="60"/>
                </a:cxn>
              </a:cxnLst>
              <a:rect l="0" t="0" r="r" b="b"/>
              <a:pathLst>
                <a:path w="304" h="445">
                  <a:moveTo>
                    <a:pt x="181" y="37"/>
                  </a:moveTo>
                  <a:lnTo>
                    <a:pt x="181" y="30"/>
                  </a:lnTo>
                  <a:lnTo>
                    <a:pt x="180" y="24"/>
                  </a:lnTo>
                  <a:lnTo>
                    <a:pt x="179" y="18"/>
                  </a:lnTo>
                  <a:lnTo>
                    <a:pt x="176" y="12"/>
                  </a:lnTo>
                  <a:lnTo>
                    <a:pt x="173" y="7"/>
                  </a:lnTo>
                  <a:lnTo>
                    <a:pt x="168" y="3"/>
                  </a:lnTo>
                  <a:lnTo>
                    <a:pt x="161" y="1"/>
                  </a:lnTo>
                  <a:lnTo>
                    <a:pt x="152" y="0"/>
                  </a:lnTo>
                  <a:lnTo>
                    <a:pt x="143" y="1"/>
                  </a:lnTo>
                  <a:lnTo>
                    <a:pt x="135" y="3"/>
                  </a:lnTo>
                  <a:lnTo>
                    <a:pt x="130" y="7"/>
                  </a:lnTo>
                  <a:lnTo>
                    <a:pt x="125" y="11"/>
                  </a:lnTo>
                  <a:lnTo>
                    <a:pt x="121" y="16"/>
                  </a:lnTo>
                  <a:lnTo>
                    <a:pt x="120" y="21"/>
                  </a:lnTo>
                  <a:lnTo>
                    <a:pt x="119" y="27"/>
                  </a:lnTo>
                  <a:lnTo>
                    <a:pt x="119" y="32"/>
                  </a:lnTo>
                  <a:lnTo>
                    <a:pt x="114" y="35"/>
                  </a:lnTo>
                  <a:lnTo>
                    <a:pt x="114" y="44"/>
                  </a:lnTo>
                  <a:lnTo>
                    <a:pt x="115" y="53"/>
                  </a:lnTo>
                  <a:lnTo>
                    <a:pt x="119" y="56"/>
                  </a:lnTo>
                  <a:lnTo>
                    <a:pt x="120" y="60"/>
                  </a:lnTo>
                  <a:lnTo>
                    <a:pt x="122" y="64"/>
                  </a:lnTo>
                  <a:lnTo>
                    <a:pt x="123" y="67"/>
                  </a:lnTo>
                  <a:lnTo>
                    <a:pt x="125" y="69"/>
                  </a:lnTo>
                  <a:lnTo>
                    <a:pt x="122" y="70"/>
                  </a:lnTo>
                  <a:lnTo>
                    <a:pt x="119" y="71"/>
                  </a:lnTo>
                  <a:lnTo>
                    <a:pt x="118" y="74"/>
                  </a:lnTo>
                  <a:lnTo>
                    <a:pt x="120" y="80"/>
                  </a:lnTo>
                  <a:lnTo>
                    <a:pt x="116" y="81"/>
                  </a:lnTo>
                  <a:lnTo>
                    <a:pt x="113" y="82"/>
                  </a:lnTo>
                  <a:lnTo>
                    <a:pt x="108" y="82"/>
                  </a:lnTo>
                  <a:lnTo>
                    <a:pt x="104" y="83"/>
                  </a:lnTo>
                  <a:lnTo>
                    <a:pt x="100" y="84"/>
                  </a:lnTo>
                  <a:lnTo>
                    <a:pt x="96" y="86"/>
                  </a:lnTo>
                  <a:lnTo>
                    <a:pt x="92" y="88"/>
                  </a:lnTo>
                  <a:lnTo>
                    <a:pt x="90" y="91"/>
                  </a:lnTo>
                  <a:lnTo>
                    <a:pt x="87" y="95"/>
                  </a:lnTo>
                  <a:lnTo>
                    <a:pt x="82" y="102"/>
                  </a:lnTo>
                  <a:lnTo>
                    <a:pt x="77" y="109"/>
                  </a:lnTo>
                  <a:lnTo>
                    <a:pt x="70" y="117"/>
                  </a:lnTo>
                  <a:lnTo>
                    <a:pt x="65" y="125"/>
                  </a:lnTo>
                  <a:lnTo>
                    <a:pt x="60" y="132"/>
                  </a:lnTo>
                  <a:lnTo>
                    <a:pt x="56" y="138"/>
                  </a:lnTo>
                  <a:lnTo>
                    <a:pt x="55" y="142"/>
                  </a:lnTo>
                  <a:lnTo>
                    <a:pt x="52" y="145"/>
                  </a:lnTo>
                  <a:lnTo>
                    <a:pt x="48" y="150"/>
                  </a:lnTo>
                  <a:lnTo>
                    <a:pt x="43" y="157"/>
                  </a:lnTo>
                  <a:lnTo>
                    <a:pt x="37" y="165"/>
                  </a:lnTo>
                  <a:lnTo>
                    <a:pt x="31" y="172"/>
                  </a:lnTo>
                  <a:lnTo>
                    <a:pt x="27" y="179"/>
                  </a:lnTo>
                  <a:lnTo>
                    <a:pt x="23" y="186"/>
                  </a:lnTo>
                  <a:lnTo>
                    <a:pt x="21" y="190"/>
                  </a:lnTo>
                  <a:lnTo>
                    <a:pt x="22" y="194"/>
                  </a:lnTo>
                  <a:lnTo>
                    <a:pt x="21" y="197"/>
                  </a:lnTo>
                  <a:lnTo>
                    <a:pt x="19" y="198"/>
                  </a:lnTo>
                  <a:lnTo>
                    <a:pt x="16" y="200"/>
                  </a:lnTo>
                  <a:lnTo>
                    <a:pt x="13" y="201"/>
                  </a:lnTo>
                  <a:lnTo>
                    <a:pt x="10" y="203"/>
                  </a:lnTo>
                  <a:lnTo>
                    <a:pt x="6" y="205"/>
                  </a:lnTo>
                  <a:lnTo>
                    <a:pt x="3" y="208"/>
                  </a:lnTo>
                  <a:lnTo>
                    <a:pt x="1" y="213"/>
                  </a:lnTo>
                  <a:lnTo>
                    <a:pt x="0" y="217"/>
                  </a:lnTo>
                  <a:lnTo>
                    <a:pt x="1" y="221"/>
                  </a:lnTo>
                  <a:lnTo>
                    <a:pt x="5" y="226"/>
                  </a:lnTo>
                  <a:lnTo>
                    <a:pt x="9" y="230"/>
                  </a:lnTo>
                  <a:lnTo>
                    <a:pt x="13" y="232"/>
                  </a:lnTo>
                  <a:lnTo>
                    <a:pt x="16" y="232"/>
                  </a:lnTo>
                  <a:lnTo>
                    <a:pt x="18" y="232"/>
                  </a:lnTo>
                  <a:lnTo>
                    <a:pt x="20" y="231"/>
                  </a:lnTo>
                  <a:lnTo>
                    <a:pt x="21" y="230"/>
                  </a:lnTo>
                  <a:lnTo>
                    <a:pt x="22" y="230"/>
                  </a:lnTo>
                  <a:lnTo>
                    <a:pt x="23" y="231"/>
                  </a:lnTo>
                  <a:lnTo>
                    <a:pt x="24" y="233"/>
                  </a:lnTo>
                  <a:lnTo>
                    <a:pt x="26" y="234"/>
                  </a:lnTo>
                  <a:lnTo>
                    <a:pt x="28" y="233"/>
                  </a:lnTo>
                  <a:lnTo>
                    <a:pt x="30" y="230"/>
                  </a:lnTo>
                  <a:lnTo>
                    <a:pt x="32" y="226"/>
                  </a:lnTo>
                  <a:lnTo>
                    <a:pt x="34" y="222"/>
                  </a:lnTo>
                  <a:lnTo>
                    <a:pt x="34" y="218"/>
                  </a:lnTo>
                  <a:lnTo>
                    <a:pt x="35" y="216"/>
                  </a:lnTo>
                  <a:lnTo>
                    <a:pt x="37" y="216"/>
                  </a:lnTo>
                  <a:lnTo>
                    <a:pt x="41" y="213"/>
                  </a:lnTo>
                  <a:lnTo>
                    <a:pt x="45" y="209"/>
                  </a:lnTo>
                  <a:lnTo>
                    <a:pt x="50" y="204"/>
                  </a:lnTo>
                  <a:lnTo>
                    <a:pt x="55" y="198"/>
                  </a:lnTo>
                  <a:lnTo>
                    <a:pt x="60" y="193"/>
                  </a:lnTo>
                  <a:lnTo>
                    <a:pt x="64" y="188"/>
                  </a:lnTo>
                  <a:lnTo>
                    <a:pt x="66" y="186"/>
                  </a:lnTo>
                  <a:lnTo>
                    <a:pt x="68" y="183"/>
                  </a:lnTo>
                  <a:lnTo>
                    <a:pt x="71" y="179"/>
                  </a:lnTo>
                  <a:lnTo>
                    <a:pt x="74" y="175"/>
                  </a:lnTo>
                  <a:lnTo>
                    <a:pt x="78" y="170"/>
                  </a:lnTo>
                  <a:lnTo>
                    <a:pt x="81" y="165"/>
                  </a:lnTo>
                  <a:lnTo>
                    <a:pt x="84" y="160"/>
                  </a:lnTo>
                  <a:lnTo>
                    <a:pt x="87" y="155"/>
                  </a:lnTo>
                  <a:lnTo>
                    <a:pt x="89" y="150"/>
                  </a:lnTo>
                  <a:lnTo>
                    <a:pt x="87" y="166"/>
                  </a:lnTo>
                  <a:lnTo>
                    <a:pt x="84" y="191"/>
                  </a:lnTo>
                  <a:lnTo>
                    <a:pt x="82" y="216"/>
                  </a:lnTo>
                  <a:lnTo>
                    <a:pt x="86" y="230"/>
                  </a:lnTo>
                  <a:lnTo>
                    <a:pt x="86" y="240"/>
                  </a:lnTo>
                  <a:lnTo>
                    <a:pt x="86" y="254"/>
                  </a:lnTo>
                  <a:lnTo>
                    <a:pt x="87" y="267"/>
                  </a:lnTo>
                  <a:lnTo>
                    <a:pt x="90" y="276"/>
                  </a:lnTo>
                  <a:lnTo>
                    <a:pt x="88" y="301"/>
                  </a:lnTo>
                  <a:lnTo>
                    <a:pt x="87" y="344"/>
                  </a:lnTo>
                  <a:lnTo>
                    <a:pt x="87" y="387"/>
                  </a:lnTo>
                  <a:lnTo>
                    <a:pt x="88" y="410"/>
                  </a:lnTo>
                  <a:lnTo>
                    <a:pt x="91" y="412"/>
                  </a:lnTo>
                  <a:lnTo>
                    <a:pt x="93" y="414"/>
                  </a:lnTo>
                  <a:lnTo>
                    <a:pt x="95" y="415"/>
                  </a:lnTo>
                  <a:lnTo>
                    <a:pt x="96" y="415"/>
                  </a:lnTo>
                  <a:lnTo>
                    <a:pt x="94" y="416"/>
                  </a:lnTo>
                  <a:lnTo>
                    <a:pt x="92" y="417"/>
                  </a:lnTo>
                  <a:lnTo>
                    <a:pt x="89" y="419"/>
                  </a:lnTo>
                  <a:lnTo>
                    <a:pt x="87" y="421"/>
                  </a:lnTo>
                  <a:lnTo>
                    <a:pt x="84" y="423"/>
                  </a:lnTo>
                  <a:lnTo>
                    <a:pt x="81" y="424"/>
                  </a:lnTo>
                  <a:lnTo>
                    <a:pt x="78" y="425"/>
                  </a:lnTo>
                  <a:lnTo>
                    <a:pt x="76" y="425"/>
                  </a:lnTo>
                  <a:lnTo>
                    <a:pt x="72" y="428"/>
                  </a:lnTo>
                  <a:lnTo>
                    <a:pt x="69" y="432"/>
                  </a:lnTo>
                  <a:lnTo>
                    <a:pt x="69" y="437"/>
                  </a:lnTo>
                  <a:lnTo>
                    <a:pt x="74" y="441"/>
                  </a:lnTo>
                  <a:lnTo>
                    <a:pt x="78" y="442"/>
                  </a:lnTo>
                  <a:lnTo>
                    <a:pt x="84" y="443"/>
                  </a:lnTo>
                  <a:lnTo>
                    <a:pt x="88" y="442"/>
                  </a:lnTo>
                  <a:lnTo>
                    <a:pt x="93" y="442"/>
                  </a:lnTo>
                  <a:lnTo>
                    <a:pt x="98" y="441"/>
                  </a:lnTo>
                  <a:lnTo>
                    <a:pt x="102" y="440"/>
                  </a:lnTo>
                  <a:lnTo>
                    <a:pt x="105" y="439"/>
                  </a:lnTo>
                  <a:lnTo>
                    <a:pt x="108" y="438"/>
                  </a:lnTo>
                  <a:lnTo>
                    <a:pt x="110" y="437"/>
                  </a:lnTo>
                  <a:lnTo>
                    <a:pt x="113" y="436"/>
                  </a:lnTo>
                  <a:lnTo>
                    <a:pt x="115" y="435"/>
                  </a:lnTo>
                  <a:lnTo>
                    <a:pt x="118" y="434"/>
                  </a:lnTo>
                  <a:lnTo>
                    <a:pt x="121" y="434"/>
                  </a:lnTo>
                  <a:lnTo>
                    <a:pt x="124" y="433"/>
                  </a:lnTo>
                  <a:lnTo>
                    <a:pt x="126" y="433"/>
                  </a:lnTo>
                  <a:lnTo>
                    <a:pt x="128" y="434"/>
                  </a:lnTo>
                  <a:lnTo>
                    <a:pt x="132" y="433"/>
                  </a:lnTo>
                  <a:lnTo>
                    <a:pt x="135" y="429"/>
                  </a:lnTo>
                  <a:lnTo>
                    <a:pt x="136" y="422"/>
                  </a:lnTo>
                  <a:lnTo>
                    <a:pt x="133" y="413"/>
                  </a:lnTo>
                  <a:lnTo>
                    <a:pt x="136" y="413"/>
                  </a:lnTo>
                  <a:lnTo>
                    <a:pt x="138" y="412"/>
                  </a:lnTo>
                  <a:lnTo>
                    <a:pt x="139" y="408"/>
                  </a:lnTo>
                  <a:lnTo>
                    <a:pt x="138" y="402"/>
                  </a:lnTo>
                  <a:lnTo>
                    <a:pt x="136" y="388"/>
                  </a:lnTo>
                  <a:lnTo>
                    <a:pt x="134" y="365"/>
                  </a:lnTo>
                  <a:lnTo>
                    <a:pt x="133" y="343"/>
                  </a:lnTo>
                  <a:lnTo>
                    <a:pt x="133" y="331"/>
                  </a:lnTo>
                  <a:lnTo>
                    <a:pt x="135" y="321"/>
                  </a:lnTo>
                  <a:lnTo>
                    <a:pt x="139" y="305"/>
                  </a:lnTo>
                  <a:lnTo>
                    <a:pt x="142" y="289"/>
                  </a:lnTo>
                  <a:lnTo>
                    <a:pt x="144" y="278"/>
                  </a:lnTo>
                  <a:lnTo>
                    <a:pt x="146" y="284"/>
                  </a:lnTo>
                  <a:lnTo>
                    <a:pt x="148" y="291"/>
                  </a:lnTo>
                  <a:lnTo>
                    <a:pt x="151" y="299"/>
                  </a:lnTo>
                  <a:lnTo>
                    <a:pt x="154" y="307"/>
                  </a:lnTo>
                  <a:lnTo>
                    <a:pt x="157" y="315"/>
                  </a:lnTo>
                  <a:lnTo>
                    <a:pt x="159" y="323"/>
                  </a:lnTo>
                  <a:lnTo>
                    <a:pt x="161" y="330"/>
                  </a:lnTo>
                  <a:lnTo>
                    <a:pt x="162" y="336"/>
                  </a:lnTo>
                  <a:lnTo>
                    <a:pt x="161" y="352"/>
                  </a:lnTo>
                  <a:lnTo>
                    <a:pt x="159" y="374"/>
                  </a:lnTo>
                  <a:lnTo>
                    <a:pt x="157" y="396"/>
                  </a:lnTo>
                  <a:lnTo>
                    <a:pt x="156" y="411"/>
                  </a:lnTo>
                  <a:lnTo>
                    <a:pt x="158" y="412"/>
                  </a:lnTo>
                  <a:lnTo>
                    <a:pt x="160" y="413"/>
                  </a:lnTo>
                  <a:lnTo>
                    <a:pt x="162" y="414"/>
                  </a:lnTo>
                  <a:lnTo>
                    <a:pt x="162" y="414"/>
                  </a:lnTo>
                  <a:lnTo>
                    <a:pt x="161" y="418"/>
                  </a:lnTo>
                  <a:lnTo>
                    <a:pt x="161" y="423"/>
                  </a:lnTo>
                  <a:lnTo>
                    <a:pt x="161" y="428"/>
                  </a:lnTo>
                  <a:lnTo>
                    <a:pt x="162" y="433"/>
                  </a:lnTo>
                  <a:lnTo>
                    <a:pt x="165" y="438"/>
                  </a:lnTo>
                  <a:lnTo>
                    <a:pt x="169" y="442"/>
                  </a:lnTo>
                  <a:lnTo>
                    <a:pt x="175" y="444"/>
                  </a:lnTo>
                  <a:lnTo>
                    <a:pt x="183" y="445"/>
                  </a:lnTo>
                  <a:lnTo>
                    <a:pt x="192" y="444"/>
                  </a:lnTo>
                  <a:lnTo>
                    <a:pt x="198" y="443"/>
                  </a:lnTo>
                  <a:lnTo>
                    <a:pt x="202" y="440"/>
                  </a:lnTo>
                  <a:lnTo>
                    <a:pt x="204" y="436"/>
                  </a:lnTo>
                  <a:lnTo>
                    <a:pt x="204" y="433"/>
                  </a:lnTo>
                  <a:lnTo>
                    <a:pt x="204" y="430"/>
                  </a:lnTo>
                  <a:lnTo>
                    <a:pt x="203" y="427"/>
                  </a:lnTo>
                  <a:lnTo>
                    <a:pt x="202" y="425"/>
                  </a:lnTo>
                  <a:lnTo>
                    <a:pt x="200" y="422"/>
                  </a:lnTo>
                  <a:lnTo>
                    <a:pt x="199" y="419"/>
                  </a:lnTo>
                  <a:lnTo>
                    <a:pt x="198" y="417"/>
                  </a:lnTo>
                  <a:lnTo>
                    <a:pt x="197" y="416"/>
                  </a:lnTo>
                  <a:lnTo>
                    <a:pt x="200" y="416"/>
                  </a:lnTo>
                  <a:lnTo>
                    <a:pt x="202" y="416"/>
                  </a:lnTo>
                  <a:lnTo>
                    <a:pt x="204" y="415"/>
                  </a:lnTo>
                  <a:lnTo>
                    <a:pt x="204" y="415"/>
                  </a:lnTo>
                  <a:lnTo>
                    <a:pt x="204" y="399"/>
                  </a:lnTo>
                  <a:lnTo>
                    <a:pt x="204" y="373"/>
                  </a:lnTo>
                  <a:lnTo>
                    <a:pt x="204" y="348"/>
                  </a:lnTo>
                  <a:lnTo>
                    <a:pt x="205" y="332"/>
                  </a:lnTo>
                  <a:lnTo>
                    <a:pt x="205" y="320"/>
                  </a:lnTo>
                  <a:lnTo>
                    <a:pt x="203" y="299"/>
                  </a:lnTo>
                  <a:lnTo>
                    <a:pt x="202" y="279"/>
                  </a:lnTo>
                  <a:lnTo>
                    <a:pt x="201" y="268"/>
                  </a:lnTo>
                  <a:lnTo>
                    <a:pt x="202" y="259"/>
                  </a:lnTo>
                  <a:lnTo>
                    <a:pt x="202" y="245"/>
                  </a:lnTo>
                  <a:lnTo>
                    <a:pt x="202" y="232"/>
                  </a:lnTo>
                  <a:lnTo>
                    <a:pt x="200" y="224"/>
                  </a:lnTo>
                  <a:lnTo>
                    <a:pt x="203" y="215"/>
                  </a:lnTo>
                  <a:lnTo>
                    <a:pt x="205" y="197"/>
                  </a:lnTo>
                  <a:lnTo>
                    <a:pt x="205" y="172"/>
                  </a:lnTo>
                  <a:lnTo>
                    <a:pt x="203" y="145"/>
                  </a:lnTo>
                  <a:lnTo>
                    <a:pt x="206" y="149"/>
                  </a:lnTo>
                  <a:lnTo>
                    <a:pt x="210" y="153"/>
                  </a:lnTo>
                  <a:lnTo>
                    <a:pt x="215" y="159"/>
                  </a:lnTo>
                  <a:lnTo>
                    <a:pt x="221" y="164"/>
                  </a:lnTo>
                  <a:lnTo>
                    <a:pt x="226" y="169"/>
                  </a:lnTo>
                  <a:lnTo>
                    <a:pt x="231" y="174"/>
                  </a:lnTo>
                  <a:lnTo>
                    <a:pt x="235" y="178"/>
                  </a:lnTo>
                  <a:lnTo>
                    <a:pt x="238" y="180"/>
                  </a:lnTo>
                  <a:lnTo>
                    <a:pt x="241" y="184"/>
                  </a:lnTo>
                  <a:lnTo>
                    <a:pt x="245" y="189"/>
                  </a:lnTo>
                  <a:lnTo>
                    <a:pt x="250" y="195"/>
                  </a:lnTo>
                  <a:lnTo>
                    <a:pt x="254" y="201"/>
                  </a:lnTo>
                  <a:lnTo>
                    <a:pt x="259" y="207"/>
                  </a:lnTo>
                  <a:lnTo>
                    <a:pt x="263" y="213"/>
                  </a:lnTo>
                  <a:lnTo>
                    <a:pt x="267" y="217"/>
                  </a:lnTo>
                  <a:lnTo>
                    <a:pt x="269" y="218"/>
                  </a:lnTo>
                  <a:lnTo>
                    <a:pt x="271" y="222"/>
                  </a:lnTo>
                  <a:lnTo>
                    <a:pt x="275" y="227"/>
                  </a:lnTo>
                  <a:lnTo>
                    <a:pt x="278" y="231"/>
                  </a:lnTo>
                  <a:lnTo>
                    <a:pt x="280" y="233"/>
                  </a:lnTo>
                  <a:lnTo>
                    <a:pt x="282" y="232"/>
                  </a:lnTo>
                  <a:lnTo>
                    <a:pt x="285" y="232"/>
                  </a:lnTo>
                  <a:lnTo>
                    <a:pt x="287" y="232"/>
                  </a:lnTo>
                  <a:lnTo>
                    <a:pt x="289" y="232"/>
                  </a:lnTo>
                  <a:lnTo>
                    <a:pt x="290" y="233"/>
                  </a:lnTo>
                  <a:lnTo>
                    <a:pt x="293" y="233"/>
                  </a:lnTo>
                  <a:lnTo>
                    <a:pt x="295" y="232"/>
                  </a:lnTo>
                  <a:lnTo>
                    <a:pt x="298" y="230"/>
                  </a:lnTo>
                  <a:lnTo>
                    <a:pt x="300" y="228"/>
                  </a:lnTo>
                  <a:lnTo>
                    <a:pt x="302" y="225"/>
                  </a:lnTo>
                  <a:lnTo>
                    <a:pt x="304" y="220"/>
                  </a:lnTo>
                  <a:lnTo>
                    <a:pt x="304" y="215"/>
                  </a:lnTo>
                  <a:lnTo>
                    <a:pt x="304" y="210"/>
                  </a:lnTo>
                  <a:lnTo>
                    <a:pt x="302" y="207"/>
                  </a:lnTo>
                  <a:lnTo>
                    <a:pt x="299" y="205"/>
                  </a:lnTo>
                  <a:lnTo>
                    <a:pt x="296" y="204"/>
                  </a:lnTo>
                  <a:lnTo>
                    <a:pt x="294" y="203"/>
                  </a:lnTo>
                  <a:lnTo>
                    <a:pt x="290" y="202"/>
                  </a:lnTo>
                  <a:lnTo>
                    <a:pt x="287" y="200"/>
                  </a:lnTo>
                  <a:lnTo>
                    <a:pt x="285" y="198"/>
                  </a:lnTo>
                  <a:lnTo>
                    <a:pt x="282" y="194"/>
                  </a:lnTo>
                  <a:lnTo>
                    <a:pt x="279" y="188"/>
                  </a:lnTo>
                  <a:lnTo>
                    <a:pt x="275" y="180"/>
                  </a:lnTo>
                  <a:lnTo>
                    <a:pt x="270" y="172"/>
                  </a:lnTo>
                  <a:lnTo>
                    <a:pt x="265" y="164"/>
                  </a:lnTo>
                  <a:lnTo>
                    <a:pt x="261" y="157"/>
                  </a:lnTo>
                  <a:lnTo>
                    <a:pt x="257" y="151"/>
                  </a:lnTo>
                  <a:lnTo>
                    <a:pt x="254" y="147"/>
                  </a:lnTo>
                  <a:lnTo>
                    <a:pt x="251" y="143"/>
                  </a:lnTo>
                  <a:lnTo>
                    <a:pt x="247" y="137"/>
                  </a:lnTo>
                  <a:lnTo>
                    <a:pt x="242" y="129"/>
                  </a:lnTo>
                  <a:lnTo>
                    <a:pt x="235" y="122"/>
                  </a:lnTo>
                  <a:lnTo>
                    <a:pt x="230" y="113"/>
                  </a:lnTo>
                  <a:lnTo>
                    <a:pt x="224" y="106"/>
                  </a:lnTo>
                  <a:lnTo>
                    <a:pt x="219" y="101"/>
                  </a:lnTo>
                  <a:lnTo>
                    <a:pt x="217" y="96"/>
                  </a:lnTo>
                  <a:lnTo>
                    <a:pt x="214" y="94"/>
                  </a:lnTo>
                  <a:lnTo>
                    <a:pt x="209" y="91"/>
                  </a:lnTo>
                  <a:lnTo>
                    <a:pt x="205" y="89"/>
                  </a:lnTo>
                  <a:lnTo>
                    <a:pt x="200" y="87"/>
                  </a:lnTo>
                  <a:lnTo>
                    <a:pt x="194" y="85"/>
                  </a:lnTo>
                  <a:lnTo>
                    <a:pt x="188" y="84"/>
                  </a:lnTo>
                  <a:lnTo>
                    <a:pt x="183" y="84"/>
                  </a:lnTo>
                  <a:lnTo>
                    <a:pt x="179" y="84"/>
                  </a:lnTo>
                  <a:lnTo>
                    <a:pt x="181" y="81"/>
                  </a:lnTo>
                  <a:lnTo>
                    <a:pt x="182" y="78"/>
                  </a:lnTo>
                  <a:lnTo>
                    <a:pt x="180" y="75"/>
                  </a:lnTo>
                  <a:lnTo>
                    <a:pt x="174" y="73"/>
                  </a:lnTo>
                  <a:lnTo>
                    <a:pt x="176" y="70"/>
                  </a:lnTo>
                  <a:lnTo>
                    <a:pt x="178" y="66"/>
                  </a:lnTo>
                  <a:lnTo>
                    <a:pt x="179" y="63"/>
                  </a:lnTo>
                  <a:lnTo>
                    <a:pt x="179" y="60"/>
                  </a:lnTo>
                  <a:lnTo>
                    <a:pt x="183" y="57"/>
                  </a:lnTo>
                  <a:lnTo>
                    <a:pt x="186" y="48"/>
                  </a:lnTo>
                  <a:lnTo>
                    <a:pt x="186" y="39"/>
                  </a:lnTo>
                  <a:lnTo>
                    <a:pt x="181" y="37"/>
                  </a:lnTo>
                  <a:close/>
                </a:path>
              </a:pathLst>
            </a:custGeom>
            <a:solidFill>
              <a:srgbClr val="000000"/>
            </a:solidFill>
            <a:ln w="9525">
              <a:noFill/>
              <a:round/>
              <a:headEnd/>
              <a:tailEnd/>
            </a:ln>
          </p:spPr>
          <p:txBody>
            <a:bodyPr/>
            <a:lstStyle/>
            <a:p>
              <a:endParaRPr lang="en-US"/>
            </a:p>
          </p:txBody>
        </p:sp>
        <p:sp>
          <p:nvSpPr>
            <p:cNvPr id="635925" name="Freeform 21"/>
            <p:cNvSpPr>
              <a:spLocks/>
            </p:cNvSpPr>
            <p:nvPr/>
          </p:nvSpPr>
          <p:spPr bwMode="auto">
            <a:xfrm>
              <a:off x="4730" y="1951"/>
              <a:ext cx="168" cy="247"/>
            </a:xfrm>
            <a:custGeom>
              <a:avLst/>
              <a:gdLst/>
              <a:ahLst/>
              <a:cxnLst>
                <a:cxn ang="0">
                  <a:pos x="161" y="77"/>
                </a:cxn>
                <a:cxn ang="0">
                  <a:pos x="161" y="38"/>
                </a:cxn>
                <a:cxn ang="0">
                  <a:pos x="165" y="28"/>
                </a:cxn>
                <a:cxn ang="0">
                  <a:pos x="166" y="16"/>
                </a:cxn>
                <a:cxn ang="0">
                  <a:pos x="154" y="9"/>
                </a:cxn>
                <a:cxn ang="0">
                  <a:pos x="147" y="12"/>
                </a:cxn>
                <a:cxn ang="0">
                  <a:pos x="147" y="26"/>
                </a:cxn>
                <a:cxn ang="0">
                  <a:pos x="148" y="40"/>
                </a:cxn>
                <a:cxn ang="0">
                  <a:pos x="144" y="64"/>
                </a:cxn>
                <a:cxn ang="0">
                  <a:pos x="137" y="66"/>
                </a:cxn>
                <a:cxn ang="0">
                  <a:pos x="118" y="67"/>
                </a:cxn>
                <a:cxn ang="0">
                  <a:pos x="118" y="33"/>
                </a:cxn>
                <a:cxn ang="0">
                  <a:pos x="98" y="5"/>
                </a:cxn>
                <a:cxn ang="0">
                  <a:pos x="81" y="2"/>
                </a:cxn>
                <a:cxn ang="0">
                  <a:pos x="70" y="4"/>
                </a:cxn>
                <a:cxn ang="0">
                  <a:pos x="61" y="14"/>
                </a:cxn>
                <a:cxn ang="0">
                  <a:pos x="56" y="40"/>
                </a:cxn>
                <a:cxn ang="0">
                  <a:pos x="55" y="63"/>
                </a:cxn>
                <a:cxn ang="0">
                  <a:pos x="44" y="67"/>
                </a:cxn>
                <a:cxn ang="0">
                  <a:pos x="28" y="70"/>
                </a:cxn>
                <a:cxn ang="0">
                  <a:pos x="22" y="41"/>
                </a:cxn>
                <a:cxn ang="0">
                  <a:pos x="21" y="21"/>
                </a:cxn>
                <a:cxn ang="0">
                  <a:pos x="15" y="10"/>
                </a:cxn>
                <a:cxn ang="0">
                  <a:pos x="0" y="18"/>
                </a:cxn>
                <a:cxn ang="0">
                  <a:pos x="8" y="32"/>
                </a:cxn>
                <a:cxn ang="0">
                  <a:pos x="11" y="74"/>
                </a:cxn>
                <a:cxn ang="0">
                  <a:pos x="27" y="87"/>
                </a:cxn>
                <a:cxn ang="0">
                  <a:pos x="28" y="93"/>
                </a:cxn>
                <a:cxn ang="0">
                  <a:pos x="38" y="94"/>
                </a:cxn>
                <a:cxn ang="0">
                  <a:pos x="58" y="92"/>
                </a:cxn>
                <a:cxn ang="0">
                  <a:pos x="53" y="164"/>
                </a:cxn>
                <a:cxn ang="0">
                  <a:pos x="59" y="185"/>
                </a:cxn>
                <a:cxn ang="0">
                  <a:pos x="69" y="184"/>
                </a:cxn>
                <a:cxn ang="0">
                  <a:pos x="78" y="223"/>
                </a:cxn>
                <a:cxn ang="0">
                  <a:pos x="72" y="233"/>
                </a:cxn>
                <a:cxn ang="0">
                  <a:pos x="60" y="238"/>
                </a:cxn>
                <a:cxn ang="0">
                  <a:pos x="57" y="245"/>
                </a:cxn>
                <a:cxn ang="0">
                  <a:pos x="75" y="246"/>
                </a:cxn>
                <a:cxn ang="0">
                  <a:pos x="96" y="246"/>
                </a:cxn>
                <a:cxn ang="0">
                  <a:pos x="90" y="209"/>
                </a:cxn>
                <a:cxn ang="0">
                  <a:pos x="97" y="185"/>
                </a:cxn>
                <a:cxn ang="0">
                  <a:pos x="103" y="185"/>
                </a:cxn>
                <a:cxn ang="0">
                  <a:pos x="104" y="225"/>
                </a:cxn>
                <a:cxn ang="0">
                  <a:pos x="108" y="246"/>
                </a:cxn>
                <a:cxn ang="0">
                  <a:pos x="131" y="247"/>
                </a:cxn>
                <a:cxn ang="0">
                  <a:pos x="146" y="242"/>
                </a:cxn>
                <a:cxn ang="0">
                  <a:pos x="138" y="237"/>
                </a:cxn>
                <a:cxn ang="0">
                  <a:pos x="126" y="232"/>
                </a:cxn>
                <a:cxn ang="0">
                  <a:pos x="122" y="210"/>
                </a:cxn>
                <a:cxn ang="0">
                  <a:pos x="131" y="185"/>
                </a:cxn>
                <a:cxn ang="0">
                  <a:pos x="143" y="184"/>
                </a:cxn>
                <a:cxn ang="0">
                  <a:pos x="140" y="167"/>
                </a:cxn>
                <a:cxn ang="0">
                  <a:pos x="123" y="109"/>
                </a:cxn>
                <a:cxn ang="0">
                  <a:pos x="124" y="93"/>
                </a:cxn>
                <a:cxn ang="0">
                  <a:pos x="145" y="95"/>
                </a:cxn>
                <a:cxn ang="0">
                  <a:pos x="149" y="91"/>
                </a:cxn>
              </a:cxnLst>
              <a:rect l="0" t="0" r="r" b="b"/>
              <a:pathLst>
                <a:path w="168" h="247">
                  <a:moveTo>
                    <a:pt x="149" y="86"/>
                  </a:moveTo>
                  <a:lnTo>
                    <a:pt x="153" y="86"/>
                  </a:lnTo>
                  <a:lnTo>
                    <a:pt x="157" y="83"/>
                  </a:lnTo>
                  <a:lnTo>
                    <a:pt x="161" y="77"/>
                  </a:lnTo>
                  <a:lnTo>
                    <a:pt x="163" y="68"/>
                  </a:lnTo>
                  <a:lnTo>
                    <a:pt x="163" y="53"/>
                  </a:lnTo>
                  <a:lnTo>
                    <a:pt x="162" y="43"/>
                  </a:lnTo>
                  <a:lnTo>
                    <a:pt x="161" y="38"/>
                  </a:lnTo>
                  <a:lnTo>
                    <a:pt x="160" y="34"/>
                  </a:lnTo>
                  <a:lnTo>
                    <a:pt x="161" y="32"/>
                  </a:lnTo>
                  <a:lnTo>
                    <a:pt x="163" y="30"/>
                  </a:lnTo>
                  <a:lnTo>
                    <a:pt x="165" y="28"/>
                  </a:lnTo>
                  <a:lnTo>
                    <a:pt x="167" y="25"/>
                  </a:lnTo>
                  <a:lnTo>
                    <a:pt x="168" y="22"/>
                  </a:lnTo>
                  <a:lnTo>
                    <a:pt x="168" y="19"/>
                  </a:lnTo>
                  <a:lnTo>
                    <a:pt x="166" y="16"/>
                  </a:lnTo>
                  <a:lnTo>
                    <a:pt x="164" y="13"/>
                  </a:lnTo>
                  <a:lnTo>
                    <a:pt x="160" y="11"/>
                  </a:lnTo>
                  <a:lnTo>
                    <a:pt x="157" y="10"/>
                  </a:lnTo>
                  <a:lnTo>
                    <a:pt x="154" y="9"/>
                  </a:lnTo>
                  <a:lnTo>
                    <a:pt x="151" y="9"/>
                  </a:lnTo>
                  <a:lnTo>
                    <a:pt x="149" y="10"/>
                  </a:lnTo>
                  <a:lnTo>
                    <a:pt x="148" y="11"/>
                  </a:lnTo>
                  <a:lnTo>
                    <a:pt x="147" y="12"/>
                  </a:lnTo>
                  <a:lnTo>
                    <a:pt x="147" y="14"/>
                  </a:lnTo>
                  <a:lnTo>
                    <a:pt x="147" y="18"/>
                  </a:lnTo>
                  <a:lnTo>
                    <a:pt x="147" y="22"/>
                  </a:lnTo>
                  <a:lnTo>
                    <a:pt x="147" y="26"/>
                  </a:lnTo>
                  <a:lnTo>
                    <a:pt x="147" y="30"/>
                  </a:lnTo>
                  <a:lnTo>
                    <a:pt x="148" y="33"/>
                  </a:lnTo>
                  <a:lnTo>
                    <a:pt x="148" y="36"/>
                  </a:lnTo>
                  <a:lnTo>
                    <a:pt x="148" y="40"/>
                  </a:lnTo>
                  <a:lnTo>
                    <a:pt x="147" y="46"/>
                  </a:lnTo>
                  <a:lnTo>
                    <a:pt x="145" y="51"/>
                  </a:lnTo>
                  <a:lnTo>
                    <a:pt x="144" y="58"/>
                  </a:lnTo>
                  <a:lnTo>
                    <a:pt x="144" y="64"/>
                  </a:lnTo>
                  <a:lnTo>
                    <a:pt x="144" y="68"/>
                  </a:lnTo>
                  <a:lnTo>
                    <a:pt x="143" y="67"/>
                  </a:lnTo>
                  <a:lnTo>
                    <a:pt x="140" y="67"/>
                  </a:lnTo>
                  <a:lnTo>
                    <a:pt x="137" y="66"/>
                  </a:lnTo>
                  <a:lnTo>
                    <a:pt x="132" y="66"/>
                  </a:lnTo>
                  <a:lnTo>
                    <a:pt x="127" y="66"/>
                  </a:lnTo>
                  <a:lnTo>
                    <a:pt x="122" y="66"/>
                  </a:lnTo>
                  <a:lnTo>
                    <a:pt x="118" y="67"/>
                  </a:lnTo>
                  <a:lnTo>
                    <a:pt x="114" y="68"/>
                  </a:lnTo>
                  <a:lnTo>
                    <a:pt x="118" y="58"/>
                  </a:lnTo>
                  <a:lnTo>
                    <a:pt x="120" y="46"/>
                  </a:lnTo>
                  <a:lnTo>
                    <a:pt x="118" y="33"/>
                  </a:lnTo>
                  <a:lnTo>
                    <a:pt x="112" y="20"/>
                  </a:lnTo>
                  <a:lnTo>
                    <a:pt x="107" y="14"/>
                  </a:lnTo>
                  <a:lnTo>
                    <a:pt x="103" y="10"/>
                  </a:lnTo>
                  <a:lnTo>
                    <a:pt x="98" y="5"/>
                  </a:lnTo>
                  <a:lnTo>
                    <a:pt x="94" y="2"/>
                  </a:lnTo>
                  <a:lnTo>
                    <a:pt x="90" y="0"/>
                  </a:lnTo>
                  <a:lnTo>
                    <a:pt x="86" y="0"/>
                  </a:lnTo>
                  <a:lnTo>
                    <a:pt x="81" y="2"/>
                  </a:lnTo>
                  <a:lnTo>
                    <a:pt x="76" y="6"/>
                  </a:lnTo>
                  <a:lnTo>
                    <a:pt x="74" y="5"/>
                  </a:lnTo>
                  <a:lnTo>
                    <a:pt x="72" y="4"/>
                  </a:lnTo>
                  <a:lnTo>
                    <a:pt x="70" y="4"/>
                  </a:lnTo>
                  <a:lnTo>
                    <a:pt x="67" y="5"/>
                  </a:lnTo>
                  <a:lnTo>
                    <a:pt x="65" y="7"/>
                  </a:lnTo>
                  <a:lnTo>
                    <a:pt x="63" y="10"/>
                  </a:lnTo>
                  <a:lnTo>
                    <a:pt x="61" y="14"/>
                  </a:lnTo>
                  <a:lnTo>
                    <a:pt x="61" y="20"/>
                  </a:lnTo>
                  <a:lnTo>
                    <a:pt x="60" y="27"/>
                  </a:lnTo>
                  <a:lnTo>
                    <a:pt x="58" y="34"/>
                  </a:lnTo>
                  <a:lnTo>
                    <a:pt x="56" y="40"/>
                  </a:lnTo>
                  <a:lnTo>
                    <a:pt x="54" y="46"/>
                  </a:lnTo>
                  <a:lnTo>
                    <a:pt x="53" y="52"/>
                  </a:lnTo>
                  <a:lnTo>
                    <a:pt x="53" y="58"/>
                  </a:lnTo>
                  <a:lnTo>
                    <a:pt x="55" y="63"/>
                  </a:lnTo>
                  <a:lnTo>
                    <a:pt x="58" y="68"/>
                  </a:lnTo>
                  <a:lnTo>
                    <a:pt x="54" y="68"/>
                  </a:lnTo>
                  <a:lnTo>
                    <a:pt x="49" y="67"/>
                  </a:lnTo>
                  <a:lnTo>
                    <a:pt x="44" y="67"/>
                  </a:lnTo>
                  <a:lnTo>
                    <a:pt x="39" y="68"/>
                  </a:lnTo>
                  <a:lnTo>
                    <a:pt x="35" y="68"/>
                  </a:lnTo>
                  <a:lnTo>
                    <a:pt x="31" y="69"/>
                  </a:lnTo>
                  <a:lnTo>
                    <a:pt x="28" y="70"/>
                  </a:lnTo>
                  <a:lnTo>
                    <a:pt x="27" y="70"/>
                  </a:lnTo>
                  <a:lnTo>
                    <a:pt x="26" y="61"/>
                  </a:lnTo>
                  <a:lnTo>
                    <a:pt x="24" y="51"/>
                  </a:lnTo>
                  <a:lnTo>
                    <a:pt x="22" y="41"/>
                  </a:lnTo>
                  <a:lnTo>
                    <a:pt x="19" y="34"/>
                  </a:lnTo>
                  <a:lnTo>
                    <a:pt x="20" y="30"/>
                  </a:lnTo>
                  <a:lnTo>
                    <a:pt x="21" y="26"/>
                  </a:lnTo>
                  <a:lnTo>
                    <a:pt x="21" y="21"/>
                  </a:lnTo>
                  <a:lnTo>
                    <a:pt x="22" y="18"/>
                  </a:lnTo>
                  <a:lnTo>
                    <a:pt x="21" y="14"/>
                  </a:lnTo>
                  <a:lnTo>
                    <a:pt x="19" y="11"/>
                  </a:lnTo>
                  <a:lnTo>
                    <a:pt x="15" y="10"/>
                  </a:lnTo>
                  <a:lnTo>
                    <a:pt x="9" y="10"/>
                  </a:lnTo>
                  <a:lnTo>
                    <a:pt x="3" y="11"/>
                  </a:lnTo>
                  <a:lnTo>
                    <a:pt x="0" y="14"/>
                  </a:lnTo>
                  <a:lnTo>
                    <a:pt x="0" y="18"/>
                  </a:lnTo>
                  <a:lnTo>
                    <a:pt x="0" y="20"/>
                  </a:lnTo>
                  <a:lnTo>
                    <a:pt x="1" y="24"/>
                  </a:lnTo>
                  <a:lnTo>
                    <a:pt x="4" y="28"/>
                  </a:lnTo>
                  <a:lnTo>
                    <a:pt x="8" y="32"/>
                  </a:lnTo>
                  <a:lnTo>
                    <a:pt x="9" y="35"/>
                  </a:lnTo>
                  <a:lnTo>
                    <a:pt x="8" y="43"/>
                  </a:lnTo>
                  <a:lnTo>
                    <a:pt x="9" y="58"/>
                  </a:lnTo>
                  <a:lnTo>
                    <a:pt x="11" y="74"/>
                  </a:lnTo>
                  <a:lnTo>
                    <a:pt x="18" y="84"/>
                  </a:lnTo>
                  <a:lnTo>
                    <a:pt x="22" y="86"/>
                  </a:lnTo>
                  <a:lnTo>
                    <a:pt x="25" y="87"/>
                  </a:lnTo>
                  <a:lnTo>
                    <a:pt x="27" y="87"/>
                  </a:lnTo>
                  <a:lnTo>
                    <a:pt x="27" y="87"/>
                  </a:lnTo>
                  <a:lnTo>
                    <a:pt x="27" y="88"/>
                  </a:lnTo>
                  <a:lnTo>
                    <a:pt x="28" y="91"/>
                  </a:lnTo>
                  <a:lnTo>
                    <a:pt x="28" y="93"/>
                  </a:lnTo>
                  <a:lnTo>
                    <a:pt x="28" y="94"/>
                  </a:lnTo>
                  <a:lnTo>
                    <a:pt x="30" y="94"/>
                  </a:lnTo>
                  <a:lnTo>
                    <a:pt x="34" y="94"/>
                  </a:lnTo>
                  <a:lnTo>
                    <a:pt x="38" y="94"/>
                  </a:lnTo>
                  <a:lnTo>
                    <a:pt x="44" y="94"/>
                  </a:lnTo>
                  <a:lnTo>
                    <a:pt x="49" y="94"/>
                  </a:lnTo>
                  <a:lnTo>
                    <a:pt x="54" y="93"/>
                  </a:lnTo>
                  <a:lnTo>
                    <a:pt x="58" y="92"/>
                  </a:lnTo>
                  <a:lnTo>
                    <a:pt x="61" y="91"/>
                  </a:lnTo>
                  <a:lnTo>
                    <a:pt x="59" y="106"/>
                  </a:lnTo>
                  <a:lnTo>
                    <a:pt x="56" y="134"/>
                  </a:lnTo>
                  <a:lnTo>
                    <a:pt x="53" y="164"/>
                  </a:lnTo>
                  <a:lnTo>
                    <a:pt x="52" y="184"/>
                  </a:lnTo>
                  <a:lnTo>
                    <a:pt x="54" y="185"/>
                  </a:lnTo>
                  <a:lnTo>
                    <a:pt x="56" y="185"/>
                  </a:lnTo>
                  <a:lnTo>
                    <a:pt x="59" y="185"/>
                  </a:lnTo>
                  <a:lnTo>
                    <a:pt x="62" y="185"/>
                  </a:lnTo>
                  <a:lnTo>
                    <a:pt x="65" y="185"/>
                  </a:lnTo>
                  <a:lnTo>
                    <a:pt x="67" y="184"/>
                  </a:lnTo>
                  <a:lnTo>
                    <a:pt x="69" y="184"/>
                  </a:lnTo>
                  <a:lnTo>
                    <a:pt x="69" y="184"/>
                  </a:lnTo>
                  <a:lnTo>
                    <a:pt x="73" y="196"/>
                  </a:lnTo>
                  <a:lnTo>
                    <a:pt x="76" y="210"/>
                  </a:lnTo>
                  <a:lnTo>
                    <a:pt x="78" y="223"/>
                  </a:lnTo>
                  <a:lnTo>
                    <a:pt x="79" y="230"/>
                  </a:lnTo>
                  <a:lnTo>
                    <a:pt x="78" y="231"/>
                  </a:lnTo>
                  <a:lnTo>
                    <a:pt x="75" y="232"/>
                  </a:lnTo>
                  <a:lnTo>
                    <a:pt x="72" y="233"/>
                  </a:lnTo>
                  <a:lnTo>
                    <a:pt x="69" y="235"/>
                  </a:lnTo>
                  <a:lnTo>
                    <a:pt x="66" y="236"/>
                  </a:lnTo>
                  <a:lnTo>
                    <a:pt x="62" y="237"/>
                  </a:lnTo>
                  <a:lnTo>
                    <a:pt x="60" y="238"/>
                  </a:lnTo>
                  <a:lnTo>
                    <a:pt x="58" y="238"/>
                  </a:lnTo>
                  <a:lnTo>
                    <a:pt x="56" y="239"/>
                  </a:lnTo>
                  <a:lnTo>
                    <a:pt x="55" y="242"/>
                  </a:lnTo>
                  <a:lnTo>
                    <a:pt x="57" y="245"/>
                  </a:lnTo>
                  <a:lnTo>
                    <a:pt x="61" y="247"/>
                  </a:lnTo>
                  <a:lnTo>
                    <a:pt x="64" y="247"/>
                  </a:lnTo>
                  <a:lnTo>
                    <a:pt x="70" y="247"/>
                  </a:lnTo>
                  <a:lnTo>
                    <a:pt x="75" y="246"/>
                  </a:lnTo>
                  <a:lnTo>
                    <a:pt x="82" y="246"/>
                  </a:lnTo>
                  <a:lnTo>
                    <a:pt x="87" y="246"/>
                  </a:lnTo>
                  <a:lnTo>
                    <a:pt x="93" y="246"/>
                  </a:lnTo>
                  <a:lnTo>
                    <a:pt x="96" y="246"/>
                  </a:lnTo>
                  <a:lnTo>
                    <a:pt x="97" y="246"/>
                  </a:lnTo>
                  <a:lnTo>
                    <a:pt x="96" y="236"/>
                  </a:lnTo>
                  <a:lnTo>
                    <a:pt x="93" y="224"/>
                  </a:lnTo>
                  <a:lnTo>
                    <a:pt x="90" y="209"/>
                  </a:lnTo>
                  <a:lnTo>
                    <a:pt x="88" y="186"/>
                  </a:lnTo>
                  <a:lnTo>
                    <a:pt x="92" y="186"/>
                  </a:lnTo>
                  <a:lnTo>
                    <a:pt x="95" y="186"/>
                  </a:lnTo>
                  <a:lnTo>
                    <a:pt x="97" y="185"/>
                  </a:lnTo>
                  <a:lnTo>
                    <a:pt x="99" y="185"/>
                  </a:lnTo>
                  <a:lnTo>
                    <a:pt x="101" y="185"/>
                  </a:lnTo>
                  <a:lnTo>
                    <a:pt x="102" y="185"/>
                  </a:lnTo>
                  <a:lnTo>
                    <a:pt x="103" y="185"/>
                  </a:lnTo>
                  <a:lnTo>
                    <a:pt x="103" y="185"/>
                  </a:lnTo>
                  <a:lnTo>
                    <a:pt x="106" y="188"/>
                  </a:lnTo>
                  <a:lnTo>
                    <a:pt x="105" y="210"/>
                  </a:lnTo>
                  <a:lnTo>
                    <a:pt x="104" y="225"/>
                  </a:lnTo>
                  <a:lnTo>
                    <a:pt x="104" y="236"/>
                  </a:lnTo>
                  <a:lnTo>
                    <a:pt x="103" y="246"/>
                  </a:lnTo>
                  <a:lnTo>
                    <a:pt x="104" y="246"/>
                  </a:lnTo>
                  <a:lnTo>
                    <a:pt x="108" y="246"/>
                  </a:lnTo>
                  <a:lnTo>
                    <a:pt x="113" y="246"/>
                  </a:lnTo>
                  <a:lnTo>
                    <a:pt x="119" y="246"/>
                  </a:lnTo>
                  <a:lnTo>
                    <a:pt x="125" y="246"/>
                  </a:lnTo>
                  <a:lnTo>
                    <a:pt x="131" y="247"/>
                  </a:lnTo>
                  <a:lnTo>
                    <a:pt x="136" y="247"/>
                  </a:lnTo>
                  <a:lnTo>
                    <a:pt x="140" y="247"/>
                  </a:lnTo>
                  <a:lnTo>
                    <a:pt x="144" y="245"/>
                  </a:lnTo>
                  <a:lnTo>
                    <a:pt x="146" y="242"/>
                  </a:lnTo>
                  <a:lnTo>
                    <a:pt x="145" y="239"/>
                  </a:lnTo>
                  <a:lnTo>
                    <a:pt x="142" y="238"/>
                  </a:lnTo>
                  <a:lnTo>
                    <a:pt x="140" y="238"/>
                  </a:lnTo>
                  <a:lnTo>
                    <a:pt x="138" y="237"/>
                  </a:lnTo>
                  <a:lnTo>
                    <a:pt x="135" y="236"/>
                  </a:lnTo>
                  <a:lnTo>
                    <a:pt x="132" y="235"/>
                  </a:lnTo>
                  <a:lnTo>
                    <a:pt x="129" y="233"/>
                  </a:lnTo>
                  <a:lnTo>
                    <a:pt x="126" y="232"/>
                  </a:lnTo>
                  <a:lnTo>
                    <a:pt x="123" y="231"/>
                  </a:lnTo>
                  <a:lnTo>
                    <a:pt x="121" y="230"/>
                  </a:lnTo>
                  <a:lnTo>
                    <a:pt x="121" y="223"/>
                  </a:lnTo>
                  <a:lnTo>
                    <a:pt x="122" y="210"/>
                  </a:lnTo>
                  <a:lnTo>
                    <a:pt x="122" y="196"/>
                  </a:lnTo>
                  <a:lnTo>
                    <a:pt x="125" y="184"/>
                  </a:lnTo>
                  <a:lnTo>
                    <a:pt x="128" y="185"/>
                  </a:lnTo>
                  <a:lnTo>
                    <a:pt x="131" y="185"/>
                  </a:lnTo>
                  <a:lnTo>
                    <a:pt x="135" y="185"/>
                  </a:lnTo>
                  <a:lnTo>
                    <a:pt x="138" y="185"/>
                  </a:lnTo>
                  <a:lnTo>
                    <a:pt x="140" y="185"/>
                  </a:lnTo>
                  <a:lnTo>
                    <a:pt x="143" y="184"/>
                  </a:lnTo>
                  <a:lnTo>
                    <a:pt x="144" y="184"/>
                  </a:lnTo>
                  <a:lnTo>
                    <a:pt x="145" y="184"/>
                  </a:lnTo>
                  <a:lnTo>
                    <a:pt x="143" y="178"/>
                  </a:lnTo>
                  <a:lnTo>
                    <a:pt x="140" y="167"/>
                  </a:lnTo>
                  <a:lnTo>
                    <a:pt x="136" y="153"/>
                  </a:lnTo>
                  <a:lnTo>
                    <a:pt x="132" y="138"/>
                  </a:lnTo>
                  <a:lnTo>
                    <a:pt x="128" y="123"/>
                  </a:lnTo>
                  <a:lnTo>
                    <a:pt x="123" y="109"/>
                  </a:lnTo>
                  <a:lnTo>
                    <a:pt x="120" y="98"/>
                  </a:lnTo>
                  <a:lnTo>
                    <a:pt x="117" y="91"/>
                  </a:lnTo>
                  <a:lnTo>
                    <a:pt x="120" y="92"/>
                  </a:lnTo>
                  <a:lnTo>
                    <a:pt x="124" y="93"/>
                  </a:lnTo>
                  <a:lnTo>
                    <a:pt x="130" y="93"/>
                  </a:lnTo>
                  <a:lnTo>
                    <a:pt x="135" y="94"/>
                  </a:lnTo>
                  <a:lnTo>
                    <a:pt x="140" y="95"/>
                  </a:lnTo>
                  <a:lnTo>
                    <a:pt x="145" y="95"/>
                  </a:lnTo>
                  <a:lnTo>
                    <a:pt x="148" y="95"/>
                  </a:lnTo>
                  <a:lnTo>
                    <a:pt x="149" y="95"/>
                  </a:lnTo>
                  <a:lnTo>
                    <a:pt x="149" y="94"/>
                  </a:lnTo>
                  <a:lnTo>
                    <a:pt x="149" y="91"/>
                  </a:lnTo>
                  <a:lnTo>
                    <a:pt x="149" y="88"/>
                  </a:lnTo>
                  <a:lnTo>
                    <a:pt x="149" y="86"/>
                  </a:lnTo>
                  <a:close/>
                </a:path>
              </a:pathLst>
            </a:custGeom>
            <a:solidFill>
              <a:srgbClr val="000000"/>
            </a:solidFill>
            <a:ln w="9525">
              <a:noFill/>
              <a:round/>
              <a:headEnd/>
              <a:tailEnd/>
            </a:ln>
          </p:spPr>
          <p:txBody>
            <a:bodyPr/>
            <a:lstStyle/>
            <a:p>
              <a:endParaRPr lang="en-US"/>
            </a:p>
          </p:txBody>
        </p:sp>
      </p:grpSp>
      <p:grpSp>
        <p:nvGrpSpPr>
          <p:cNvPr id="5" name="Group 22"/>
          <p:cNvGrpSpPr>
            <a:grpSpLocks/>
          </p:cNvGrpSpPr>
          <p:nvPr/>
        </p:nvGrpSpPr>
        <p:grpSpPr bwMode="auto">
          <a:xfrm>
            <a:off x="4249738" y="3271838"/>
            <a:ext cx="1647825" cy="795337"/>
            <a:chOff x="2677" y="2061"/>
            <a:chExt cx="1038" cy="501"/>
          </a:xfrm>
        </p:grpSpPr>
        <p:sp>
          <p:nvSpPr>
            <p:cNvPr id="635927" name="Freeform 23"/>
            <p:cNvSpPr>
              <a:spLocks/>
            </p:cNvSpPr>
            <p:nvPr/>
          </p:nvSpPr>
          <p:spPr bwMode="auto">
            <a:xfrm>
              <a:off x="3066" y="2137"/>
              <a:ext cx="234" cy="425"/>
            </a:xfrm>
            <a:custGeom>
              <a:avLst/>
              <a:gdLst/>
              <a:ahLst/>
              <a:cxnLst>
                <a:cxn ang="0">
                  <a:pos x="155" y="347"/>
                </a:cxn>
                <a:cxn ang="0">
                  <a:pos x="173" y="391"/>
                </a:cxn>
                <a:cxn ang="0">
                  <a:pos x="177" y="417"/>
                </a:cxn>
                <a:cxn ang="0">
                  <a:pos x="194" y="414"/>
                </a:cxn>
                <a:cxn ang="0">
                  <a:pos x="186" y="390"/>
                </a:cxn>
                <a:cxn ang="0">
                  <a:pos x="175" y="344"/>
                </a:cxn>
                <a:cxn ang="0">
                  <a:pos x="177" y="321"/>
                </a:cxn>
                <a:cxn ang="0">
                  <a:pos x="184" y="320"/>
                </a:cxn>
                <a:cxn ang="0">
                  <a:pos x="153" y="243"/>
                </a:cxn>
                <a:cxn ang="0">
                  <a:pos x="126" y="184"/>
                </a:cxn>
                <a:cxn ang="0">
                  <a:pos x="130" y="160"/>
                </a:cxn>
                <a:cxn ang="0">
                  <a:pos x="140" y="147"/>
                </a:cxn>
                <a:cxn ang="0">
                  <a:pos x="155" y="164"/>
                </a:cxn>
                <a:cxn ang="0">
                  <a:pos x="187" y="191"/>
                </a:cxn>
                <a:cxn ang="0">
                  <a:pos x="214" y="200"/>
                </a:cxn>
                <a:cxn ang="0">
                  <a:pos x="230" y="198"/>
                </a:cxn>
                <a:cxn ang="0">
                  <a:pos x="227" y="177"/>
                </a:cxn>
                <a:cxn ang="0">
                  <a:pos x="214" y="179"/>
                </a:cxn>
                <a:cxn ang="0">
                  <a:pos x="195" y="164"/>
                </a:cxn>
                <a:cxn ang="0">
                  <a:pos x="172" y="142"/>
                </a:cxn>
                <a:cxn ang="0">
                  <a:pos x="150" y="115"/>
                </a:cxn>
                <a:cxn ang="0">
                  <a:pos x="138" y="98"/>
                </a:cxn>
                <a:cxn ang="0">
                  <a:pos x="116" y="91"/>
                </a:cxn>
                <a:cxn ang="0">
                  <a:pos x="105" y="82"/>
                </a:cxn>
                <a:cxn ang="0">
                  <a:pos x="103" y="73"/>
                </a:cxn>
                <a:cxn ang="0">
                  <a:pos x="110" y="50"/>
                </a:cxn>
                <a:cxn ang="0">
                  <a:pos x="115" y="22"/>
                </a:cxn>
                <a:cxn ang="0">
                  <a:pos x="96" y="1"/>
                </a:cxn>
                <a:cxn ang="0">
                  <a:pos x="45" y="9"/>
                </a:cxn>
                <a:cxn ang="0">
                  <a:pos x="47" y="11"/>
                </a:cxn>
                <a:cxn ang="0">
                  <a:pos x="55" y="25"/>
                </a:cxn>
                <a:cxn ang="0">
                  <a:pos x="59" y="52"/>
                </a:cxn>
                <a:cxn ang="0">
                  <a:pos x="74" y="71"/>
                </a:cxn>
                <a:cxn ang="0">
                  <a:pos x="73" y="82"/>
                </a:cxn>
                <a:cxn ang="0">
                  <a:pos x="59" y="97"/>
                </a:cxn>
                <a:cxn ang="0">
                  <a:pos x="43" y="109"/>
                </a:cxn>
                <a:cxn ang="0">
                  <a:pos x="43" y="172"/>
                </a:cxn>
                <a:cxn ang="0">
                  <a:pos x="29" y="179"/>
                </a:cxn>
                <a:cxn ang="0">
                  <a:pos x="20" y="177"/>
                </a:cxn>
                <a:cxn ang="0">
                  <a:pos x="5" y="176"/>
                </a:cxn>
                <a:cxn ang="0">
                  <a:pos x="7" y="202"/>
                </a:cxn>
                <a:cxn ang="0">
                  <a:pos x="19" y="201"/>
                </a:cxn>
                <a:cxn ang="0">
                  <a:pos x="26" y="205"/>
                </a:cxn>
                <a:cxn ang="0">
                  <a:pos x="43" y="207"/>
                </a:cxn>
                <a:cxn ang="0">
                  <a:pos x="61" y="177"/>
                </a:cxn>
                <a:cxn ang="0">
                  <a:pos x="67" y="153"/>
                </a:cxn>
                <a:cxn ang="0">
                  <a:pos x="78" y="182"/>
                </a:cxn>
                <a:cxn ang="0">
                  <a:pos x="64" y="219"/>
                </a:cxn>
                <a:cxn ang="0">
                  <a:pos x="66" y="327"/>
                </a:cxn>
                <a:cxn ang="0">
                  <a:pos x="79" y="332"/>
                </a:cxn>
                <a:cxn ang="0">
                  <a:pos x="90" y="378"/>
                </a:cxn>
                <a:cxn ang="0">
                  <a:pos x="85" y="398"/>
                </a:cxn>
                <a:cxn ang="0">
                  <a:pos x="67" y="411"/>
                </a:cxn>
                <a:cxn ang="0">
                  <a:pos x="73" y="417"/>
                </a:cxn>
                <a:cxn ang="0">
                  <a:pos x="94" y="414"/>
                </a:cxn>
                <a:cxn ang="0">
                  <a:pos x="106" y="416"/>
                </a:cxn>
                <a:cxn ang="0">
                  <a:pos x="111" y="397"/>
                </a:cxn>
                <a:cxn ang="0">
                  <a:pos x="106" y="359"/>
                </a:cxn>
                <a:cxn ang="0">
                  <a:pos x="107" y="327"/>
                </a:cxn>
                <a:cxn ang="0">
                  <a:pos x="131" y="325"/>
                </a:cxn>
              </a:cxnLst>
              <a:rect l="0" t="0" r="r" b="b"/>
              <a:pathLst>
                <a:path w="234" h="425">
                  <a:moveTo>
                    <a:pt x="144" y="324"/>
                  </a:moveTo>
                  <a:lnTo>
                    <a:pt x="146" y="327"/>
                  </a:lnTo>
                  <a:lnTo>
                    <a:pt x="148" y="332"/>
                  </a:lnTo>
                  <a:lnTo>
                    <a:pt x="151" y="340"/>
                  </a:lnTo>
                  <a:lnTo>
                    <a:pt x="155" y="347"/>
                  </a:lnTo>
                  <a:lnTo>
                    <a:pt x="158" y="356"/>
                  </a:lnTo>
                  <a:lnTo>
                    <a:pt x="162" y="364"/>
                  </a:lnTo>
                  <a:lnTo>
                    <a:pt x="166" y="372"/>
                  </a:lnTo>
                  <a:lnTo>
                    <a:pt x="169" y="380"/>
                  </a:lnTo>
                  <a:lnTo>
                    <a:pt x="173" y="391"/>
                  </a:lnTo>
                  <a:lnTo>
                    <a:pt x="174" y="399"/>
                  </a:lnTo>
                  <a:lnTo>
                    <a:pt x="174" y="405"/>
                  </a:lnTo>
                  <a:lnTo>
                    <a:pt x="174" y="408"/>
                  </a:lnTo>
                  <a:lnTo>
                    <a:pt x="175" y="412"/>
                  </a:lnTo>
                  <a:lnTo>
                    <a:pt x="177" y="417"/>
                  </a:lnTo>
                  <a:lnTo>
                    <a:pt x="181" y="422"/>
                  </a:lnTo>
                  <a:lnTo>
                    <a:pt x="185" y="425"/>
                  </a:lnTo>
                  <a:lnTo>
                    <a:pt x="190" y="425"/>
                  </a:lnTo>
                  <a:lnTo>
                    <a:pt x="193" y="420"/>
                  </a:lnTo>
                  <a:lnTo>
                    <a:pt x="194" y="414"/>
                  </a:lnTo>
                  <a:lnTo>
                    <a:pt x="195" y="407"/>
                  </a:lnTo>
                  <a:lnTo>
                    <a:pt x="195" y="403"/>
                  </a:lnTo>
                  <a:lnTo>
                    <a:pt x="193" y="399"/>
                  </a:lnTo>
                  <a:lnTo>
                    <a:pt x="190" y="395"/>
                  </a:lnTo>
                  <a:lnTo>
                    <a:pt x="186" y="390"/>
                  </a:lnTo>
                  <a:lnTo>
                    <a:pt x="182" y="381"/>
                  </a:lnTo>
                  <a:lnTo>
                    <a:pt x="179" y="370"/>
                  </a:lnTo>
                  <a:lnTo>
                    <a:pt x="177" y="360"/>
                  </a:lnTo>
                  <a:lnTo>
                    <a:pt x="176" y="352"/>
                  </a:lnTo>
                  <a:lnTo>
                    <a:pt x="175" y="344"/>
                  </a:lnTo>
                  <a:lnTo>
                    <a:pt x="175" y="335"/>
                  </a:lnTo>
                  <a:lnTo>
                    <a:pt x="172" y="326"/>
                  </a:lnTo>
                  <a:lnTo>
                    <a:pt x="168" y="321"/>
                  </a:lnTo>
                  <a:lnTo>
                    <a:pt x="173" y="321"/>
                  </a:lnTo>
                  <a:lnTo>
                    <a:pt x="177" y="321"/>
                  </a:lnTo>
                  <a:lnTo>
                    <a:pt x="179" y="321"/>
                  </a:lnTo>
                  <a:lnTo>
                    <a:pt x="181" y="321"/>
                  </a:lnTo>
                  <a:lnTo>
                    <a:pt x="182" y="321"/>
                  </a:lnTo>
                  <a:lnTo>
                    <a:pt x="184" y="320"/>
                  </a:lnTo>
                  <a:lnTo>
                    <a:pt x="184" y="320"/>
                  </a:lnTo>
                  <a:lnTo>
                    <a:pt x="186" y="319"/>
                  </a:lnTo>
                  <a:lnTo>
                    <a:pt x="175" y="305"/>
                  </a:lnTo>
                  <a:lnTo>
                    <a:pt x="167" y="286"/>
                  </a:lnTo>
                  <a:lnTo>
                    <a:pt x="159" y="265"/>
                  </a:lnTo>
                  <a:lnTo>
                    <a:pt x="153" y="243"/>
                  </a:lnTo>
                  <a:lnTo>
                    <a:pt x="147" y="222"/>
                  </a:lnTo>
                  <a:lnTo>
                    <a:pt x="140" y="204"/>
                  </a:lnTo>
                  <a:lnTo>
                    <a:pt x="132" y="190"/>
                  </a:lnTo>
                  <a:lnTo>
                    <a:pt x="122" y="184"/>
                  </a:lnTo>
                  <a:lnTo>
                    <a:pt x="126" y="184"/>
                  </a:lnTo>
                  <a:lnTo>
                    <a:pt x="130" y="183"/>
                  </a:lnTo>
                  <a:lnTo>
                    <a:pt x="132" y="183"/>
                  </a:lnTo>
                  <a:lnTo>
                    <a:pt x="132" y="183"/>
                  </a:lnTo>
                  <a:lnTo>
                    <a:pt x="131" y="175"/>
                  </a:lnTo>
                  <a:lnTo>
                    <a:pt x="130" y="160"/>
                  </a:lnTo>
                  <a:lnTo>
                    <a:pt x="129" y="146"/>
                  </a:lnTo>
                  <a:lnTo>
                    <a:pt x="129" y="138"/>
                  </a:lnTo>
                  <a:lnTo>
                    <a:pt x="132" y="140"/>
                  </a:lnTo>
                  <a:lnTo>
                    <a:pt x="136" y="143"/>
                  </a:lnTo>
                  <a:lnTo>
                    <a:pt x="140" y="147"/>
                  </a:lnTo>
                  <a:lnTo>
                    <a:pt x="143" y="151"/>
                  </a:lnTo>
                  <a:lnTo>
                    <a:pt x="147" y="156"/>
                  </a:lnTo>
                  <a:lnTo>
                    <a:pt x="150" y="159"/>
                  </a:lnTo>
                  <a:lnTo>
                    <a:pt x="153" y="162"/>
                  </a:lnTo>
                  <a:lnTo>
                    <a:pt x="155" y="164"/>
                  </a:lnTo>
                  <a:lnTo>
                    <a:pt x="158" y="167"/>
                  </a:lnTo>
                  <a:lnTo>
                    <a:pt x="164" y="172"/>
                  </a:lnTo>
                  <a:lnTo>
                    <a:pt x="171" y="179"/>
                  </a:lnTo>
                  <a:lnTo>
                    <a:pt x="179" y="185"/>
                  </a:lnTo>
                  <a:lnTo>
                    <a:pt x="187" y="191"/>
                  </a:lnTo>
                  <a:lnTo>
                    <a:pt x="196" y="196"/>
                  </a:lnTo>
                  <a:lnTo>
                    <a:pt x="203" y="198"/>
                  </a:lnTo>
                  <a:lnTo>
                    <a:pt x="209" y="197"/>
                  </a:lnTo>
                  <a:lnTo>
                    <a:pt x="211" y="199"/>
                  </a:lnTo>
                  <a:lnTo>
                    <a:pt x="214" y="200"/>
                  </a:lnTo>
                  <a:lnTo>
                    <a:pt x="218" y="201"/>
                  </a:lnTo>
                  <a:lnTo>
                    <a:pt x="221" y="201"/>
                  </a:lnTo>
                  <a:lnTo>
                    <a:pt x="224" y="201"/>
                  </a:lnTo>
                  <a:lnTo>
                    <a:pt x="228" y="200"/>
                  </a:lnTo>
                  <a:lnTo>
                    <a:pt x="230" y="198"/>
                  </a:lnTo>
                  <a:lnTo>
                    <a:pt x="232" y="194"/>
                  </a:lnTo>
                  <a:lnTo>
                    <a:pt x="234" y="188"/>
                  </a:lnTo>
                  <a:lnTo>
                    <a:pt x="233" y="182"/>
                  </a:lnTo>
                  <a:lnTo>
                    <a:pt x="230" y="179"/>
                  </a:lnTo>
                  <a:lnTo>
                    <a:pt x="227" y="177"/>
                  </a:lnTo>
                  <a:lnTo>
                    <a:pt x="224" y="177"/>
                  </a:lnTo>
                  <a:lnTo>
                    <a:pt x="220" y="179"/>
                  </a:lnTo>
                  <a:lnTo>
                    <a:pt x="217" y="180"/>
                  </a:lnTo>
                  <a:lnTo>
                    <a:pt x="214" y="182"/>
                  </a:lnTo>
                  <a:lnTo>
                    <a:pt x="214" y="179"/>
                  </a:lnTo>
                  <a:lnTo>
                    <a:pt x="212" y="176"/>
                  </a:lnTo>
                  <a:lnTo>
                    <a:pt x="209" y="173"/>
                  </a:lnTo>
                  <a:lnTo>
                    <a:pt x="203" y="170"/>
                  </a:lnTo>
                  <a:lnTo>
                    <a:pt x="200" y="167"/>
                  </a:lnTo>
                  <a:lnTo>
                    <a:pt x="195" y="164"/>
                  </a:lnTo>
                  <a:lnTo>
                    <a:pt x="191" y="161"/>
                  </a:lnTo>
                  <a:lnTo>
                    <a:pt x="186" y="157"/>
                  </a:lnTo>
                  <a:lnTo>
                    <a:pt x="181" y="152"/>
                  </a:lnTo>
                  <a:lnTo>
                    <a:pt x="176" y="148"/>
                  </a:lnTo>
                  <a:lnTo>
                    <a:pt x="172" y="142"/>
                  </a:lnTo>
                  <a:lnTo>
                    <a:pt x="168" y="138"/>
                  </a:lnTo>
                  <a:lnTo>
                    <a:pt x="165" y="132"/>
                  </a:lnTo>
                  <a:lnTo>
                    <a:pt x="160" y="127"/>
                  </a:lnTo>
                  <a:lnTo>
                    <a:pt x="156" y="121"/>
                  </a:lnTo>
                  <a:lnTo>
                    <a:pt x="150" y="115"/>
                  </a:lnTo>
                  <a:lnTo>
                    <a:pt x="146" y="110"/>
                  </a:lnTo>
                  <a:lnTo>
                    <a:pt x="142" y="105"/>
                  </a:lnTo>
                  <a:lnTo>
                    <a:pt x="140" y="102"/>
                  </a:lnTo>
                  <a:lnTo>
                    <a:pt x="139" y="100"/>
                  </a:lnTo>
                  <a:lnTo>
                    <a:pt x="138" y="98"/>
                  </a:lnTo>
                  <a:lnTo>
                    <a:pt x="136" y="96"/>
                  </a:lnTo>
                  <a:lnTo>
                    <a:pt x="132" y="95"/>
                  </a:lnTo>
                  <a:lnTo>
                    <a:pt x="127" y="94"/>
                  </a:lnTo>
                  <a:lnTo>
                    <a:pt x="122" y="92"/>
                  </a:lnTo>
                  <a:lnTo>
                    <a:pt x="116" y="91"/>
                  </a:lnTo>
                  <a:lnTo>
                    <a:pt x="112" y="90"/>
                  </a:lnTo>
                  <a:lnTo>
                    <a:pt x="108" y="88"/>
                  </a:lnTo>
                  <a:lnTo>
                    <a:pt x="110" y="85"/>
                  </a:lnTo>
                  <a:lnTo>
                    <a:pt x="108" y="83"/>
                  </a:lnTo>
                  <a:lnTo>
                    <a:pt x="105" y="82"/>
                  </a:lnTo>
                  <a:lnTo>
                    <a:pt x="103" y="81"/>
                  </a:lnTo>
                  <a:lnTo>
                    <a:pt x="103" y="79"/>
                  </a:lnTo>
                  <a:lnTo>
                    <a:pt x="103" y="76"/>
                  </a:lnTo>
                  <a:lnTo>
                    <a:pt x="103" y="74"/>
                  </a:lnTo>
                  <a:lnTo>
                    <a:pt x="103" y="73"/>
                  </a:lnTo>
                  <a:lnTo>
                    <a:pt x="105" y="69"/>
                  </a:lnTo>
                  <a:lnTo>
                    <a:pt x="107" y="64"/>
                  </a:lnTo>
                  <a:lnTo>
                    <a:pt x="108" y="59"/>
                  </a:lnTo>
                  <a:lnTo>
                    <a:pt x="107" y="55"/>
                  </a:lnTo>
                  <a:lnTo>
                    <a:pt x="110" y="50"/>
                  </a:lnTo>
                  <a:lnTo>
                    <a:pt x="113" y="45"/>
                  </a:lnTo>
                  <a:lnTo>
                    <a:pt x="114" y="39"/>
                  </a:lnTo>
                  <a:lnTo>
                    <a:pt x="115" y="33"/>
                  </a:lnTo>
                  <a:lnTo>
                    <a:pt x="115" y="28"/>
                  </a:lnTo>
                  <a:lnTo>
                    <a:pt x="115" y="22"/>
                  </a:lnTo>
                  <a:lnTo>
                    <a:pt x="113" y="17"/>
                  </a:lnTo>
                  <a:lnTo>
                    <a:pt x="110" y="11"/>
                  </a:lnTo>
                  <a:lnTo>
                    <a:pt x="106" y="8"/>
                  </a:lnTo>
                  <a:lnTo>
                    <a:pt x="102" y="4"/>
                  </a:lnTo>
                  <a:lnTo>
                    <a:pt x="96" y="1"/>
                  </a:lnTo>
                  <a:lnTo>
                    <a:pt x="88" y="0"/>
                  </a:lnTo>
                  <a:lnTo>
                    <a:pt x="80" y="0"/>
                  </a:lnTo>
                  <a:lnTo>
                    <a:pt x="70" y="1"/>
                  </a:lnTo>
                  <a:lnTo>
                    <a:pt x="58" y="4"/>
                  </a:lnTo>
                  <a:lnTo>
                    <a:pt x="45" y="9"/>
                  </a:lnTo>
                  <a:lnTo>
                    <a:pt x="50" y="9"/>
                  </a:lnTo>
                  <a:lnTo>
                    <a:pt x="51" y="10"/>
                  </a:lnTo>
                  <a:lnTo>
                    <a:pt x="50" y="11"/>
                  </a:lnTo>
                  <a:lnTo>
                    <a:pt x="50" y="11"/>
                  </a:lnTo>
                  <a:lnTo>
                    <a:pt x="47" y="11"/>
                  </a:lnTo>
                  <a:lnTo>
                    <a:pt x="47" y="12"/>
                  </a:lnTo>
                  <a:lnTo>
                    <a:pt x="48" y="14"/>
                  </a:lnTo>
                  <a:lnTo>
                    <a:pt x="44" y="17"/>
                  </a:lnTo>
                  <a:lnTo>
                    <a:pt x="51" y="20"/>
                  </a:lnTo>
                  <a:lnTo>
                    <a:pt x="55" y="25"/>
                  </a:lnTo>
                  <a:lnTo>
                    <a:pt x="56" y="31"/>
                  </a:lnTo>
                  <a:lnTo>
                    <a:pt x="57" y="37"/>
                  </a:lnTo>
                  <a:lnTo>
                    <a:pt x="56" y="43"/>
                  </a:lnTo>
                  <a:lnTo>
                    <a:pt x="57" y="48"/>
                  </a:lnTo>
                  <a:lnTo>
                    <a:pt x="59" y="52"/>
                  </a:lnTo>
                  <a:lnTo>
                    <a:pt x="63" y="55"/>
                  </a:lnTo>
                  <a:lnTo>
                    <a:pt x="65" y="59"/>
                  </a:lnTo>
                  <a:lnTo>
                    <a:pt x="67" y="64"/>
                  </a:lnTo>
                  <a:lnTo>
                    <a:pt x="70" y="69"/>
                  </a:lnTo>
                  <a:lnTo>
                    <a:pt x="74" y="71"/>
                  </a:lnTo>
                  <a:lnTo>
                    <a:pt x="74" y="75"/>
                  </a:lnTo>
                  <a:lnTo>
                    <a:pt x="75" y="78"/>
                  </a:lnTo>
                  <a:lnTo>
                    <a:pt x="76" y="81"/>
                  </a:lnTo>
                  <a:lnTo>
                    <a:pt x="76" y="82"/>
                  </a:lnTo>
                  <a:lnTo>
                    <a:pt x="73" y="82"/>
                  </a:lnTo>
                  <a:lnTo>
                    <a:pt x="70" y="83"/>
                  </a:lnTo>
                  <a:lnTo>
                    <a:pt x="69" y="85"/>
                  </a:lnTo>
                  <a:lnTo>
                    <a:pt x="70" y="91"/>
                  </a:lnTo>
                  <a:lnTo>
                    <a:pt x="65" y="94"/>
                  </a:lnTo>
                  <a:lnTo>
                    <a:pt x="59" y="97"/>
                  </a:lnTo>
                  <a:lnTo>
                    <a:pt x="54" y="99"/>
                  </a:lnTo>
                  <a:lnTo>
                    <a:pt x="49" y="101"/>
                  </a:lnTo>
                  <a:lnTo>
                    <a:pt x="45" y="103"/>
                  </a:lnTo>
                  <a:lnTo>
                    <a:pt x="43" y="105"/>
                  </a:lnTo>
                  <a:lnTo>
                    <a:pt x="43" y="109"/>
                  </a:lnTo>
                  <a:lnTo>
                    <a:pt x="46" y="113"/>
                  </a:lnTo>
                  <a:lnTo>
                    <a:pt x="47" y="123"/>
                  </a:lnTo>
                  <a:lnTo>
                    <a:pt x="45" y="142"/>
                  </a:lnTo>
                  <a:lnTo>
                    <a:pt x="44" y="161"/>
                  </a:lnTo>
                  <a:lnTo>
                    <a:pt x="43" y="172"/>
                  </a:lnTo>
                  <a:lnTo>
                    <a:pt x="39" y="175"/>
                  </a:lnTo>
                  <a:lnTo>
                    <a:pt x="36" y="176"/>
                  </a:lnTo>
                  <a:lnTo>
                    <a:pt x="34" y="178"/>
                  </a:lnTo>
                  <a:lnTo>
                    <a:pt x="31" y="178"/>
                  </a:lnTo>
                  <a:lnTo>
                    <a:pt x="29" y="179"/>
                  </a:lnTo>
                  <a:lnTo>
                    <a:pt x="28" y="180"/>
                  </a:lnTo>
                  <a:lnTo>
                    <a:pt x="27" y="181"/>
                  </a:lnTo>
                  <a:lnTo>
                    <a:pt x="26" y="182"/>
                  </a:lnTo>
                  <a:lnTo>
                    <a:pt x="23" y="179"/>
                  </a:lnTo>
                  <a:lnTo>
                    <a:pt x="20" y="177"/>
                  </a:lnTo>
                  <a:lnTo>
                    <a:pt x="17" y="175"/>
                  </a:lnTo>
                  <a:lnTo>
                    <a:pt x="14" y="173"/>
                  </a:lnTo>
                  <a:lnTo>
                    <a:pt x="11" y="172"/>
                  </a:lnTo>
                  <a:lnTo>
                    <a:pt x="8" y="173"/>
                  </a:lnTo>
                  <a:lnTo>
                    <a:pt x="5" y="176"/>
                  </a:lnTo>
                  <a:lnTo>
                    <a:pt x="3" y="180"/>
                  </a:lnTo>
                  <a:lnTo>
                    <a:pt x="0" y="189"/>
                  </a:lnTo>
                  <a:lnTo>
                    <a:pt x="0" y="197"/>
                  </a:lnTo>
                  <a:lnTo>
                    <a:pt x="2" y="201"/>
                  </a:lnTo>
                  <a:lnTo>
                    <a:pt x="7" y="202"/>
                  </a:lnTo>
                  <a:lnTo>
                    <a:pt x="9" y="202"/>
                  </a:lnTo>
                  <a:lnTo>
                    <a:pt x="11" y="202"/>
                  </a:lnTo>
                  <a:lnTo>
                    <a:pt x="14" y="202"/>
                  </a:lnTo>
                  <a:lnTo>
                    <a:pt x="17" y="202"/>
                  </a:lnTo>
                  <a:lnTo>
                    <a:pt x="19" y="201"/>
                  </a:lnTo>
                  <a:lnTo>
                    <a:pt x="20" y="201"/>
                  </a:lnTo>
                  <a:lnTo>
                    <a:pt x="22" y="201"/>
                  </a:lnTo>
                  <a:lnTo>
                    <a:pt x="23" y="200"/>
                  </a:lnTo>
                  <a:lnTo>
                    <a:pt x="24" y="203"/>
                  </a:lnTo>
                  <a:lnTo>
                    <a:pt x="26" y="205"/>
                  </a:lnTo>
                  <a:lnTo>
                    <a:pt x="28" y="207"/>
                  </a:lnTo>
                  <a:lnTo>
                    <a:pt x="30" y="208"/>
                  </a:lnTo>
                  <a:lnTo>
                    <a:pt x="34" y="208"/>
                  </a:lnTo>
                  <a:lnTo>
                    <a:pt x="38" y="208"/>
                  </a:lnTo>
                  <a:lnTo>
                    <a:pt x="43" y="207"/>
                  </a:lnTo>
                  <a:lnTo>
                    <a:pt x="48" y="204"/>
                  </a:lnTo>
                  <a:lnTo>
                    <a:pt x="54" y="199"/>
                  </a:lnTo>
                  <a:lnTo>
                    <a:pt x="57" y="192"/>
                  </a:lnTo>
                  <a:lnTo>
                    <a:pt x="60" y="185"/>
                  </a:lnTo>
                  <a:lnTo>
                    <a:pt x="61" y="177"/>
                  </a:lnTo>
                  <a:lnTo>
                    <a:pt x="62" y="168"/>
                  </a:lnTo>
                  <a:lnTo>
                    <a:pt x="63" y="160"/>
                  </a:lnTo>
                  <a:lnTo>
                    <a:pt x="64" y="152"/>
                  </a:lnTo>
                  <a:lnTo>
                    <a:pt x="65" y="146"/>
                  </a:lnTo>
                  <a:lnTo>
                    <a:pt x="67" y="153"/>
                  </a:lnTo>
                  <a:lnTo>
                    <a:pt x="70" y="164"/>
                  </a:lnTo>
                  <a:lnTo>
                    <a:pt x="71" y="175"/>
                  </a:lnTo>
                  <a:lnTo>
                    <a:pt x="71" y="182"/>
                  </a:lnTo>
                  <a:lnTo>
                    <a:pt x="75" y="182"/>
                  </a:lnTo>
                  <a:lnTo>
                    <a:pt x="78" y="182"/>
                  </a:lnTo>
                  <a:lnTo>
                    <a:pt x="80" y="183"/>
                  </a:lnTo>
                  <a:lnTo>
                    <a:pt x="80" y="183"/>
                  </a:lnTo>
                  <a:lnTo>
                    <a:pt x="73" y="194"/>
                  </a:lnTo>
                  <a:lnTo>
                    <a:pt x="68" y="206"/>
                  </a:lnTo>
                  <a:lnTo>
                    <a:pt x="64" y="219"/>
                  </a:lnTo>
                  <a:lnTo>
                    <a:pt x="62" y="235"/>
                  </a:lnTo>
                  <a:lnTo>
                    <a:pt x="62" y="254"/>
                  </a:lnTo>
                  <a:lnTo>
                    <a:pt x="62" y="275"/>
                  </a:lnTo>
                  <a:lnTo>
                    <a:pt x="63" y="299"/>
                  </a:lnTo>
                  <a:lnTo>
                    <a:pt x="66" y="327"/>
                  </a:lnTo>
                  <a:lnTo>
                    <a:pt x="66" y="327"/>
                  </a:lnTo>
                  <a:lnTo>
                    <a:pt x="67" y="327"/>
                  </a:lnTo>
                  <a:lnTo>
                    <a:pt x="70" y="327"/>
                  </a:lnTo>
                  <a:lnTo>
                    <a:pt x="77" y="327"/>
                  </a:lnTo>
                  <a:lnTo>
                    <a:pt x="79" y="332"/>
                  </a:lnTo>
                  <a:lnTo>
                    <a:pt x="81" y="340"/>
                  </a:lnTo>
                  <a:lnTo>
                    <a:pt x="83" y="349"/>
                  </a:lnTo>
                  <a:lnTo>
                    <a:pt x="86" y="359"/>
                  </a:lnTo>
                  <a:lnTo>
                    <a:pt x="88" y="369"/>
                  </a:lnTo>
                  <a:lnTo>
                    <a:pt x="90" y="378"/>
                  </a:lnTo>
                  <a:lnTo>
                    <a:pt x="92" y="386"/>
                  </a:lnTo>
                  <a:lnTo>
                    <a:pt x="92" y="389"/>
                  </a:lnTo>
                  <a:lnTo>
                    <a:pt x="90" y="392"/>
                  </a:lnTo>
                  <a:lnTo>
                    <a:pt x="88" y="395"/>
                  </a:lnTo>
                  <a:lnTo>
                    <a:pt x="85" y="398"/>
                  </a:lnTo>
                  <a:lnTo>
                    <a:pt x="82" y="401"/>
                  </a:lnTo>
                  <a:lnTo>
                    <a:pt x="79" y="404"/>
                  </a:lnTo>
                  <a:lnTo>
                    <a:pt x="75" y="406"/>
                  </a:lnTo>
                  <a:lnTo>
                    <a:pt x="71" y="409"/>
                  </a:lnTo>
                  <a:lnTo>
                    <a:pt x="67" y="411"/>
                  </a:lnTo>
                  <a:lnTo>
                    <a:pt x="62" y="414"/>
                  </a:lnTo>
                  <a:lnTo>
                    <a:pt x="62" y="416"/>
                  </a:lnTo>
                  <a:lnTo>
                    <a:pt x="66" y="416"/>
                  </a:lnTo>
                  <a:lnTo>
                    <a:pt x="70" y="417"/>
                  </a:lnTo>
                  <a:lnTo>
                    <a:pt x="73" y="417"/>
                  </a:lnTo>
                  <a:lnTo>
                    <a:pt x="77" y="417"/>
                  </a:lnTo>
                  <a:lnTo>
                    <a:pt x="81" y="417"/>
                  </a:lnTo>
                  <a:lnTo>
                    <a:pt x="86" y="416"/>
                  </a:lnTo>
                  <a:lnTo>
                    <a:pt x="90" y="415"/>
                  </a:lnTo>
                  <a:lnTo>
                    <a:pt x="94" y="414"/>
                  </a:lnTo>
                  <a:lnTo>
                    <a:pt x="97" y="412"/>
                  </a:lnTo>
                  <a:lnTo>
                    <a:pt x="98" y="410"/>
                  </a:lnTo>
                  <a:lnTo>
                    <a:pt x="100" y="416"/>
                  </a:lnTo>
                  <a:lnTo>
                    <a:pt x="103" y="416"/>
                  </a:lnTo>
                  <a:lnTo>
                    <a:pt x="106" y="416"/>
                  </a:lnTo>
                  <a:lnTo>
                    <a:pt x="107" y="416"/>
                  </a:lnTo>
                  <a:lnTo>
                    <a:pt x="108" y="416"/>
                  </a:lnTo>
                  <a:lnTo>
                    <a:pt x="110" y="409"/>
                  </a:lnTo>
                  <a:lnTo>
                    <a:pt x="111" y="402"/>
                  </a:lnTo>
                  <a:lnTo>
                    <a:pt x="111" y="397"/>
                  </a:lnTo>
                  <a:lnTo>
                    <a:pt x="109" y="391"/>
                  </a:lnTo>
                  <a:lnTo>
                    <a:pt x="106" y="385"/>
                  </a:lnTo>
                  <a:lnTo>
                    <a:pt x="105" y="376"/>
                  </a:lnTo>
                  <a:lnTo>
                    <a:pt x="104" y="366"/>
                  </a:lnTo>
                  <a:lnTo>
                    <a:pt x="106" y="359"/>
                  </a:lnTo>
                  <a:lnTo>
                    <a:pt x="107" y="351"/>
                  </a:lnTo>
                  <a:lnTo>
                    <a:pt x="106" y="341"/>
                  </a:lnTo>
                  <a:lnTo>
                    <a:pt x="104" y="333"/>
                  </a:lnTo>
                  <a:lnTo>
                    <a:pt x="101" y="327"/>
                  </a:lnTo>
                  <a:lnTo>
                    <a:pt x="107" y="327"/>
                  </a:lnTo>
                  <a:lnTo>
                    <a:pt x="112" y="326"/>
                  </a:lnTo>
                  <a:lnTo>
                    <a:pt x="117" y="326"/>
                  </a:lnTo>
                  <a:lnTo>
                    <a:pt x="121" y="326"/>
                  </a:lnTo>
                  <a:lnTo>
                    <a:pt x="125" y="325"/>
                  </a:lnTo>
                  <a:lnTo>
                    <a:pt x="131" y="325"/>
                  </a:lnTo>
                  <a:lnTo>
                    <a:pt x="136" y="324"/>
                  </a:lnTo>
                  <a:lnTo>
                    <a:pt x="144" y="324"/>
                  </a:lnTo>
                  <a:close/>
                </a:path>
              </a:pathLst>
            </a:custGeom>
            <a:solidFill>
              <a:srgbClr val="000000"/>
            </a:solidFill>
            <a:ln w="9525">
              <a:noFill/>
              <a:round/>
              <a:headEnd/>
              <a:tailEnd/>
            </a:ln>
          </p:spPr>
          <p:txBody>
            <a:bodyPr/>
            <a:lstStyle/>
            <a:p>
              <a:endParaRPr lang="en-US"/>
            </a:p>
          </p:txBody>
        </p:sp>
        <p:sp>
          <p:nvSpPr>
            <p:cNvPr id="635928" name="Freeform 24"/>
            <p:cNvSpPr>
              <a:spLocks/>
            </p:cNvSpPr>
            <p:nvPr/>
          </p:nvSpPr>
          <p:spPr bwMode="auto">
            <a:xfrm>
              <a:off x="2677" y="2061"/>
              <a:ext cx="254" cy="497"/>
            </a:xfrm>
            <a:custGeom>
              <a:avLst/>
              <a:gdLst/>
              <a:ahLst/>
              <a:cxnLst>
                <a:cxn ang="0">
                  <a:pos x="144" y="0"/>
                </a:cxn>
                <a:cxn ang="0">
                  <a:pos x="110" y="21"/>
                </a:cxn>
                <a:cxn ang="0">
                  <a:pos x="112" y="57"/>
                </a:cxn>
                <a:cxn ang="0">
                  <a:pos x="121" y="81"/>
                </a:cxn>
                <a:cxn ang="0">
                  <a:pos x="118" y="92"/>
                </a:cxn>
                <a:cxn ang="0">
                  <a:pos x="99" y="100"/>
                </a:cxn>
                <a:cxn ang="0">
                  <a:pos x="78" y="107"/>
                </a:cxn>
                <a:cxn ang="0">
                  <a:pos x="67" y="134"/>
                </a:cxn>
                <a:cxn ang="0">
                  <a:pos x="60" y="183"/>
                </a:cxn>
                <a:cxn ang="0">
                  <a:pos x="30" y="220"/>
                </a:cxn>
                <a:cxn ang="0">
                  <a:pos x="14" y="243"/>
                </a:cxn>
                <a:cxn ang="0">
                  <a:pos x="6" y="256"/>
                </a:cxn>
                <a:cxn ang="0">
                  <a:pos x="7" y="278"/>
                </a:cxn>
                <a:cxn ang="0">
                  <a:pos x="23" y="284"/>
                </a:cxn>
                <a:cxn ang="0">
                  <a:pos x="34" y="276"/>
                </a:cxn>
                <a:cxn ang="0">
                  <a:pos x="34" y="260"/>
                </a:cxn>
                <a:cxn ang="0">
                  <a:pos x="42" y="256"/>
                </a:cxn>
                <a:cxn ang="0">
                  <a:pos x="67" y="232"/>
                </a:cxn>
                <a:cxn ang="0">
                  <a:pos x="84" y="212"/>
                </a:cxn>
                <a:cxn ang="0">
                  <a:pos x="87" y="233"/>
                </a:cxn>
                <a:cxn ang="0">
                  <a:pos x="92" y="247"/>
                </a:cxn>
                <a:cxn ang="0">
                  <a:pos x="82" y="369"/>
                </a:cxn>
                <a:cxn ang="0">
                  <a:pos x="72" y="472"/>
                </a:cxn>
                <a:cxn ang="0">
                  <a:pos x="57" y="482"/>
                </a:cxn>
                <a:cxn ang="0">
                  <a:pos x="54" y="494"/>
                </a:cxn>
                <a:cxn ang="0">
                  <a:pos x="78" y="494"/>
                </a:cxn>
                <a:cxn ang="0">
                  <a:pos x="96" y="490"/>
                </a:cxn>
                <a:cxn ang="0">
                  <a:pos x="111" y="487"/>
                </a:cxn>
                <a:cxn ang="0">
                  <a:pos x="115" y="472"/>
                </a:cxn>
                <a:cxn ang="0">
                  <a:pos x="122" y="362"/>
                </a:cxn>
                <a:cxn ang="0">
                  <a:pos x="134" y="325"/>
                </a:cxn>
                <a:cxn ang="0">
                  <a:pos x="145" y="371"/>
                </a:cxn>
                <a:cxn ang="0">
                  <a:pos x="147" y="472"/>
                </a:cxn>
                <a:cxn ang="0">
                  <a:pos x="152" y="487"/>
                </a:cxn>
                <a:cxn ang="0">
                  <a:pos x="172" y="492"/>
                </a:cxn>
                <a:cxn ang="0">
                  <a:pos x="192" y="497"/>
                </a:cxn>
                <a:cxn ang="0">
                  <a:pos x="214" y="488"/>
                </a:cxn>
                <a:cxn ang="0">
                  <a:pos x="199" y="480"/>
                </a:cxn>
                <a:cxn ang="0">
                  <a:pos x="188" y="452"/>
                </a:cxn>
                <a:cxn ang="0">
                  <a:pos x="181" y="302"/>
                </a:cxn>
                <a:cxn ang="0">
                  <a:pos x="181" y="244"/>
                </a:cxn>
                <a:cxn ang="0">
                  <a:pos x="187" y="170"/>
                </a:cxn>
                <a:cxn ang="0">
                  <a:pos x="198" y="188"/>
                </a:cxn>
                <a:cxn ang="0">
                  <a:pos x="207" y="221"/>
                </a:cxn>
                <a:cxn ang="0">
                  <a:pos x="218" y="256"/>
                </a:cxn>
                <a:cxn ang="0">
                  <a:pos x="229" y="277"/>
                </a:cxn>
                <a:cxn ang="0">
                  <a:pos x="244" y="282"/>
                </a:cxn>
                <a:cxn ang="0">
                  <a:pos x="254" y="264"/>
                </a:cxn>
                <a:cxn ang="0">
                  <a:pos x="244" y="242"/>
                </a:cxn>
                <a:cxn ang="0">
                  <a:pos x="236" y="187"/>
                </a:cxn>
                <a:cxn ang="0">
                  <a:pos x="223" y="161"/>
                </a:cxn>
                <a:cxn ang="0">
                  <a:pos x="206" y="126"/>
                </a:cxn>
                <a:cxn ang="0">
                  <a:pos x="191" y="106"/>
                </a:cxn>
                <a:cxn ang="0">
                  <a:pos x="162" y="95"/>
                </a:cxn>
                <a:cxn ang="0">
                  <a:pos x="159" y="81"/>
                </a:cxn>
                <a:cxn ang="0">
                  <a:pos x="166" y="65"/>
                </a:cxn>
                <a:cxn ang="0">
                  <a:pos x="172" y="36"/>
                </a:cxn>
                <a:cxn ang="0">
                  <a:pos x="161" y="12"/>
                </a:cxn>
              </a:cxnLst>
              <a:rect l="0" t="0" r="r" b="b"/>
              <a:pathLst>
                <a:path w="254" h="497">
                  <a:moveTo>
                    <a:pt x="161" y="12"/>
                  </a:moveTo>
                  <a:lnTo>
                    <a:pt x="160" y="8"/>
                  </a:lnTo>
                  <a:lnTo>
                    <a:pt x="156" y="4"/>
                  </a:lnTo>
                  <a:lnTo>
                    <a:pt x="151" y="1"/>
                  </a:lnTo>
                  <a:lnTo>
                    <a:pt x="144" y="0"/>
                  </a:lnTo>
                  <a:lnTo>
                    <a:pt x="137" y="0"/>
                  </a:lnTo>
                  <a:lnTo>
                    <a:pt x="129" y="1"/>
                  </a:lnTo>
                  <a:lnTo>
                    <a:pt x="121" y="6"/>
                  </a:lnTo>
                  <a:lnTo>
                    <a:pt x="113" y="13"/>
                  </a:lnTo>
                  <a:lnTo>
                    <a:pt x="110" y="21"/>
                  </a:lnTo>
                  <a:lnTo>
                    <a:pt x="110" y="32"/>
                  </a:lnTo>
                  <a:lnTo>
                    <a:pt x="112" y="41"/>
                  </a:lnTo>
                  <a:lnTo>
                    <a:pt x="115" y="47"/>
                  </a:lnTo>
                  <a:lnTo>
                    <a:pt x="112" y="49"/>
                  </a:lnTo>
                  <a:lnTo>
                    <a:pt x="112" y="57"/>
                  </a:lnTo>
                  <a:lnTo>
                    <a:pt x="113" y="64"/>
                  </a:lnTo>
                  <a:lnTo>
                    <a:pt x="117" y="68"/>
                  </a:lnTo>
                  <a:lnTo>
                    <a:pt x="119" y="73"/>
                  </a:lnTo>
                  <a:lnTo>
                    <a:pt x="120" y="77"/>
                  </a:lnTo>
                  <a:lnTo>
                    <a:pt x="121" y="81"/>
                  </a:lnTo>
                  <a:lnTo>
                    <a:pt x="121" y="82"/>
                  </a:lnTo>
                  <a:lnTo>
                    <a:pt x="119" y="82"/>
                  </a:lnTo>
                  <a:lnTo>
                    <a:pt x="116" y="83"/>
                  </a:lnTo>
                  <a:lnTo>
                    <a:pt x="116" y="86"/>
                  </a:lnTo>
                  <a:lnTo>
                    <a:pt x="118" y="92"/>
                  </a:lnTo>
                  <a:lnTo>
                    <a:pt x="114" y="94"/>
                  </a:lnTo>
                  <a:lnTo>
                    <a:pt x="111" y="95"/>
                  </a:lnTo>
                  <a:lnTo>
                    <a:pt x="107" y="97"/>
                  </a:lnTo>
                  <a:lnTo>
                    <a:pt x="103" y="99"/>
                  </a:lnTo>
                  <a:lnTo>
                    <a:pt x="99" y="100"/>
                  </a:lnTo>
                  <a:lnTo>
                    <a:pt x="95" y="102"/>
                  </a:lnTo>
                  <a:lnTo>
                    <a:pt x="91" y="103"/>
                  </a:lnTo>
                  <a:lnTo>
                    <a:pt x="86" y="104"/>
                  </a:lnTo>
                  <a:lnTo>
                    <a:pt x="82" y="104"/>
                  </a:lnTo>
                  <a:lnTo>
                    <a:pt x="78" y="107"/>
                  </a:lnTo>
                  <a:lnTo>
                    <a:pt x="75" y="110"/>
                  </a:lnTo>
                  <a:lnTo>
                    <a:pt x="72" y="114"/>
                  </a:lnTo>
                  <a:lnTo>
                    <a:pt x="70" y="119"/>
                  </a:lnTo>
                  <a:lnTo>
                    <a:pt x="68" y="126"/>
                  </a:lnTo>
                  <a:lnTo>
                    <a:pt x="67" y="134"/>
                  </a:lnTo>
                  <a:lnTo>
                    <a:pt x="66" y="143"/>
                  </a:lnTo>
                  <a:lnTo>
                    <a:pt x="65" y="154"/>
                  </a:lnTo>
                  <a:lnTo>
                    <a:pt x="62" y="165"/>
                  </a:lnTo>
                  <a:lnTo>
                    <a:pt x="60" y="176"/>
                  </a:lnTo>
                  <a:lnTo>
                    <a:pt x="60" y="183"/>
                  </a:lnTo>
                  <a:lnTo>
                    <a:pt x="57" y="186"/>
                  </a:lnTo>
                  <a:lnTo>
                    <a:pt x="51" y="192"/>
                  </a:lnTo>
                  <a:lnTo>
                    <a:pt x="44" y="200"/>
                  </a:lnTo>
                  <a:lnTo>
                    <a:pt x="37" y="210"/>
                  </a:lnTo>
                  <a:lnTo>
                    <a:pt x="30" y="220"/>
                  </a:lnTo>
                  <a:lnTo>
                    <a:pt x="24" y="229"/>
                  </a:lnTo>
                  <a:lnTo>
                    <a:pt x="20" y="236"/>
                  </a:lnTo>
                  <a:lnTo>
                    <a:pt x="20" y="240"/>
                  </a:lnTo>
                  <a:lnTo>
                    <a:pt x="16" y="241"/>
                  </a:lnTo>
                  <a:lnTo>
                    <a:pt x="14" y="243"/>
                  </a:lnTo>
                  <a:lnTo>
                    <a:pt x="12" y="246"/>
                  </a:lnTo>
                  <a:lnTo>
                    <a:pt x="13" y="248"/>
                  </a:lnTo>
                  <a:lnTo>
                    <a:pt x="11" y="250"/>
                  </a:lnTo>
                  <a:lnTo>
                    <a:pt x="9" y="253"/>
                  </a:lnTo>
                  <a:lnTo>
                    <a:pt x="6" y="256"/>
                  </a:lnTo>
                  <a:lnTo>
                    <a:pt x="2" y="260"/>
                  </a:lnTo>
                  <a:lnTo>
                    <a:pt x="0" y="265"/>
                  </a:lnTo>
                  <a:lnTo>
                    <a:pt x="0" y="269"/>
                  </a:lnTo>
                  <a:lnTo>
                    <a:pt x="2" y="274"/>
                  </a:lnTo>
                  <a:lnTo>
                    <a:pt x="7" y="278"/>
                  </a:lnTo>
                  <a:lnTo>
                    <a:pt x="13" y="282"/>
                  </a:lnTo>
                  <a:lnTo>
                    <a:pt x="17" y="284"/>
                  </a:lnTo>
                  <a:lnTo>
                    <a:pt x="20" y="284"/>
                  </a:lnTo>
                  <a:lnTo>
                    <a:pt x="22" y="284"/>
                  </a:lnTo>
                  <a:lnTo>
                    <a:pt x="23" y="284"/>
                  </a:lnTo>
                  <a:lnTo>
                    <a:pt x="24" y="283"/>
                  </a:lnTo>
                  <a:lnTo>
                    <a:pt x="25" y="282"/>
                  </a:lnTo>
                  <a:lnTo>
                    <a:pt x="28" y="281"/>
                  </a:lnTo>
                  <a:lnTo>
                    <a:pt x="32" y="279"/>
                  </a:lnTo>
                  <a:lnTo>
                    <a:pt x="34" y="276"/>
                  </a:lnTo>
                  <a:lnTo>
                    <a:pt x="34" y="272"/>
                  </a:lnTo>
                  <a:lnTo>
                    <a:pt x="34" y="267"/>
                  </a:lnTo>
                  <a:lnTo>
                    <a:pt x="34" y="264"/>
                  </a:lnTo>
                  <a:lnTo>
                    <a:pt x="33" y="261"/>
                  </a:lnTo>
                  <a:lnTo>
                    <a:pt x="34" y="260"/>
                  </a:lnTo>
                  <a:lnTo>
                    <a:pt x="34" y="260"/>
                  </a:lnTo>
                  <a:lnTo>
                    <a:pt x="36" y="262"/>
                  </a:lnTo>
                  <a:lnTo>
                    <a:pt x="39" y="261"/>
                  </a:lnTo>
                  <a:lnTo>
                    <a:pt x="41" y="259"/>
                  </a:lnTo>
                  <a:lnTo>
                    <a:pt x="42" y="256"/>
                  </a:lnTo>
                  <a:lnTo>
                    <a:pt x="44" y="255"/>
                  </a:lnTo>
                  <a:lnTo>
                    <a:pt x="49" y="251"/>
                  </a:lnTo>
                  <a:lnTo>
                    <a:pt x="54" y="245"/>
                  </a:lnTo>
                  <a:lnTo>
                    <a:pt x="60" y="239"/>
                  </a:lnTo>
                  <a:lnTo>
                    <a:pt x="67" y="232"/>
                  </a:lnTo>
                  <a:lnTo>
                    <a:pt x="72" y="227"/>
                  </a:lnTo>
                  <a:lnTo>
                    <a:pt x="77" y="222"/>
                  </a:lnTo>
                  <a:lnTo>
                    <a:pt x="79" y="219"/>
                  </a:lnTo>
                  <a:lnTo>
                    <a:pt x="82" y="216"/>
                  </a:lnTo>
                  <a:lnTo>
                    <a:pt x="84" y="212"/>
                  </a:lnTo>
                  <a:lnTo>
                    <a:pt x="86" y="208"/>
                  </a:lnTo>
                  <a:lnTo>
                    <a:pt x="87" y="204"/>
                  </a:lnTo>
                  <a:lnTo>
                    <a:pt x="87" y="213"/>
                  </a:lnTo>
                  <a:lnTo>
                    <a:pt x="86" y="224"/>
                  </a:lnTo>
                  <a:lnTo>
                    <a:pt x="87" y="233"/>
                  </a:lnTo>
                  <a:lnTo>
                    <a:pt x="90" y="237"/>
                  </a:lnTo>
                  <a:lnTo>
                    <a:pt x="88" y="239"/>
                  </a:lnTo>
                  <a:lnTo>
                    <a:pt x="88" y="243"/>
                  </a:lnTo>
                  <a:lnTo>
                    <a:pt x="89" y="246"/>
                  </a:lnTo>
                  <a:lnTo>
                    <a:pt x="92" y="247"/>
                  </a:lnTo>
                  <a:lnTo>
                    <a:pt x="90" y="268"/>
                  </a:lnTo>
                  <a:lnTo>
                    <a:pt x="87" y="299"/>
                  </a:lnTo>
                  <a:lnTo>
                    <a:pt x="85" y="330"/>
                  </a:lnTo>
                  <a:lnTo>
                    <a:pt x="84" y="348"/>
                  </a:lnTo>
                  <a:lnTo>
                    <a:pt x="82" y="369"/>
                  </a:lnTo>
                  <a:lnTo>
                    <a:pt x="80" y="408"/>
                  </a:lnTo>
                  <a:lnTo>
                    <a:pt x="78" y="447"/>
                  </a:lnTo>
                  <a:lnTo>
                    <a:pt x="77" y="467"/>
                  </a:lnTo>
                  <a:lnTo>
                    <a:pt x="75" y="469"/>
                  </a:lnTo>
                  <a:lnTo>
                    <a:pt x="72" y="472"/>
                  </a:lnTo>
                  <a:lnTo>
                    <a:pt x="69" y="474"/>
                  </a:lnTo>
                  <a:lnTo>
                    <a:pt x="66" y="476"/>
                  </a:lnTo>
                  <a:lnTo>
                    <a:pt x="62" y="479"/>
                  </a:lnTo>
                  <a:lnTo>
                    <a:pt x="60" y="481"/>
                  </a:lnTo>
                  <a:lnTo>
                    <a:pt x="57" y="482"/>
                  </a:lnTo>
                  <a:lnTo>
                    <a:pt x="54" y="482"/>
                  </a:lnTo>
                  <a:lnTo>
                    <a:pt x="51" y="483"/>
                  </a:lnTo>
                  <a:lnTo>
                    <a:pt x="49" y="486"/>
                  </a:lnTo>
                  <a:lnTo>
                    <a:pt x="49" y="490"/>
                  </a:lnTo>
                  <a:lnTo>
                    <a:pt x="54" y="494"/>
                  </a:lnTo>
                  <a:lnTo>
                    <a:pt x="58" y="496"/>
                  </a:lnTo>
                  <a:lnTo>
                    <a:pt x="62" y="496"/>
                  </a:lnTo>
                  <a:lnTo>
                    <a:pt x="68" y="496"/>
                  </a:lnTo>
                  <a:lnTo>
                    <a:pt x="73" y="495"/>
                  </a:lnTo>
                  <a:lnTo>
                    <a:pt x="78" y="494"/>
                  </a:lnTo>
                  <a:lnTo>
                    <a:pt x="83" y="493"/>
                  </a:lnTo>
                  <a:lnTo>
                    <a:pt x="86" y="492"/>
                  </a:lnTo>
                  <a:lnTo>
                    <a:pt x="90" y="491"/>
                  </a:lnTo>
                  <a:lnTo>
                    <a:pt x="93" y="491"/>
                  </a:lnTo>
                  <a:lnTo>
                    <a:pt x="96" y="490"/>
                  </a:lnTo>
                  <a:lnTo>
                    <a:pt x="99" y="489"/>
                  </a:lnTo>
                  <a:lnTo>
                    <a:pt x="102" y="488"/>
                  </a:lnTo>
                  <a:lnTo>
                    <a:pt x="105" y="488"/>
                  </a:lnTo>
                  <a:lnTo>
                    <a:pt x="108" y="487"/>
                  </a:lnTo>
                  <a:lnTo>
                    <a:pt x="111" y="487"/>
                  </a:lnTo>
                  <a:lnTo>
                    <a:pt x="112" y="487"/>
                  </a:lnTo>
                  <a:lnTo>
                    <a:pt x="116" y="485"/>
                  </a:lnTo>
                  <a:lnTo>
                    <a:pt x="116" y="480"/>
                  </a:lnTo>
                  <a:lnTo>
                    <a:pt x="114" y="474"/>
                  </a:lnTo>
                  <a:lnTo>
                    <a:pt x="115" y="472"/>
                  </a:lnTo>
                  <a:lnTo>
                    <a:pt x="118" y="458"/>
                  </a:lnTo>
                  <a:lnTo>
                    <a:pt x="121" y="428"/>
                  </a:lnTo>
                  <a:lnTo>
                    <a:pt x="122" y="396"/>
                  </a:lnTo>
                  <a:lnTo>
                    <a:pt x="121" y="375"/>
                  </a:lnTo>
                  <a:lnTo>
                    <a:pt x="122" y="362"/>
                  </a:lnTo>
                  <a:lnTo>
                    <a:pt x="126" y="346"/>
                  </a:lnTo>
                  <a:lnTo>
                    <a:pt x="129" y="328"/>
                  </a:lnTo>
                  <a:lnTo>
                    <a:pt x="130" y="312"/>
                  </a:lnTo>
                  <a:lnTo>
                    <a:pt x="132" y="318"/>
                  </a:lnTo>
                  <a:lnTo>
                    <a:pt x="134" y="325"/>
                  </a:lnTo>
                  <a:lnTo>
                    <a:pt x="136" y="334"/>
                  </a:lnTo>
                  <a:lnTo>
                    <a:pt x="139" y="344"/>
                  </a:lnTo>
                  <a:lnTo>
                    <a:pt x="141" y="354"/>
                  </a:lnTo>
                  <a:lnTo>
                    <a:pt x="143" y="363"/>
                  </a:lnTo>
                  <a:lnTo>
                    <a:pt x="145" y="371"/>
                  </a:lnTo>
                  <a:lnTo>
                    <a:pt x="146" y="378"/>
                  </a:lnTo>
                  <a:lnTo>
                    <a:pt x="146" y="397"/>
                  </a:lnTo>
                  <a:lnTo>
                    <a:pt x="147" y="426"/>
                  </a:lnTo>
                  <a:lnTo>
                    <a:pt x="147" y="456"/>
                  </a:lnTo>
                  <a:lnTo>
                    <a:pt x="147" y="472"/>
                  </a:lnTo>
                  <a:lnTo>
                    <a:pt x="151" y="473"/>
                  </a:lnTo>
                  <a:lnTo>
                    <a:pt x="151" y="477"/>
                  </a:lnTo>
                  <a:lnTo>
                    <a:pt x="151" y="481"/>
                  </a:lnTo>
                  <a:lnTo>
                    <a:pt x="151" y="484"/>
                  </a:lnTo>
                  <a:lnTo>
                    <a:pt x="152" y="487"/>
                  </a:lnTo>
                  <a:lnTo>
                    <a:pt x="153" y="490"/>
                  </a:lnTo>
                  <a:lnTo>
                    <a:pt x="156" y="492"/>
                  </a:lnTo>
                  <a:lnTo>
                    <a:pt x="160" y="492"/>
                  </a:lnTo>
                  <a:lnTo>
                    <a:pt x="166" y="492"/>
                  </a:lnTo>
                  <a:lnTo>
                    <a:pt x="172" y="492"/>
                  </a:lnTo>
                  <a:lnTo>
                    <a:pt x="176" y="493"/>
                  </a:lnTo>
                  <a:lnTo>
                    <a:pt x="180" y="494"/>
                  </a:lnTo>
                  <a:lnTo>
                    <a:pt x="183" y="495"/>
                  </a:lnTo>
                  <a:lnTo>
                    <a:pt x="187" y="496"/>
                  </a:lnTo>
                  <a:lnTo>
                    <a:pt x="192" y="497"/>
                  </a:lnTo>
                  <a:lnTo>
                    <a:pt x="198" y="497"/>
                  </a:lnTo>
                  <a:lnTo>
                    <a:pt x="206" y="497"/>
                  </a:lnTo>
                  <a:lnTo>
                    <a:pt x="212" y="495"/>
                  </a:lnTo>
                  <a:lnTo>
                    <a:pt x="215" y="492"/>
                  </a:lnTo>
                  <a:lnTo>
                    <a:pt x="214" y="488"/>
                  </a:lnTo>
                  <a:lnTo>
                    <a:pt x="211" y="485"/>
                  </a:lnTo>
                  <a:lnTo>
                    <a:pt x="208" y="484"/>
                  </a:lnTo>
                  <a:lnTo>
                    <a:pt x="205" y="483"/>
                  </a:lnTo>
                  <a:lnTo>
                    <a:pt x="202" y="482"/>
                  </a:lnTo>
                  <a:lnTo>
                    <a:pt x="199" y="480"/>
                  </a:lnTo>
                  <a:lnTo>
                    <a:pt x="196" y="478"/>
                  </a:lnTo>
                  <a:lnTo>
                    <a:pt x="193" y="476"/>
                  </a:lnTo>
                  <a:lnTo>
                    <a:pt x="191" y="475"/>
                  </a:lnTo>
                  <a:lnTo>
                    <a:pt x="190" y="473"/>
                  </a:lnTo>
                  <a:lnTo>
                    <a:pt x="188" y="452"/>
                  </a:lnTo>
                  <a:lnTo>
                    <a:pt x="185" y="419"/>
                  </a:lnTo>
                  <a:lnTo>
                    <a:pt x="183" y="386"/>
                  </a:lnTo>
                  <a:lnTo>
                    <a:pt x="182" y="360"/>
                  </a:lnTo>
                  <a:lnTo>
                    <a:pt x="181" y="336"/>
                  </a:lnTo>
                  <a:lnTo>
                    <a:pt x="181" y="302"/>
                  </a:lnTo>
                  <a:lnTo>
                    <a:pt x="179" y="271"/>
                  </a:lnTo>
                  <a:lnTo>
                    <a:pt x="177" y="253"/>
                  </a:lnTo>
                  <a:lnTo>
                    <a:pt x="179" y="251"/>
                  </a:lnTo>
                  <a:lnTo>
                    <a:pt x="181" y="248"/>
                  </a:lnTo>
                  <a:lnTo>
                    <a:pt x="181" y="244"/>
                  </a:lnTo>
                  <a:lnTo>
                    <a:pt x="179" y="242"/>
                  </a:lnTo>
                  <a:lnTo>
                    <a:pt x="182" y="230"/>
                  </a:lnTo>
                  <a:lnTo>
                    <a:pt x="184" y="209"/>
                  </a:lnTo>
                  <a:lnTo>
                    <a:pt x="186" y="186"/>
                  </a:lnTo>
                  <a:lnTo>
                    <a:pt x="187" y="170"/>
                  </a:lnTo>
                  <a:lnTo>
                    <a:pt x="189" y="174"/>
                  </a:lnTo>
                  <a:lnTo>
                    <a:pt x="191" y="178"/>
                  </a:lnTo>
                  <a:lnTo>
                    <a:pt x="194" y="181"/>
                  </a:lnTo>
                  <a:lnTo>
                    <a:pt x="196" y="185"/>
                  </a:lnTo>
                  <a:lnTo>
                    <a:pt x="198" y="188"/>
                  </a:lnTo>
                  <a:lnTo>
                    <a:pt x="200" y="190"/>
                  </a:lnTo>
                  <a:lnTo>
                    <a:pt x="202" y="192"/>
                  </a:lnTo>
                  <a:lnTo>
                    <a:pt x="203" y="193"/>
                  </a:lnTo>
                  <a:lnTo>
                    <a:pt x="204" y="204"/>
                  </a:lnTo>
                  <a:lnTo>
                    <a:pt x="207" y="221"/>
                  </a:lnTo>
                  <a:lnTo>
                    <a:pt x="210" y="237"/>
                  </a:lnTo>
                  <a:lnTo>
                    <a:pt x="214" y="246"/>
                  </a:lnTo>
                  <a:lnTo>
                    <a:pt x="214" y="250"/>
                  </a:lnTo>
                  <a:lnTo>
                    <a:pt x="216" y="254"/>
                  </a:lnTo>
                  <a:lnTo>
                    <a:pt x="218" y="256"/>
                  </a:lnTo>
                  <a:lnTo>
                    <a:pt x="222" y="256"/>
                  </a:lnTo>
                  <a:lnTo>
                    <a:pt x="221" y="262"/>
                  </a:lnTo>
                  <a:lnTo>
                    <a:pt x="221" y="267"/>
                  </a:lnTo>
                  <a:lnTo>
                    <a:pt x="223" y="272"/>
                  </a:lnTo>
                  <a:lnTo>
                    <a:pt x="229" y="277"/>
                  </a:lnTo>
                  <a:lnTo>
                    <a:pt x="233" y="279"/>
                  </a:lnTo>
                  <a:lnTo>
                    <a:pt x="236" y="281"/>
                  </a:lnTo>
                  <a:lnTo>
                    <a:pt x="239" y="282"/>
                  </a:lnTo>
                  <a:lnTo>
                    <a:pt x="242" y="282"/>
                  </a:lnTo>
                  <a:lnTo>
                    <a:pt x="244" y="282"/>
                  </a:lnTo>
                  <a:lnTo>
                    <a:pt x="247" y="281"/>
                  </a:lnTo>
                  <a:lnTo>
                    <a:pt x="249" y="280"/>
                  </a:lnTo>
                  <a:lnTo>
                    <a:pt x="251" y="278"/>
                  </a:lnTo>
                  <a:lnTo>
                    <a:pt x="254" y="273"/>
                  </a:lnTo>
                  <a:lnTo>
                    <a:pt x="254" y="264"/>
                  </a:lnTo>
                  <a:lnTo>
                    <a:pt x="251" y="256"/>
                  </a:lnTo>
                  <a:lnTo>
                    <a:pt x="245" y="252"/>
                  </a:lnTo>
                  <a:lnTo>
                    <a:pt x="247" y="249"/>
                  </a:lnTo>
                  <a:lnTo>
                    <a:pt x="246" y="245"/>
                  </a:lnTo>
                  <a:lnTo>
                    <a:pt x="244" y="242"/>
                  </a:lnTo>
                  <a:lnTo>
                    <a:pt x="242" y="241"/>
                  </a:lnTo>
                  <a:lnTo>
                    <a:pt x="242" y="230"/>
                  </a:lnTo>
                  <a:lnTo>
                    <a:pt x="239" y="214"/>
                  </a:lnTo>
                  <a:lnTo>
                    <a:pt x="237" y="198"/>
                  </a:lnTo>
                  <a:lnTo>
                    <a:pt x="236" y="187"/>
                  </a:lnTo>
                  <a:lnTo>
                    <a:pt x="235" y="180"/>
                  </a:lnTo>
                  <a:lnTo>
                    <a:pt x="231" y="174"/>
                  </a:lnTo>
                  <a:lnTo>
                    <a:pt x="227" y="169"/>
                  </a:lnTo>
                  <a:lnTo>
                    <a:pt x="225" y="164"/>
                  </a:lnTo>
                  <a:lnTo>
                    <a:pt x="223" y="161"/>
                  </a:lnTo>
                  <a:lnTo>
                    <a:pt x="220" y="155"/>
                  </a:lnTo>
                  <a:lnTo>
                    <a:pt x="217" y="149"/>
                  </a:lnTo>
                  <a:lnTo>
                    <a:pt x="213" y="141"/>
                  </a:lnTo>
                  <a:lnTo>
                    <a:pt x="209" y="133"/>
                  </a:lnTo>
                  <a:lnTo>
                    <a:pt x="206" y="126"/>
                  </a:lnTo>
                  <a:lnTo>
                    <a:pt x="204" y="120"/>
                  </a:lnTo>
                  <a:lnTo>
                    <a:pt x="202" y="116"/>
                  </a:lnTo>
                  <a:lnTo>
                    <a:pt x="200" y="114"/>
                  </a:lnTo>
                  <a:lnTo>
                    <a:pt x="197" y="110"/>
                  </a:lnTo>
                  <a:lnTo>
                    <a:pt x="191" y="106"/>
                  </a:lnTo>
                  <a:lnTo>
                    <a:pt x="185" y="103"/>
                  </a:lnTo>
                  <a:lnTo>
                    <a:pt x="179" y="100"/>
                  </a:lnTo>
                  <a:lnTo>
                    <a:pt x="173" y="97"/>
                  </a:lnTo>
                  <a:lnTo>
                    <a:pt x="167" y="95"/>
                  </a:lnTo>
                  <a:lnTo>
                    <a:pt x="162" y="95"/>
                  </a:lnTo>
                  <a:lnTo>
                    <a:pt x="163" y="91"/>
                  </a:lnTo>
                  <a:lnTo>
                    <a:pt x="163" y="88"/>
                  </a:lnTo>
                  <a:lnTo>
                    <a:pt x="162" y="85"/>
                  </a:lnTo>
                  <a:lnTo>
                    <a:pt x="157" y="84"/>
                  </a:lnTo>
                  <a:lnTo>
                    <a:pt x="159" y="81"/>
                  </a:lnTo>
                  <a:lnTo>
                    <a:pt x="161" y="77"/>
                  </a:lnTo>
                  <a:lnTo>
                    <a:pt x="162" y="74"/>
                  </a:lnTo>
                  <a:lnTo>
                    <a:pt x="162" y="73"/>
                  </a:lnTo>
                  <a:lnTo>
                    <a:pt x="164" y="70"/>
                  </a:lnTo>
                  <a:lnTo>
                    <a:pt x="166" y="65"/>
                  </a:lnTo>
                  <a:lnTo>
                    <a:pt x="167" y="59"/>
                  </a:lnTo>
                  <a:lnTo>
                    <a:pt x="166" y="55"/>
                  </a:lnTo>
                  <a:lnTo>
                    <a:pt x="168" y="50"/>
                  </a:lnTo>
                  <a:lnTo>
                    <a:pt x="170" y="44"/>
                  </a:lnTo>
                  <a:lnTo>
                    <a:pt x="172" y="36"/>
                  </a:lnTo>
                  <a:lnTo>
                    <a:pt x="173" y="27"/>
                  </a:lnTo>
                  <a:lnTo>
                    <a:pt x="172" y="20"/>
                  </a:lnTo>
                  <a:lnTo>
                    <a:pt x="170" y="14"/>
                  </a:lnTo>
                  <a:lnTo>
                    <a:pt x="166" y="11"/>
                  </a:lnTo>
                  <a:lnTo>
                    <a:pt x="161" y="12"/>
                  </a:lnTo>
                  <a:close/>
                </a:path>
              </a:pathLst>
            </a:custGeom>
            <a:solidFill>
              <a:srgbClr val="000000"/>
            </a:solidFill>
            <a:ln w="9525">
              <a:noFill/>
              <a:round/>
              <a:headEnd/>
              <a:tailEnd/>
            </a:ln>
          </p:spPr>
          <p:txBody>
            <a:bodyPr/>
            <a:lstStyle/>
            <a:p>
              <a:endParaRPr lang="en-US"/>
            </a:p>
          </p:txBody>
        </p:sp>
        <p:sp>
          <p:nvSpPr>
            <p:cNvPr id="635929" name="Freeform 25"/>
            <p:cNvSpPr>
              <a:spLocks/>
            </p:cNvSpPr>
            <p:nvPr/>
          </p:nvSpPr>
          <p:spPr bwMode="auto">
            <a:xfrm>
              <a:off x="2903" y="2315"/>
              <a:ext cx="189" cy="242"/>
            </a:xfrm>
            <a:custGeom>
              <a:avLst/>
              <a:gdLst/>
              <a:ahLst/>
              <a:cxnLst>
                <a:cxn ang="0">
                  <a:pos x="120" y="66"/>
                </a:cxn>
                <a:cxn ang="0">
                  <a:pos x="130" y="58"/>
                </a:cxn>
                <a:cxn ang="0">
                  <a:pos x="142" y="45"/>
                </a:cxn>
                <a:cxn ang="0">
                  <a:pos x="164" y="23"/>
                </a:cxn>
                <a:cxn ang="0">
                  <a:pos x="167" y="11"/>
                </a:cxn>
                <a:cxn ang="0">
                  <a:pos x="173" y="2"/>
                </a:cxn>
                <a:cxn ang="0">
                  <a:pos x="182" y="2"/>
                </a:cxn>
                <a:cxn ang="0">
                  <a:pos x="189" y="12"/>
                </a:cxn>
                <a:cxn ang="0">
                  <a:pos x="182" y="24"/>
                </a:cxn>
                <a:cxn ang="0">
                  <a:pos x="169" y="42"/>
                </a:cxn>
                <a:cxn ang="0">
                  <a:pos x="150" y="66"/>
                </a:cxn>
                <a:cxn ang="0">
                  <a:pos x="145" y="78"/>
                </a:cxn>
                <a:cxn ang="0">
                  <a:pos x="134" y="90"/>
                </a:cxn>
                <a:cxn ang="0">
                  <a:pos x="139" y="128"/>
                </a:cxn>
                <a:cxn ang="0">
                  <a:pos x="147" y="150"/>
                </a:cxn>
                <a:cxn ang="0">
                  <a:pos x="156" y="173"/>
                </a:cxn>
                <a:cxn ang="0">
                  <a:pos x="149" y="182"/>
                </a:cxn>
                <a:cxn ang="0">
                  <a:pos x="140" y="197"/>
                </a:cxn>
                <a:cxn ang="0">
                  <a:pos x="144" y="218"/>
                </a:cxn>
                <a:cxn ang="0">
                  <a:pos x="130" y="220"/>
                </a:cxn>
                <a:cxn ang="0">
                  <a:pos x="120" y="206"/>
                </a:cxn>
                <a:cxn ang="0">
                  <a:pos x="116" y="183"/>
                </a:cxn>
                <a:cxn ang="0">
                  <a:pos x="127" y="173"/>
                </a:cxn>
                <a:cxn ang="0">
                  <a:pos x="121" y="162"/>
                </a:cxn>
                <a:cxn ang="0">
                  <a:pos x="110" y="158"/>
                </a:cxn>
                <a:cxn ang="0">
                  <a:pos x="101" y="166"/>
                </a:cxn>
                <a:cxn ang="0">
                  <a:pos x="92" y="178"/>
                </a:cxn>
                <a:cxn ang="0">
                  <a:pos x="102" y="201"/>
                </a:cxn>
                <a:cxn ang="0">
                  <a:pos x="108" y="210"/>
                </a:cxn>
                <a:cxn ang="0">
                  <a:pos x="104" y="223"/>
                </a:cxn>
                <a:cxn ang="0">
                  <a:pos x="95" y="236"/>
                </a:cxn>
                <a:cxn ang="0">
                  <a:pos x="84" y="242"/>
                </a:cxn>
                <a:cxn ang="0">
                  <a:pos x="83" y="222"/>
                </a:cxn>
                <a:cxn ang="0">
                  <a:pos x="84" y="217"/>
                </a:cxn>
                <a:cxn ang="0">
                  <a:pos x="77" y="208"/>
                </a:cxn>
                <a:cxn ang="0">
                  <a:pos x="65" y="188"/>
                </a:cxn>
                <a:cxn ang="0">
                  <a:pos x="62" y="170"/>
                </a:cxn>
                <a:cxn ang="0">
                  <a:pos x="74" y="142"/>
                </a:cxn>
                <a:cxn ang="0">
                  <a:pos x="70" y="124"/>
                </a:cxn>
                <a:cxn ang="0">
                  <a:pos x="65" y="94"/>
                </a:cxn>
                <a:cxn ang="0">
                  <a:pos x="42" y="71"/>
                </a:cxn>
                <a:cxn ang="0">
                  <a:pos x="42" y="63"/>
                </a:cxn>
                <a:cxn ang="0">
                  <a:pos x="33" y="48"/>
                </a:cxn>
                <a:cxn ang="0">
                  <a:pos x="17" y="27"/>
                </a:cxn>
                <a:cxn ang="0">
                  <a:pos x="9" y="21"/>
                </a:cxn>
                <a:cxn ang="0">
                  <a:pos x="2" y="10"/>
                </a:cxn>
                <a:cxn ang="0">
                  <a:pos x="9" y="1"/>
                </a:cxn>
                <a:cxn ang="0">
                  <a:pos x="18" y="1"/>
                </a:cxn>
                <a:cxn ang="0">
                  <a:pos x="25" y="10"/>
                </a:cxn>
                <a:cxn ang="0">
                  <a:pos x="37" y="25"/>
                </a:cxn>
                <a:cxn ang="0">
                  <a:pos x="53" y="46"/>
                </a:cxn>
                <a:cxn ang="0">
                  <a:pos x="62" y="51"/>
                </a:cxn>
                <a:cxn ang="0">
                  <a:pos x="75" y="61"/>
                </a:cxn>
                <a:cxn ang="0">
                  <a:pos x="74" y="57"/>
                </a:cxn>
                <a:cxn ang="0">
                  <a:pos x="73" y="53"/>
                </a:cxn>
                <a:cxn ang="0">
                  <a:pos x="65" y="39"/>
                </a:cxn>
                <a:cxn ang="0">
                  <a:pos x="67" y="14"/>
                </a:cxn>
                <a:cxn ang="0">
                  <a:pos x="88" y="5"/>
                </a:cxn>
                <a:cxn ang="0">
                  <a:pos x="112" y="9"/>
                </a:cxn>
                <a:cxn ang="0">
                  <a:pos x="120" y="31"/>
                </a:cxn>
                <a:cxn ang="0">
                  <a:pos x="121" y="48"/>
                </a:cxn>
                <a:cxn ang="0">
                  <a:pos x="114" y="65"/>
                </a:cxn>
              </a:cxnLst>
              <a:rect l="0" t="0" r="r" b="b"/>
              <a:pathLst>
                <a:path w="189" h="242">
                  <a:moveTo>
                    <a:pt x="112" y="67"/>
                  </a:moveTo>
                  <a:lnTo>
                    <a:pt x="113" y="67"/>
                  </a:lnTo>
                  <a:lnTo>
                    <a:pt x="116" y="66"/>
                  </a:lnTo>
                  <a:lnTo>
                    <a:pt x="120" y="66"/>
                  </a:lnTo>
                  <a:lnTo>
                    <a:pt x="122" y="66"/>
                  </a:lnTo>
                  <a:lnTo>
                    <a:pt x="123" y="64"/>
                  </a:lnTo>
                  <a:lnTo>
                    <a:pt x="126" y="61"/>
                  </a:lnTo>
                  <a:lnTo>
                    <a:pt x="130" y="58"/>
                  </a:lnTo>
                  <a:lnTo>
                    <a:pt x="132" y="57"/>
                  </a:lnTo>
                  <a:lnTo>
                    <a:pt x="134" y="54"/>
                  </a:lnTo>
                  <a:lnTo>
                    <a:pt x="138" y="50"/>
                  </a:lnTo>
                  <a:lnTo>
                    <a:pt x="142" y="45"/>
                  </a:lnTo>
                  <a:lnTo>
                    <a:pt x="148" y="39"/>
                  </a:lnTo>
                  <a:lnTo>
                    <a:pt x="154" y="33"/>
                  </a:lnTo>
                  <a:lnTo>
                    <a:pt x="159" y="28"/>
                  </a:lnTo>
                  <a:lnTo>
                    <a:pt x="164" y="23"/>
                  </a:lnTo>
                  <a:lnTo>
                    <a:pt x="167" y="20"/>
                  </a:lnTo>
                  <a:lnTo>
                    <a:pt x="168" y="18"/>
                  </a:lnTo>
                  <a:lnTo>
                    <a:pt x="167" y="15"/>
                  </a:lnTo>
                  <a:lnTo>
                    <a:pt x="167" y="11"/>
                  </a:lnTo>
                  <a:lnTo>
                    <a:pt x="168" y="7"/>
                  </a:lnTo>
                  <a:lnTo>
                    <a:pt x="169" y="5"/>
                  </a:lnTo>
                  <a:lnTo>
                    <a:pt x="171" y="3"/>
                  </a:lnTo>
                  <a:lnTo>
                    <a:pt x="173" y="2"/>
                  </a:lnTo>
                  <a:lnTo>
                    <a:pt x="175" y="1"/>
                  </a:lnTo>
                  <a:lnTo>
                    <a:pt x="178" y="1"/>
                  </a:lnTo>
                  <a:lnTo>
                    <a:pt x="180" y="1"/>
                  </a:lnTo>
                  <a:lnTo>
                    <a:pt x="182" y="2"/>
                  </a:lnTo>
                  <a:lnTo>
                    <a:pt x="184" y="3"/>
                  </a:lnTo>
                  <a:lnTo>
                    <a:pt x="186" y="7"/>
                  </a:lnTo>
                  <a:lnTo>
                    <a:pt x="188" y="9"/>
                  </a:lnTo>
                  <a:lnTo>
                    <a:pt x="189" y="12"/>
                  </a:lnTo>
                  <a:lnTo>
                    <a:pt x="189" y="15"/>
                  </a:lnTo>
                  <a:lnTo>
                    <a:pt x="188" y="19"/>
                  </a:lnTo>
                  <a:lnTo>
                    <a:pt x="185" y="22"/>
                  </a:lnTo>
                  <a:lnTo>
                    <a:pt x="182" y="24"/>
                  </a:lnTo>
                  <a:lnTo>
                    <a:pt x="178" y="27"/>
                  </a:lnTo>
                  <a:lnTo>
                    <a:pt x="176" y="31"/>
                  </a:lnTo>
                  <a:lnTo>
                    <a:pt x="173" y="36"/>
                  </a:lnTo>
                  <a:lnTo>
                    <a:pt x="169" y="42"/>
                  </a:lnTo>
                  <a:lnTo>
                    <a:pt x="164" y="48"/>
                  </a:lnTo>
                  <a:lnTo>
                    <a:pt x="159" y="55"/>
                  </a:lnTo>
                  <a:lnTo>
                    <a:pt x="155" y="61"/>
                  </a:lnTo>
                  <a:lnTo>
                    <a:pt x="150" y="66"/>
                  </a:lnTo>
                  <a:lnTo>
                    <a:pt x="147" y="70"/>
                  </a:lnTo>
                  <a:lnTo>
                    <a:pt x="147" y="72"/>
                  </a:lnTo>
                  <a:lnTo>
                    <a:pt x="147" y="75"/>
                  </a:lnTo>
                  <a:lnTo>
                    <a:pt x="145" y="78"/>
                  </a:lnTo>
                  <a:lnTo>
                    <a:pt x="142" y="81"/>
                  </a:lnTo>
                  <a:lnTo>
                    <a:pt x="139" y="84"/>
                  </a:lnTo>
                  <a:lnTo>
                    <a:pt x="136" y="87"/>
                  </a:lnTo>
                  <a:lnTo>
                    <a:pt x="134" y="90"/>
                  </a:lnTo>
                  <a:lnTo>
                    <a:pt x="133" y="93"/>
                  </a:lnTo>
                  <a:lnTo>
                    <a:pt x="134" y="102"/>
                  </a:lnTo>
                  <a:lnTo>
                    <a:pt x="137" y="115"/>
                  </a:lnTo>
                  <a:lnTo>
                    <a:pt x="139" y="128"/>
                  </a:lnTo>
                  <a:lnTo>
                    <a:pt x="138" y="134"/>
                  </a:lnTo>
                  <a:lnTo>
                    <a:pt x="140" y="138"/>
                  </a:lnTo>
                  <a:lnTo>
                    <a:pt x="144" y="143"/>
                  </a:lnTo>
                  <a:lnTo>
                    <a:pt x="147" y="150"/>
                  </a:lnTo>
                  <a:lnTo>
                    <a:pt x="150" y="156"/>
                  </a:lnTo>
                  <a:lnTo>
                    <a:pt x="153" y="162"/>
                  </a:lnTo>
                  <a:lnTo>
                    <a:pt x="155" y="168"/>
                  </a:lnTo>
                  <a:lnTo>
                    <a:pt x="156" y="173"/>
                  </a:lnTo>
                  <a:lnTo>
                    <a:pt x="155" y="175"/>
                  </a:lnTo>
                  <a:lnTo>
                    <a:pt x="153" y="177"/>
                  </a:lnTo>
                  <a:lnTo>
                    <a:pt x="151" y="180"/>
                  </a:lnTo>
                  <a:lnTo>
                    <a:pt x="149" y="182"/>
                  </a:lnTo>
                  <a:lnTo>
                    <a:pt x="147" y="186"/>
                  </a:lnTo>
                  <a:lnTo>
                    <a:pt x="145" y="190"/>
                  </a:lnTo>
                  <a:lnTo>
                    <a:pt x="143" y="193"/>
                  </a:lnTo>
                  <a:lnTo>
                    <a:pt x="140" y="197"/>
                  </a:lnTo>
                  <a:lnTo>
                    <a:pt x="138" y="200"/>
                  </a:lnTo>
                  <a:lnTo>
                    <a:pt x="141" y="204"/>
                  </a:lnTo>
                  <a:lnTo>
                    <a:pt x="143" y="211"/>
                  </a:lnTo>
                  <a:lnTo>
                    <a:pt x="144" y="218"/>
                  </a:lnTo>
                  <a:lnTo>
                    <a:pt x="139" y="222"/>
                  </a:lnTo>
                  <a:lnTo>
                    <a:pt x="136" y="222"/>
                  </a:lnTo>
                  <a:lnTo>
                    <a:pt x="133" y="221"/>
                  </a:lnTo>
                  <a:lnTo>
                    <a:pt x="130" y="220"/>
                  </a:lnTo>
                  <a:lnTo>
                    <a:pt x="128" y="217"/>
                  </a:lnTo>
                  <a:lnTo>
                    <a:pt x="125" y="214"/>
                  </a:lnTo>
                  <a:lnTo>
                    <a:pt x="122" y="210"/>
                  </a:lnTo>
                  <a:lnTo>
                    <a:pt x="120" y="206"/>
                  </a:lnTo>
                  <a:lnTo>
                    <a:pt x="116" y="201"/>
                  </a:lnTo>
                  <a:lnTo>
                    <a:pt x="112" y="193"/>
                  </a:lnTo>
                  <a:lnTo>
                    <a:pt x="113" y="187"/>
                  </a:lnTo>
                  <a:lnTo>
                    <a:pt x="116" y="183"/>
                  </a:lnTo>
                  <a:lnTo>
                    <a:pt x="120" y="181"/>
                  </a:lnTo>
                  <a:lnTo>
                    <a:pt x="122" y="179"/>
                  </a:lnTo>
                  <a:lnTo>
                    <a:pt x="124" y="177"/>
                  </a:lnTo>
                  <a:lnTo>
                    <a:pt x="127" y="173"/>
                  </a:lnTo>
                  <a:lnTo>
                    <a:pt x="129" y="169"/>
                  </a:lnTo>
                  <a:lnTo>
                    <a:pt x="127" y="166"/>
                  </a:lnTo>
                  <a:lnTo>
                    <a:pt x="124" y="164"/>
                  </a:lnTo>
                  <a:lnTo>
                    <a:pt x="121" y="162"/>
                  </a:lnTo>
                  <a:lnTo>
                    <a:pt x="119" y="160"/>
                  </a:lnTo>
                  <a:lnTo>
                    <a:pt x="115" y="159"/>
                  </a:lnTo>
                  <a:lnTo>
                    <a:pt x="112" y="158"/>
                  </a:lnTo>
                  <a:lnTo>
                    <a:pt x="110" y="158"/>
                  </a:lnTo>
                  <a:lnTo>
                    <a:pt x="108" y="159"/>
                  </a:lnTo>
                  <a:lnTo>
                    <a:pt x="105" y="161"/>
                  </a:lnTo>
                  <a:lnTo>
                    <a:pt x="104" y="163"/>
                  </a:lnTo>
                  <a:lnTo>
                    <a:pt x="101" y="166"/>
                  </a:lnTo>
                  <a:lnTo>
                    <a:pt x="99" y="169"/>
                  </a:lnTo>
                  <a:lnTo>
                    <a:pt x="96" y="172"/>
                  </a:lnTo>
                  <a:lnTo>
                    <a:pt x="94" y="175"/>
                  </a:lnTo>
                  <a:lnTo>
                    <a:pt x="92" y="178"/>
                  </a:lnTo>
                  <a:lnTo>
                    <a:pt x="89" y="180"/>
                  </a:lnTo>
                  <a:lnTo>
                    <a:pt x="96" y="188"/>
                  </a:lnTo>
                  <a:lnTo>
                    <a:pt x="101" y="195"/>
                  </a:lnTo>
                  <a:lnTo>
                    <a:pt x="102" y="201"/>
                  </a:lnTo>
                  <a:lnTo>
                    <a:pt x="100" y="204"/>
                  </a:lnTo>
                  <a:lnTo>
                    <a:pt x="104" y="206"/>
                  </a:lnTo>
                  <a:lnTo>
                    <a:pt x="107" y="208"/>
                  </a:lnTo>
                  <a:lnTo>
                    <a:pt x="108" y="210"/>
                  </a:lnTo>
                  <a:lnTo>
                    <a:pt x="108" y="213"/>
                  </a:lnTo>
                  <a:lnTo>
                    <a:pt x="107" y="216"/>
                  </a:lnTo>
                  <a:lnTo>
                    <a:pt x="105" y="219"/>
                  </a:lnTo>
                  <a:lnTo>
                    <a:pt x="104" y="223"/>
                  </a:lnTo>
                  <a:lnTo>
                    <a:pt x="102" y="226"/>
                  </a:lnTo>
                  <a:lnTo>
                    <a:pt x="100" y="229"/>
                  </a:lnTo>
                  <a:lnTo>
                    <a:pt x="98" y="233"/>
                  </a:lnTo>
                  <a:lnTo>
                    <a:pt x="95" y="236"/>
                  </a:lnTo>
                  <a:lnTo>
                    <a:pt x="93" y="238"/>
                  </a:lnTo>
                  <a:lnTo>
                    <a:pt x="90" y="241"/>
                  </a:lnTo>
                  <a:lnTo>
                    <a:pt x="87" y="242"/>
                  </a:lnTo>
                  <a:lnTo>
                    <a:pt x="84" y="242"/>
                  </a:lnTo>
                  <a:lnTo>
                    <a:pt x="81" y="241"/>
                  </a:lnTo>
                  <a:lnTo>
                    <a:pt x="78" y="237"/>
                  </a:lnTo>
                  <a:lnTo>
                    <a:pt x="80" y="230"/>
                  </a:lnTo>
                  <a:lnTo>
                    <a:pt x="83" y="222"/>
                  </a:lnTo>
                  <a:lnTo>
                    <a:pt x="86" y="217"/>
                  </a:lnTo>
                  <a:lnTo>
                    <a:pt x="86" y="217"/>
                  </a:lnTo>
                  <a:lnTo>
                    <a:pt x="85" y="217"/>
                  </a:lnTo>
                  <a:lnTo>
                    <a:pt x="84" y="217"/>
                  </a:lnTo>
                  <a:lnTo>
                    <a:pt x="81" y="217"/>
                  </a:lnTo>
                  <a:lnTo>
                    <a:pt x="81" y="216"/>
                  </a:lnTo>
                  <a:lnTo>
                    <a:pt x="79" y="212"/>
                  </a:lnTo>
                  <a:lnTo>
                    <a:pt x="77" y="208"/>
                  </a:lnTo>
                  <a:lnTo>
                    <a:pt x="75" y="203"/>
                  </a:lnTo>
                  <a:lnTo>
                    <a:pt x="71" y="197"/>
                  </a:lnTo>
                  <a:lnTo>
                    <a:pt x="69" y="192"/>
                  </a:lnTo>
                  <a:lnTo>
                    <a:pt x="65" y="188"/>
                  </a:lnTo>
                  <a:lnTo>
                    <a:pt x="62" y="185"/>
                  </a:lnTo>
                  <a:lnTo>
                    <a:pt x="60" y="181"/>
                  </a:lnTo>
                  <a:lnTo>
                    <a:pt x="60" y="176"/>
                  </a:lnTo>
                  <a:lnTo>
                    <a:pt x="62" y="170"/>
                  </a:lnTo>
                  <a:lnTo>
                    <a:pt x="64" y="162"/>
                  </a:lnTo>
                  <a:lnTo>
                    <a:pt x="68" y="155"/>
                  </a:lnTo>
                  <a:lnTo>
                    <a:pt x="71" y="148"/>
                  </a:lnTo>
                  <a:lnTo>
                    <a:pt x="74" y="142"/>
                  </a:lnTo>
                  <a:lnTo>
                    <a:pt x="77" y="136"/>
                  </a:lnTo>
                  <a:lnTo>
                    <a:pt x="74" y="134"/>
                  </a:lnTo>
                  <a:lnTo>
                    <a:pt x="72" y="131"/>
                  </a:lnTo>
                  <a:lnTo>
                    <a:pt x="70" y="124"/>
                  </a:lnTo>
                  <a:lnTo>
                    <a:pt x="69" y="117"/>
                  </a:lnTo>
                  <a:lnTo>
                    <a:pt x="69" y="110"/>
                  </a:lnTo>
                  <a:lnTo>
                    <a:pt x="67" y="102"/>
                  </a:lnTo>
                  <a:lnTo>
                    <a:pt x="65" y="94"/>
                  </a:lnTo>
                  <a:lnTo>
                    <a:pt x="62" y="86"/>
                  </a:lnTo>
                  <a:lnTo>
                    <a:pt x="52" y="80"/>
                  </a:lnTo>
                  <a:lnTo>
                    <a:pt x="46" y="75"/>
                  </a:lnTo>
                  <a:lnTo>
                    <a:pt x="42" y="71"/>
                  </a:lnTo>
                  <a:lnTo>
                    <a:pt x="41" y="69"/>
                  </a:lnTo>
                  <a:lnTo>
                    <a:pt x="40" y="67"/>
                  </a:lnTo>
                  <a:lnTo>
                    <a:pt x="41" y="65"/>
                  </a:lnTo>
                  <a:lnTo>
                    <a:pt x="42" y="63"/>
                  </a:lnTo>
                  <a:lnTo>
                    <a:pt x="42" y="61"/>
                  </a:lnTo>
                  <a:lnTo>
                    <a:pt x="40" y="58"/>
                  </a:lnTo>
                  <a:lnTo>
                    <a:pt x="36" y="53"/>
                  </a:lnTo>
                  <a:lnTo>
                    <a:pt x="33" y="48"/>
                  </a:lnTo>
                  <a:lnTo>
                    <a:pt x="28" y="42"/>
                  </a:lnTo>
                  <a:lnTo>
                    <a:pt x="24" y="37"/>
                  </a:lnTo>
                  <a:lnTo>
                    <a:pt x="20" y="32"/>
                  </a:lnTo>
                  <a:lnTo>
                    <a:pt x="17" y="27"/>
                  </a:lnTo>
                  <a:lnTo>
                    <a:pt x="16" y="24"/>
                  </a:lnTo>
                  <a:lnTo>
                    <a:pt x="14" y="22"/>
                  </a:lnTo>
                  <a:lnTo>
                    <a:pt x="12" y="21"/>
                  </a:lnTo>
                  <a:lnTo>
                    <a:pt x="9" y="21"/>
                  </a:lnTo>
                  <a:lnTo>
                    <a:pt x="7" y="20"/>
                  </a:lnTo>
                  <a:lnTo>
                    <a:pt x="2" y="17"/>
                  </a:lnTo>
                  <a:lnTo>
                    <a:pt x="0" y="14"/>
                  </a:lnTo>
                  <a:lnTo>
                    <a:pt x="2" y="10"/>
                  </a:lnTo>
                  <a:lnTo>
                    <a:pt x="4" y="6"/>
                  </a:lnTo>
                  <a:lnTo>
                    <a:pt x="6" y="4"/>
                  </a:lnTo>
                  <a:lnTo>
                    <a:pt x="8" y="2"/>
                  </a:lnTo>
                  <a:lnTo>
                    <a:pt x="9" y="1"/>
                  </a:lnTo>
                  <a:lnTo>
                    <a:pt x="12" y="1"/>
                  </a:lnTo>
                  <a:lnTo>
                    <a:pt x="14" y="0"/>
                  </a:lnTo>
                  <a:lnTo>
                    <a:pt x="16" y="1"/>
                  </a:lnTo>
                  <a:lnTo>
                    <a:pt x="18" y="1"/>
                  </a:lnTo>
                  <a:lnTo>
                    <a:pt x="19" y="2"/>
                  </a:lnTo>
                  <a:lnTo>
                    <a:pt x="22" y="4"/>
                  </a:lnTo>
                  <a:lnTo>
                    <a:pt x="24" y="7"/>
                  </a:lnTo>
                  <a:lnTo>
                    <a:pt x="25" y="10"/>
                  </a:lnTo>
                  <a:lnTo>
                    <a:pt x="25" y="14"/>
                  </a:lnTo>
                  <a:lnTo>
                    <a:pt x="29" y="17"/>
                  </a:lnTo>
                  <a:lnTo>
                    <a:pt x="33" y="20"/>
                  </a:lnTo>
                  <a:lnTo>
                    <a:pt x="37" y="25"/>
                  </a:lnTo>
                  <a:lnTo>
                    <a:pt x="42" y="30"/>
                  </a:lnTo>
                  <a:lnTo>
                    <a:pt x="46" y="36"/>
                  </a:lnTo>
                  <a:lnTo>
                    <a:pt x="50" y="41"/>
                  </a:lnTo>
                  <a:lnTo>
                    <a:pt x="53" y="46"/>
                  </a:lnTo>
                  <a:lnTo>
                    <a:pt x="56" y="49"/>
                  </a:lnTo>
                  <a:lnTo>
                    <a:pt x="57" y="49"/>
                  </a:lnTo>
                  <a:lnTo>
                    <a:pt x="60" y="49"/>
                  </a:lnTo>
                  <a:lnTo>
                    <a:pt x="62" y="51"/>
                  </a:lnTo>
                  <a:lnTo>
                    <a:pt x="66" y="53"/>
                  </a:lnTo>
                  <a:lnTo>
                    <a:pt x="69" y="56"/>
                  </a:lnTo>
                  <a:lnTo>
                    <a:pt x="72" y="58"/>
                  </a:lnTo>
                  <a:lnTo>
                    <a:pt x="75" y="61"/>
                  </a:lnTo>
                  <a:lnTo>
                    <a:pt x="77" y="64"/>
                  </a:lnTo>
                  <a:lnTo>
                    <a:pt x="77" y="63"/>
                  </a:lnTo>
                  <a:lnTo>
                    <a:pt x="75" y="60"/>
                  </a:lnTo>
                  <a:lnTo>
                    <a:pt x="74" y="57"/>
                  </a:lnTo>
                  <a:lnTo>
                    <a:pt x="73" y="53"/>
                  </a:lnTo>
                  <a:lnTo>
                    <a:pt x="73" y="51"/>
                  </a:lnTo>
                  <a:lnTo>
                    <a:pt x="74" y="52"/>
                  </a:lnTo>
                  <a:lnTo>
                    <a:pt x="73" y="53"/>
                  </a:lnTo>
                  <a:lnTo>
                    <a:pt x="70" y="52"/>
                  </a:lnTo>
                  <a:lnTo>
                    <a:pt x="67" y="48"/>
                  </a:lnTo>
                  <a:lnTo>
                    <a:pt x="65" y="43"/>
                  </a:lnTo>
                  <a:lnTo>
                    <a:pt x="65" y="39"/>
                  </a:lnTo>
                  <a:lnTo>
                    <a:pt x="67" y="38"/>
                  </a:lnTo>
                  <a:lnTo>
                    <a:pt x="64" y="28"/>
                  </a:lnTo>
                  <a:lnTo>
                    <a:pt x="64" y="20"/>
                  </a:lnTo>
                  <a:lnTo>
                    <a:pt x="67" y="14"/>
                  </a:lnTo>
                  <a:lnTo>
                    <a:pt x="71" y="10"/>
                  </a:lnTo>
                  <a:lnTo>
                    <a:pt x="76" y="7"/>
                  </a:lnTo>
                  <a:lnTo>
                    <a:pt x="82" y="5"/>
                  </a:lnTo>
                  <a:lnTo>
                    <a:pt x="88" y="5"/>
                  </a:lnTo>
                  <a:lnTo>
                    <a:pt x="94" y="6"/>
                  </a:lnTo>
                  <a:lnTo>
                    <a:pt x="101" y="4"/>
                  </a:lnTo>
                  <a:lnTo>
                    <a:pt x="107" y="5"/>
                  </a:lnTo>
                  <a:lnTo>
                    <a:pt x="112" y="9"/>
                  </a:lnTo>
                  <a:lnTo>
                    <a:pt x="115" y="14"/>
                  </a:lnTo>
                  <a:lnTo>
                    <a:pt x="118" y="20"/>
                  </a:lnTo>
                  <a:lnTo>
                    <a:pt x="119" y="26"/>
                  </a:lnTo>
                  <a:lnTo>
                    <a:pt x="120" y="31"/>
                  </a:lnTo>
                  <a:lnTo>
                    <a:pt x="120" y="34"/>
                  </a:lnTo>
                  <a:lnTo>
                    <a:pt x="121" y="37"/>
                  </a:lnTo>
                  <a:lnTo>
                    <a:pt x="122" y="42"/>
                  </a:lnTo>
                  <a:lnTo>
                    <a:pt x="121" y="48"/>
                  </a:lnTo>
                  <a:lnTo>
                    <a:pt x="119" y="50"/>
                  </a:lnTo>
                  <a:lnTo>
                    <a:pt x="119" y="55"/>
                  </a:lnTo>
                  <a:lnTo>
                    <a:pt x="117" y="60"/>
                  </a:lnTo>
                  <a:lnTo>
                    <a:pt x="114" y="65"/>
                  </a:lnTo>
                  <a:lnTo>
                    <a:pt x="112" y="67"/>
                  </a:lnTo>
                  <a:close/>
                </a:path>
              </a:pathLst>
            </a:custGeom>
            <a:solidFill>
              <a:srgbClr val="000000"/>
            </a:solidFill>
            <a:ln w="9525">
              <a:noFill/>
              <a:round/>
              <a:headEnd/>
              <a:tailEnd/>
            </a:ln>
          </p:spPr>
          <p:txBody>
            <a:bodyPr/>
            <a:lstStyle/>
            <a:p>
              <a:endParaRPr lang="en-US"/>
            </a:p>
          </p:txBody>
        </p:sp>
        <p:sp>
          <p:nvSpPr>
            <p:cNvPr id="635930" name="Freeform 26"/>
            <p:cNvSpPr>
              <a:spLocks/>
            </p:cNvSpPr>
            <p:nvPr/>
          </p:nvSpPr>
          <p:spPr bwMode="auto">
            <a:xfrm>
              <a:off x="3269" y="2110"/>
              <a:ext cx="304" cy="445"/>
            </a:xfrm>
            <a:custGeom>
              <a:avLst/>
              <a:gdLst/>
              <a:ahLst/>
              <a:cxnLst>
                <a:cxn ang="0">
                  <a:pos x="176" y="12"/>
                </a:cxn>
                <a:cxn ang="0">
                  <a:pos x="143" y="1"/>
                </a:cxn>
                <a:cxn ang="0">
                  <a:pos x="120" y="22"/>
                </a:cxn>
                <a:cxn ang="0">
                  <a:pos x="115" y="53"/>
                </a:cxn>
                <a:cxn ang="0">
                  <a:pos x="125" y="70"/>
                </a:cxn>
                <a:cxn ang="0">
                  <a:pos x="116" y="81"/>
                </a:cxn>
                <a:cxn ang="0">
                  <a:pos x="96" y="86"/>
                </a:cxn>
                <a:cxn ang="0">
                  <a:pos x="77" y="109"/>
                </a:cxn>
                <a:cxn ang="0">
                  <a:pos x="55" y="142"/>
                </a:cxn>
                <a:cxn ang="0">
                  <a:pos x="31" y="173"/>
                </a:cxn>
                <a:cxn ang="0">
                  <a:pos x="21" y="197"/>
                </a:cxn>
                <a:cxn ang="0">
                  <a:pos x="6" y="206"/>
                </a:cxn>
                <a:cxn ang="0">
                  <a:pos x="5" y="226"/>
                </a:cxn>
                <a:cxn ang="0">
                  <a:pos x="20" y="231"/>
                </a:cxn>
                <a:cxn ang="0">
                  <a:pos x="26" y="234"/>
                </a:cxn>
                <a:cxn ang="0">
                  <a:pos x="34" y="219"/>
                </a:cxn>
                <a:cxn ang="0">
                  <a:pos x="50" y="205"/>
                </a:cxn>
                <a:cxn ang="0">
                  <a:pos x="68" y="183"/>
                </a:cxn>
                <a:cxn ang="0">
                  <a:pos x="84" y="160"/>
                </a:cxn>
                <a:cxn ang="0">
                  <a:pos x="82" y="216"/>
                </a:cxn>
                <a:cxn ang="0">
                  <a:pos x="90" y="276"/>
                </a:cxn>
                <a:cxn ang="0">
                  <a:pos x="91" y="413"/>
                </a:cxn>
                <a:cxn ang="0">
                  <a:pos x="92" y="418"/>
                </a:cxn>
                <a:cxn ang="0">
                  <a:pos x="78" y="425"/>
                </a:cxn>
                <a:cxn ang="0">
                  <a:pos x="74" y="441"/>
                </a:cxn>
                <a:cxn ang="0">
                  <a:pos x="98" y="441"/>
                </a:cxn>
                <a:cxn ang="0">
                  <a:pos x="112" y="436"/>
                </a:cxn>
                <a:cxn ang="0">
                  <a:pos x="126" y="433"/>
                </a:cxn>
                <a:cxn ang="0">
                  <a:pos x="133" y="413"/>
                </a:cxn>
                <a:cxn ang="0">
                  <a:pos x="136" y="388"/>
                </a:cxn>
                <a:cxn ang="0">
                  <a:pos x="138" y="306"/>
                </a:cxn>
                <a:cxn ang="0">
                  <a:pos x="151" y="300"/>
                </a:cxn>
                <a:cxn ang="0">
                  <a:pos x="162" y="336"/>
                </a:cxn>
                <a:cxn ang="0">
                  <a:pos x="158" y="413"/>
                </a:cxn>
                <a:cxn ang="0">
                  <a:pos x="161" y="424"/>
                </a:cxn>
                <a:cxn ang="0">
                  <a:pos x="175" y="444"/>
                </a:cxn>
                <a:cxn ang="0">
                  <a:pos x="204" y="437"/>
                </a:cxn>
                <a:cxn ang="0">
                  <a:pos x="200" y="422"/>
                </a:cxn>
                <a:cxn ang="0">
                  <a:pos x="202" y="416"/>
                </a:cxn>
                <a:cxn ang="0">
                  <a:pos x="204" y="348"/>
                </a:cxn>
                <a:cxn ang="0">
                  <a:pos x="201" y="268"/>
                </a:cxn>
                <a:cxn ang="0">
                  <a:pos x="203" y="216"/>
                </a:cxn>
                <a:cxn ang="0">
                  <a:pos x="210" y="154"/>
                </a:cxn>
                <a:cxn ang="0">
                  <a:pos x="235" y="178"/>
                </a:cxn>
                <a:cxn ang="0">
                  <a:pos x="254" y="202"/>
                </a:cxn>
                <a:cxn ang="0">
                  <a:pos x="271" y="223"/>
                </a:cxn>
                <a:cxn ang="0">
                  <a:pos x="285" y="232"/>
                </a:cxn>
                <a:cxn ang="0">
                  <a:pos x="295" y="232"/>
                </a:cxn>
                <a:cxn ang="0">
                  <a:pos x="304" y="215"/>
                </a:cxn>
                <a:cxn ang="0">
                  <a:pos x="294" y="203"/>
                </a:cxn>
                <a:cxn ang="0">
                  <a:pos x="279" y="188"/>
                </a:cxn>
                <a:cxn ang="0">
                  <a:pos x="257" y="151"/>
                </a:cxn>
                <a:cxn ang="0">
                  <a:pos x="235" y="122"/>
                </a:cxn>
                <a:cxn ang="0">
                  <a:pos x="214" y="94"/>
                </a:cxn>
                <a:cxn ang="0">
                  <a:pos x="188" y="85"/>
                </a:cxn>
                <a:cxn ang="0">
                  <a:pos x="180" y="76"/>
                </a:cxn>
                <a:cxn ang="0">
                  <a:pos x="179" y="61"/>
                </a:cxn>
              </a:cxnLst>
              <a:rect l="0" t="0" r="r" b="b"/>
              <a:pathLst>
                <a:path w="304" h="445">
                  <a:moveTo>
                    <a:pt x="181" y="37"/>
                  </a:moveTo>
                  <a:lnTo>
                    <a:pt x="181" y="31"/>
                  </a:lnTo>
                  <a:lnTo>
                    <a:pt x="180" y="24"/>
                  </a:lnTo>
                  <a:lnTo>
                    <a:pt x="179" y="18"/>
                  </a:lnTo>
                  <a:lnTo>
                    <a:pt x="176" y="12"/>
                  </a:lnTo>
                  <a:lnTo>
                    <a:pt x="173" y="8"/>
                  </a:lnTo>
                  <a:lnTo>
                    <a:pt x="168" y="4"/>
                  </a:lnTo>
                  <a:lnTo>
                    <a:pt x="161" y="1"/>
                  </a:lnTo>
                  <a:lnTo>
                    <a:pt x="152" y="0"/>
                  </a:lnTo>
                  <a:lnTo>
                    <a:pt x="143" y="1"/>
                  </a:lnTo>
                  <a:lnTo>
                    <a:pt x="135" y="3"/>
                  </a:lnTo>
                  <a:lnTo>
                    <a:pt x="129" y="7"/>
                  </a:lnTo>
                  <a:lnTo>
                    <a:pt x="125" y="11"/>
                  </a:lnTo>
                  <a:lnTo>
                    <a:pt x="121" y="16"/>
                  </a:lnTo>
                  <a:lnTo>
                    <a:pt x="120" y="22"/>
                  </a:lnTo>
                  <a:lnTo>
                    <a:pt x="119" y="27"/>
                  </a:lnTo>
                  <a:lnTo>
                    <a:pt x="119" y="33"/>
                  </a:lnTo>
                  <a:lnTo>
                    <a:pt x="114" y="35"/>
                  </a:lnTo>
                  <a:lnTo>
                    <a:pt x="114" y="44"/>
                  </a:lnTo>
                  <a:lnTo>
                    <a:pt x="115" y="53"/>
                  </a:lnTo>
                  <a:lnTo>
                    <a:pt x="119" y="57"/>
                  </a:lnTo>
                  <a:lnTo>
                    <a:pt x="120" y="61"/>
                  </a:lnTo>
                  <a:lnTo>
                    <a:pt x="122" y="65"/>
                  </a:lnTo>
                  <a:lnTo>
                    <a:pt x="123" y="67"/>
                  </a:lnTo>
                  <a:lnTo>
                    <a:pt x="125" y="70"/>
                  </a:lnTo>
                  <a:lnTo>
                    <a:pt x="122" y="71"/>
                  </a:lnTo>
                  <a:lnTo>
                    <a:pt x="119" y="72"/>
                  </a:lnTo>
                  <a:lnTo>
                    <a:pt x="118" y="74"/>
                  </a:lnTo>
                  <a:lnTo>
                    <a:pt x="120" y="81"/>
                  </a:lnTo>
                  <a:lnTo>
                    <a:pt x="116" y="81"/>
                  </a:lnTo>
                  <a:lnTo>
                    <a:pt x="112" y="82"/>
                  </a:lnTo>
                  <a:lnTo>
                    <a:pt x="108" y="83"/>
                  </a:lnTo>
                  <a:lnTo>
                    <a:pt x="104" y="84"/>
                  </a:lnTo>
                  <a:lnTo>
                    <a:pt x="100" y="84"/>
                  </a:lnTo>
                  <a:lnTo>
                    <a:pt x="96" y="86"/>
                  </a:lnTo>
                  <a:lnTo>
                    <a:pt x="92" y="88"/>
                  </a:lnTo>
                  <a:lnTo>
                    <a:pt x="90" y="91"/>
                  </a:lnTo>
                  <a:lnTo>
                    <a:pt x="87" y="95"/>
                  </a:lnTo>
                  <a:lnTo>
                    <a:pt x="82" y="102"/>
                  </a:lnTo>
                  <a:lnTo>
                    <a:pt x="77" y="109"/>
                  </a:lnTo>
                  <a:lnTo>
                    <a:pt x="70" y="117"/>
                  </a:lnTo>
                  <a:lnTo>
                    <a:pt x="65" y="125"/>
                  </a:lnTo>
                  <a:lnTo>
                    <a:pt x="59" y="132"/>
                  </a:lnTo>
                  <a:lnTo>
                    <a:pt x="56" y="139"/>
                  </a:lnTo>
                  <a:lnTo>
                    <a:pt x="55" y="142"/>
                  </a:lnTo>
                  <a:lnTo>
                    <a:pt x="52" y="146"/>
                  </a:lnTo>
                  <a:lnTo>
                    <a:pt x="48" y="151"/>
                  </a:lnTo>
                  <a:lnTo>
                    <a:pt x="42" y="158"/>
                  </a:lnTo>
                  <a:lnTo>
                    <a:pt x="37" y="165"/>
                  </a:lnTo>
                  <a:lnTo>
                    <a:pt x="31" y="173"/>
                  </a:lnTo>
                  <a:lnTo>
                    <a:pt x="27" y="180"/>
                  </a:lnTo>
                  <a:lnTo>
                    <a:pt x="23" y="186"/>
                  </a:lnTo>
                  <a:lnTo>
                    <a:pt x="21" y="191"/>
                  </a:lnTo>
                  <a:lnTo>
                    <a:pt x="22" y="194"/>
                  </a:lnTo>
                  <a:lnTo>
                    <a:pt x="21" y="197"/>
                  </a:lnTo>
                  <a:lnTo>
                    <a:pt x="19" y="199"/>
                  </a:lnTo>
                  <a:lnTo>
                    <a:pt x="16" y="200"/>
                  </a:lnTo>
                  <a:lnTo>
                    <a:pt x="13" y="201"/>
                  </a:lnTo>
                  <a:lnTo>
                    <a:pt x="10" y="203"/>
                  </a:lnTo>
                  <a:lnTo>
                    <a:pt x="6" y="206"/>
                  </a:lnTo>
                  <a:lnTo>
                    <a:pt x="3" y="209"/>
                  </a:lnTo>
                  <a:lnTo>
                    <a:pt x="1" y="213"/>
                  </a:lnTo>
                  <a:lnTo>
                    <a:pt x="0" y="217"/>
                  </a:lnTo>
                  <a:lnTo>
                    <a:pt x="1" y="222"/>
                  </a:lnTo>
                  <a:lnTo>
                    <a:pt x="5" y="226"/>
                  </a:lnTo>
                  <a:lnTo>
                    <a:pt x="9" y="230"/>
                  </a:lnTo>
                  <a:lnTo>
                    <a:pt x="13" y="232"/>
                  </a:lnTo>
                  <a:lnTo>
                    <a:pt x="16" y="233"/>
                  </a:lnTo>
                  <a:lnTo>
                    <a:pt x="18" y="232"/>
                  </a:lnTo>
                  <a:lnTo>
                    <a:pt x="20" y="231"/>
                  </a:lnTo>
                  <a:lnTo>
                    <a:pt x="21" y="231"/>
                  </a:lnTo>
                  <a:lnTo>
                    <a:pt x="22" y="230"/>
                  </a:lnTo>
                  <a:lnTo>
                    <a:pt x="23" y="231"/>
                  </a:lnTo>
                  <a:lnTo>
                    <a:pt x="24" y="234"/>
                  </a:lnTo>
                  <a:lnTo>
                    <a:pt x="26" y="234"/>
                  </a:lnTo>
                  <a:lnTo>
                    <a:pt x="28" y="233"/>
                  </a:lnTo>
                  <a:lnTo>
                    <a:pt x="30" y="230"/>
                  </a:lnTo>
                  <a:lnTo>
                    <a:pt x="32" y="226"/>
                  </a:lnTo>
                  <a:lnTo>
                    <a:pt x="33" y="222"/>
                  </a:lnTo>
                  <a:lnTo>
                    <a:pt x="34" y="219"/>
                  </a:lnTo>
                  <a:lnTo>
                    <a:pt x="35" y="216"/>
                  </a:lnTo>
                  <a:lnTo>
                    <a:pt x="37" y="216"/>
                  </a:lnTo>
                  <a:lnTo>
                    <a:pt x="41" y="214"/>
                  </a:lnTo>
                  <a:lnTo>
                    <a:pt x="45" y="209"/>
                  </a:lnTo>
                  <a:lnTo>
                    <a:pt x="50" y="205"/>
                  </a:lnTo>
                  <a:lnTo>
                    <a:pt x="55" y="199"/>
                  </a:lnTo>
                  <a:lnTo>
                    <a:pt x="60" y="194"/>
                  </a:lnTo>
                  <a:lnTo>
                    <a:pt x="64" y="189"/>
                  </a:lnTo>
                  <a:lnTo>
                    <a:pt x="66" y="186"/>
                  </a:lnTo>
                  <a:lnTo>
                    <a:pt x="68" y="183"/>
                  </a:lnTo>
                  <a:lnTo>
                    <a:pt x="71" y="180"/>
                  </a:lnTo>
                  <a:lnTo>
                    <a:pt x="74" y="176"/>
                  </a:lnTo>
                  <a:lnTo>
                    <a:pt x="77" y="171"/>
                  </a:lnTo>
                  <a:lnTo>
                    <a:pt x="81" y="166"/>
                  </a:lnTo>
                  <a:lnTo>
                    <a:pt x="84" y="160"/>
                  </a:lnTo>
                  <a:lnTo>
                    <a:pt x="87" y="155"/>
                  </a:lnTo>
                  <a:lnTo>
                    <a:pt x="89" y="150"/>
                  </a:lnTo>
                  <a:lnTo>
                    <a:pt x="87" y="167"/>
                  </a:lnTo>
                  <a:lnTo>
                    <a:pt x="84" y="191"/>
                  </a:lnTo>
                  <a:lnTo>
                    <a:pt x="82" y="216"/>
                  </a:lnTo>
                  <a:lnTo>
                    <a:pt x="86" y="230"/>
                  </a:lnTo>
                  <a:lnTo>
                    <a:pt x="86" y="241"/>
                  </a:lnTo>
                  <a:lnTo>
                    <a:pt x="86" y="254"/>
                  </a:lnTo>
                  <a:lnTo>
                    <a:pt x="87" y="268"/>
                  </a:lnTo>
                  <a:lnTo>
                    <a:pt x="90" y="276"/>
                  </a:lnTo>
                  <a:lnTo>
                    <a:pt x="88" y="301"/>
                  </a:lnTo>
                  <a:lnTo>
                    <a:pt x="87" y="344"/>
                  </a:lnTo>
                  <a:lnTo>
                    <a:pt x="86" y="387"/>
                  </a:lnTo>
                  <a:lnTo>
                    <a:pt x="88" y="411"/>
                  </a:lnTo>
                  <a:lnTo>
                    <a:pt x="91" y="413"/>
                  </a:lnTo>
                  <a:lnTo>
                    <a:pt x="93" y="414"/>
                  </a:lnTo>
                  <a:lnTo>
                    <a:pt x="95" y="415"/>
                  </a:lnTo>
                  <a:lnTo>
                    <a:pt x="96" y="415"/>
                  </a:lnTo>
                  <a:lnTo>
                    <a:pt x="94" y="416"/>
                  </a:lnTo>
                  <a:lnTo>
                    <a:pt x="92" y="418"/>
                  </a:lnTo>
                  <a:lnTo>
                    <a:pt x="89" y="420"/>
                  </a:lnTo>
                  <a:lnTo>
                    <a:pt x="86" y="421"/>
                  </a:lnTo>
                  <a:lnTo>
                    <a:pt x="84" y="423"/>
                  </a:lnTo>
                  <a:lnTo>
                    <a:pt x="81" y="424"/>
                  </a:lnTo>
                  <a:lnTo>
                    <a:pt x="78" y="425"/>
                  </a:lnTo>
                  <a:lnTo>
                    <a:pt x="76" y="426"/>
                  </a:lnTo>
                  <a:lnTo>
                    <a:pt x="72" y="428"/>
                  </a:lnTo>
                  <a:lnTo>
                    <a:pt x="69" y="433"/>
                  </a:lnTo>
                  <a:lnTo>
                    <a:pt x="69" y="437"/>
                  </a:lnTo>
                  <a:lnTo>
                    <a:pt x="74" y="441"/>
                  </a:lnTo>
                  <a:lnTo>
                    <a:pt x="78" y="443"/>
                  </a:lnTo>
                  <a:lnTo>
                    <a:pt x="84" y="443"/>
                  </a:lnTo>
                  <a:lnTo>
                    <a:pt x="88" y="443"/>
                  </a:lnTo>
                  <a:lnTo>
                    <a:pt x="93" y="442"/>
                  </a:lnTo>
                  <a:lnTo>
                    <a:pt x="98" y="441"/>
                  </a:lnTo>
                  <a:lnTo>
                    <a:pt x="102" y="440"/>
                  </a:lnTo>
                  <a:lnTo>
                    <a:pt x="105" y="439"/>
                  </a:lnTo>
                  <a:lnTo>
                    <a:pt x="108" y="438"/>
                  </a:lnTo>
                  <a:lnTo>
                    <a:pt x="110" y="437"/>
                  </a:lnTo>
                  <a:lnTo>
                    <a:pt x="112" y="436"/>
                  </a:lnTo>
                  <a:lnTo>
                    <a:pt x="115" y="435"/>
                  </a:lnTo>
                  <a:lnTo>
                    <a:pt x="118" y="434"/>
                  </a:lnTo>
                  <a:lnTo>
                    <a:pt x="121" y="434"/>
                  </a:lnTo>
                  <a:lnTo>
                    <a:pt x="124" y="433"/>
                  </a:lnTo>
                  <a:lnTo>
                    <a:pt x="126" y="433"/>
                  </a:lnTo>
                  <a:lnTo>
                    <a:pt x="128" y="434"/>
                  </a:lnTo>
                  <a:lnTo>
                    <a:pt x="132" y="433"/>
                  </a:lnTo>
                  <a:lnTo>
                    <a:pt x="135" y="429"/>
                  </a:lnTo>
                  <a:lnTo>
                    <a:pt x="136" y="422"/>
                  </a:lnTo>
                  <a:lnTo>
                    <a:pt x="133" y="413"/>
                  </a:lnTo>
                  <a:lnTo>
                    <a:pt x="136" y="413"/>
                  </a:lnTo>
                  <a:lnTo>
                    <a:pt x="138" y="412"/>
                  </a:lnTo>
                  <a:lnTo>
                    <a:pt x="139" y="409"/>
                  </a:lnTo>
                  <a:lnTo>
                    <a:pt x="138" y="403"/>
                  </a:lnTo>
                  <a:lnTo>
                    <a:pt x="136" y="388"/>
                  </a:lnTo>
                  <a:lnTo>
                    <a:pt x="134" y="366"/>
                  </a:lnTo>
                  <a:lnTo>
                    <a:pt x="133" y="344"/>
                  </a:lnTo>
                  <a:lnTo>
                    <a:pt x="133" y="331"/>
                  </a:lnTo>
                  <a:lnTo>
                    <a:pt x="135" y="321"/>
                  </a:lnTo>
                  <a:lnTo>
                    <a:pt x="138" y="306"/>
                  </a:lnTo>
                  <a:lnTo>
                    <a:pt x="142" y="290"/>
                  </a:lnTo>
                  <a:lnTo>
                    <a:pt x="144" y="279"/>
                  </a:lnTo>
                  <a:lnTo>
                    <a:pt x="146" y="285"/>
                  </a:lnTo>
                  <a:lnTo>
                    <a:pt x="148" y="291"/>
                  </a:lnTo>
                  <a:lnTo>
                    <a:pt x="151" y="300"/>
                  </a:lnTo>
                  <a:lnTo>
                    <a:pt x="154" y="307"/>
                  </a:lnTo>
                  <a:lnTo>
                    <a:pt x="157" y="315"/>
                  </a:lnTo>
                  <a:lnTo>
                    <a:pt x="159" y="323"/>
                  </a:lnTo>
                  <a:lnTo>
                    <a:pt x="161" y="330"/>
                  </a:lnTo>
                  <a:lnTo>
                    <a:pt x="162" y="336"/>
                  </a:lnTo>
                  <a:lnTo>
                    <a:pt x="161" y="352"/>
                  </a:lnTo>
                  <a:lnTo>
                    <a:pt x="159" y="375"/>
                  </a:lnTo>
                  <a:lnTo>
                    <a:pt x="157" y="396"/>
                  </a:lnTo>
                  <a:lnTo>
                    <a:pt x="156" y="412"/>
                  </a:lnTo>
                  <a:lnTo>
                    <a:pt x="158" y="413"/>
                  </a:lnTo>
                  <a:lnTo>
                    <a:pt x="160" y="414"/>
                  </a:lnTo>
                  <a:lnTo>
                    <a:pt x="162" y="414"/>
                  </a:lnTo>
                  <a:lnTo>
                    <a:pt x="162" y="414"/>
                  </a:lnTo>
                  <a:lnTo>
                    <a:pt x="161" y="418"/>
                  </a:lnTo>
                  <a:lnTo>
                    <a:pt x="161" y="424"/>
                  </a:lnTo>
                  <a:lnTo>
                    <a:pt x="161" y="429"/>
                  </a:lnTo>
                  <a:lnTo>
                    <a:pt x="162" y="433"/>
                  </a:lnTo>
                  <a:lnTo>
                    <a:pt x="164" y="438"/>
                  </a:lnTo>
                  <a:lnTo>
                    <a:pt x="169" y="442"/>
                  </a:lnTo>
                  <a:lnTo>
                    <a:pt x="175" y="444"/>
                  </a:lnTo>
                  <a:lnTo>
                    <a:pt x="183" y="445"/>
                  </a:lnTo>
                  <a:lnTo>
                    <a:pt x="192" y="445"/>
                  </a:lnTo>
                  <a:lnTo>
                    <a:pt x="198" y="443"/>
                  </a:lnTo>
                  <a:lnTo>
                    <a:pt x="202" y="440"/>
                  </a:lnTo>
                  <a:lnTo>
                    <a:pt x="204" y="437"/>
                  </a:lnTo>
                  <a:lnTo>
                    <a:pt x="204" y="433"/>
                  </a:lnTo>
                  <a:lnTo>
                    <a:pt x="204" y="430"/>
                  </a:lnTo>
                  <a:lnTo>
                    <a:pt x="203" y="427"/>
                  </a:lnTo>
                  <a:lnTo>
                    <a:pt x="202" y="425"/>
                  </a:lnTo>
                  <a:lnTo>
                    <a:pt x="200" y="422"/>
                  </a:lnTo>
                  <a:lnTo>
                    <a:pt x="199" y="419"/>
                  </a:lnTo>
                  <a:lnTo>
                    <a:pt x="198" y="417"/>
                  </a:lnTo>
                  <a:lnTo>
                    <a:pt x="197" y="416"/>
                  </a:lnTo>
                  <a:lnTo>
                    <a:pt x="200" y="417"/>
                  </a:lnTo>
                  <a:lnTo>
                    <a:pt x="202" y="416"/>
                  </a:lnTo>
                  <a:lnTo>
                    <a:pt x="204" y="416"/>
                  </a:lnTo>
                  <a:lnTo>
                    <a:pt x="204" y="415"/>
                  </a:lnTo>
                  <a:lnTo>
                    <a:pt x="204" y="400"/>
                  </a:lnTo>
                  <a:lnTo>
                    <a:pt x="204" y="374"/>
                  </a:lnTo>
                  <a:lnTo>
                    <a:pt x="204" y="348"/>
                  </a:lnTo>
                  <a:lnTo>
                    <a:pt x="205" y="333"/>
                  </a:lnTo>
                  <a:lnTo>
                    <a:pt x="205" y="320"/>
                  </a:lnTo>
                  <a:lnTo>
                    <a:pt x="203" y="300"/>
                  </a:lnTo>
                  <a:lnTo>
                    <a:pt x="202" y="280"/>
                  </a:lnTo>
                  <a:lnTo>
                    <a:pt x="201" y="268"/>
                  </a:lnTo>
                  <a:lnTo>
                    <a:pt x="202" y="259"/>
                  </a:lnTo>
                  <a:lnTo>
                    <a:pt x="202" y="246"/>
                  </a:lnTo>
                  <a:lnTo>
                    <a:pt x="202" y="233"/>
                  </a:lnTo>
                  <a:lnTo>
                    <a:pt x="200" y="225"/>
                  </a:lnTo>
                  <a:lnTo>
                    <a:pt x="203" y="216"/>
                  </a:lnTo>
                  <a:lnTo>
                    <a:pt x="205" y="197"/>
                  </a:lnTo>
                  <a:lnTo>
                    <a:pt x="205" y="172"/>
                  </a:lnTo>
                  <a:lnTo>
                    <a:pt x="203" y="145"/>
                  </a:lnTo>
                  <a:lnTo>
                    <a:pt x="206" y="149"/>
                  </a:lnTo>
                  <a:lnTo>
                    <a:pt x="210" y="154"/>
                  </a:lnTo>
                  <a:lnTo>
                    <a:pt x="215" y="159"/>
                  </a:lnTo>
                  <a:lnTo>
                    <a:pt x="221" y="164"/>
                  </a:lnTo>
                  <a:lnTo>
                    <a:pt x="226" y="169"/>
                  </a:lnTo>
                  <a:lnTo>
                    <a:pt x="231" y="174"/>
                  </a:lnTo>
                  <a:lnTo>
                    <a:pt x="235" y="178"/>
                  </a:lnTo>
                  <a:lnTo>
                    <a:pt x="238" y="180"/>
                  </a:lnTo>
                  <a:lnTo>
                    <a:pt x="241" y="184"/>
                  </a:lnTo>
                  <a:lnTo>
                    <a:pt x="245" y="189"/>
                  </a:lnTo>
                  <a:lnTo>
                    <a:pt x="250" y="195"/>
                  </a:lnTo>
                  <a:lnTo>
                    <a:pt x="254" y="202"/>
                  </a:lnTo>
                  <a:lnTo>
                    <a:pt x="259" y="208"/>
                  </a:lnTo>
                  <a:lnTo>
                    <a:pt x="263" y="213"/>
                  </a:lnTo>
                  <a:lnTo>
                    <a:pt x="267" y="217"/>
                  </a:lnTo>
                  <a:lnTo>
                    <a:pt x="269" y="218"/>
                  </a:lnTo>
                  <a:lnTo>
                    <a:pt x="271" y="223"/>
                  </a:lnTo>
                  <a:lnTo>
                    <a:pt x="275" y="227"/>
                  </a:lnTo>
                  <a:lnTo>
                    <a:pt x="277" y="231"/>
                  </a:lnTo>
                  <a:lnTo>
                    <a:pt x="280" y="234"/>
                  </a:lnTo>
                  <a:lnTo>
                    <a:pt x="282" y="233"/>
                  </a:lnTo>
                  <a:lnTo>
                    <a:pt x="285" y="232"/>
                  </a:lnTo>
                  <a:lnTo>
                    <a:pt x="286" y="232"/>
                  </a:lnTo>
                  <a:lnTo>
                    <a:pt x="289" y="233"/>
                  </a:lnTo>
                  <a:lnTo>
                    <a:pt x="290" y="233"/>
                  </a:lnTo>
                  <a:lnTo>
                    <a:pt x="293" y="233"/>
                  </a:lnTo>
                  <a:lnTo>
                    <a:pt x="295" y="232"/>
                  </a:lnTo>
                  <a:lnTo>
                    <a:pt x="298" y="231"/>
                  </a:lnTo>
                  <a:lnTo>
                    <a:pt x="300" y="228"/>
                  </a:lnTo>
                  <a:lnTo>
                    <a:pt x="302" y="225"/>
                  </a:lnTo>
                  <a:lnTo>
                    <a:pt x="303" y="221"/>
                  </a:lnTo>
                  <a:lnTo>
                    <a:pt x="304" y="215"/>
                  </a:lnTo>
                  <a:lnTo>
                    <a:pt x="303" y="210"/>
                  </a:lnTo>
                  <a:lnTo>
                    <a:pt x="302" y="207"/>
                  </a:lnTo>
                  <a:lnTo>
                    <a:pt x="299" y="205"/>
                  </a:lnTo>
                  <a:lnTo>
                    <a:pt x="296" y="204"/>
                  </a:lnTo>
                  <a:lnTo>
                    <a:pt x="294" y="203"/>
                  </a:lnTo>
                  <a:lnTo>
                    <a:pt x="290" y="202"/>
                  </a:lnTo>
                  <a:lnTo>
                    <a:pt x="287" y="201"/>
                  </a:lnTo>
                  <a:lnTo>
                    <a:pt x="285" y="198"/>
                  </a:lnTo>
                  <a:lnTo>
                    <a:pt x="282" y="194"/>
                  </a:lnTo>
                  <a:lnTo>
                    <a:pt x="279" y="188"/>
                  </a:lnTo>
                  <a:lnTo>
                    <a:pt x="275" y="181"/>
                  </a:lnTo>
                  <a:lnTo>
                    <a:pt x="270" y="173"/>
                  </a:lnTo>
                  <a:lnTo>
                    <a:pt x="265" y="165"/>
                  </a:lnTo>
                  <a:lnTo>
                    <a:pt x="260" y="157"/>
                  </a:lnTo>
                  <a:lnTo>
                    <a:pt x="257" y="151"/>
                  </a:lnTo>
                  <a:lnTo>
                    <a:pt x="254" y="148"/>
                  </a:lnTo>
                  <a:lnTo>
                    <a:pt x="251" y="143"/>
                  </a:lnTo>
                  <a:lnTo>
                    <a:pt x="247" y="137"/>
                  </a:lnTo>
                  <a:lnTo>
                    <a:pt x="242" y="130"/>
                  </a:lnTo>
                  <a:lnTo>
                    <a:pt x="235" y="122"/>
                  </a:lnTo>
                  <a:lnTo>
                    <a:pt x="230" y="114"/>
                  </a:lnTo>
                  <a:lnTo>
                    <a:pt x="224" y="107"/>
                  </a:lnTo>
                  <a:lnTo>
                    <a:pt x="219" y="101"/>
                  </a:lnTo>
                  <a:lnTo>
                    <a:pt x="216" y="97"/>
                  </a:lnTo>
                  <a:lnTo>
                    <a:pt x="214" y="94"/>
                  </a:lnTo>
                  <a:lnTo>
                    <a:pt x="209" y="91"/>
                  </a:lnTo>
                  <a:lnTo>
                    <a:pt x="205" y="89"/>
                  </a:lnTo>
                  <a:lnTo>
                    <a:pt x="199" y="87"/>
                  </a:lnTo>
                  <a:lnTo>
                    <a:pt x="194" y="86"/>
                  </a:lnTo>
                  <a:lnTo>
                    <a:pt x="188" y="85"/>
                  </a:lnTo>
                  <a:lnTo>
                    <a:pt x="183" y="84"/>
                  </a:lnTo>
                  <a:lnTo>
                    <a:pt x="179" y="85"/>
                  </a:lnTo>
                  <a:lnTo>
                    <a:pt x="181" y="81"/>
                  </a:lnTo>
                  <a:lnTo>
                    <a:pt x="181" y="78"/>
                  </a:lnTo>
                  <a:lnTo>
                    <a:pt x="180" y="76"/>
                  </a:lnTo>
                  <a:lnTo>
                    <a:pt x="174" y="74"/>
                  </a:lnTo>
                  <a:lnTo>
                    <a:pt x="176" y="71"/>
                  </a:lnTo>
                  <a:lnTo>
                    <a:pt x="178" y="67"/>
                  </a:lnTo>
                  <a:lnTo>
                    <a:pt x="179" y="64"/>
                  </a:lnTo>
                  <a:lnTo>
                    <a:pt x="179" y="61"/>
                  </a:lnTo>
                  <a:lnTo>
                    <a:pt x="183" y="58"/>
                  </a:lnTo>
                  <a:lnTo>
                    <a:pt x="186" y="48"/>
                  </a:lnTo>
                  <a:lnTo>
                    <a:pt x="186" y="39"/>
                  </a:lnTo>
                  <a:lnTo>
                    <a:pt x="181" y="37"/>
                  </a:lnTo>
                  <a:close/>
                </a:path>
              </a:pathLst>
            </a:custGeom>
            <a:solidFill>
              <a:srgbClr val="000000"/>
            </a:solidFill>
            <a:ln w="9525">
              <a:noFill/>
              <a:round/>
              <a:headEnd/>
              <a:tailEnd/>
            </a:ln>
          </p:spPr>
          <p:txBody>
            <a:bodyPr/>
            <a:lstStyle/>
            <a:p>
              <a:endParaRPr lang="en-US"/>
            </a:p>
          </p:txBody>
        </p:sp>
        <p:sp>
          <p:nvSpPr>
            <p:cNvPr id="635931" name="Freeform 27"/>
            <p:cNvSpPr>
              <a:spLocks/>
            </p:cNvSpPr>
            <p:nvPr/>
          </p:nvSpPr>
          <p:spPr bwMode="auto">
            <a:xfrm>
              <a:off x="3547" y="2307"/>
              <a:ext cx="168" cy="246"/>
            </a:xfrm>
            <a:custGeom>
              <a:avLst/>
              <a:gdLst/>
              <a:ahLst/>
              <a:cxnLst>
                <a:cxn ang="0">
                  <a:pos x="161" y="77"/>
                </a:cxn>
                <a:cxn ang="0">
                  <a:pos x="161" y="37"/>
                </a:cxn>
                <a:cxn ang="0">
                  <a:pos x="165" y="27"/>
                </a:cxn>
                <a:cxn ang="0">
                  <a:pos x="166" y="16"/>
                </a:cxn>
                <a:cxn ang="0">
                  <a:pos x="154" y="8"/>
                </a:cxn>
                <a:cxn ang="0">
                  <a:pos x="147" y="12"/>
                </a:cxn>
                <a:cxn ang="0">
                  <a:pos x="147" y="26"/>
                </a:cxn>
                <a:cxn ang="0">
                  <a:pos x="148" y="39"/>
                </a:cxn>
                <a:cxn ang="0">
                  <a:pos x="144" y="63"/>
                </a:cxn>
                <a:cxn ang="0">
                  <a:pos x="137" y="66"/>
                </a:cxn>
                <a:cxn ang="0">
                  <a:pos x="118" y="66"/>
                </a:cxn>
                <a:cxn ang="0">
                  <a:pos x="118" y="32"/>
                </a:cxn>
                <a:cxn ang="0">
                  <a:pos x="98" y="5"/>
                </a:cxn>
                <a:cxn ang="0">
                  <a:pos x="81" y="1"/>
                </a:cxn>
                <a:cxn ang="0">
                  <a:pos x="69" y="3"/>
                </a:cxn>
                <a:cxn ang="0">
                  <a:pos x="61" y="14"/>
                </a:cxn>
                <a:cxn ang="0">
                  <a:pos x="56" y="39"/>
                </a:cxn>
                <a:cxn ang="0">
                  <a:pos x="55" y="63"/>
                </a:cxn>
                <a:cxn ang="0">
                  <a:pos x="44" y="66"/>
                </a:cxn>
                <a:cxn ang="0">
                  <a:pos x="28" y="69"/>
                </a:cxn>
                <a:cxn ang="0">
                  <a:pos x="22" y="40"/>
                </a:cxn>
                <a:cxn ang="0">
                  <a:pos x="21" y="21"/>
                </a:cxn>
                <a:cxn ang="0">
                  <a:pos x="15" y="9"/>
                </a:cxn>
                <a:cxn ang="0">
                  <a:pos x="0" y="17"/>
                </a:cxn>
                <a:cxn ang="0">
                  <a:pos x="8" y="31"/>
                </a:cxn>
                <a:cxn ang="0">
                  <a:pos x="11" y="74"/>
                </a:cxn>
                <a:cxn ang="0">
                  <a:pos x="27" y="86"/>
                </a:cxn>
                <a:cxn ang="0">
                  <a:pos x="28" y="92"/>
                </a:cxn>
                <a:cxn ang="0">
                  <a:pos x="38" y="94"/>
                </a:cxn>
                <a:cxn ang="0">
                  <a:pos x="58" y="92"/>
                </a:cxn>
                <a:cxn ang="0">
                  <a:pos x="53" y="163"/>
                </a:cxn>
                <a:cxn ang="0">
                  <a:pos x="59" y="184"/>
                </a:cxn>
                <a:cxn ang="0">
                  <a:pos x="69" y="184"/>
                </a:cxn>
                <a:cxn ang="0">
                  <a:pos x="78" y="222"/>
                </a:cxn>
                <a:cxn ang="0">
                  <a:pos x="72" y="233"/>
                </a:cxn>
                <a:cxn ang="0">
                  <a:pos x="60" y="237"/>
                </a:cxn>
                <a:cxn ang="0">
                  <a:pos x="57" y="245"/>
                </a:cxn>
                <a:cxn ang="0">
                  <a:pos x="75" y="246"/>
                </a:cxn>
                <a:cxn ang="0">
                  <a:pos x="96" y="245"/>
                </a:cxn>
                <a:cxn ang="0">
                  <a:pos x="90" y="208"/>
                </a:cxn>
                <a:cxn ang="0">
                  <a:pos x="97" y="185"/>
                </a:cxn>
                <a:cxn ang="0">
                  <a:pos x="103" y="185"/>
                </a:cxn>
                <a:cxn ang="0">
                  <a:pos x="104" y="225"/>
                </a:cxn>
                <a:cxn ang="0">
                  <a:pos x="108" y="245"/>
                </a:cxn>
                <a:cxn ang="0">
                  <a:pos x="131" y="246"/>
                </a:cxn>
                <a:cxn ang="0">
                  <a:pos x="146" y="242"/>
                </a:cxn>
                <a:cxn ang="0">
                  <a:pos x="138" y="236"/>
                </a:cxn>
                <a:cxn ang="0">
                  <a:pos x="126" y="231"/>
                </a:cxn>
                <a:cxn ang="0">
                  <a:pos x="121" y="209"/>
                </a:cxn>
                <a:cxn ang="0">
                  <a:pos x="131" y="184"/>
                </a:cxn>
                <a:cxn ang="0">
                  <a:pos x="143" y="184"/>
                </a:cxn>
                <a:cxn ang="0">
                  <a:pos x="140" y="166"/>
                </a:cxn>
                <a:cxn ang="0">
                  <a:pos x="123" y="108"/>
                </a:cxn>
                <a:cxn ang="0">
                  <a:pos x="124" y="92"/>
                </a:cxn>
                <a:cxn ang="0">
                  <a:pos x="145" y="94"/>
                </a:cxn>
                <a:cxn ang="0">
                  <a:pos x="149" y="91"/>
                </a:cxn>
              </a:cxnLst>
              <a:rect l="0" t="0" r="r" b="b"/>
              <a:pathLst>
                <a:path w="168" h="246">
                  <a:moveTo>
                    <a:pt x="149" y="85"/>
                  </a:moveTo>
                  <a:lnTo>
                    <a:pt x="153" y="85"/>
                  </a:lnTo>
                  <a:lnTo>
                    <a:pt x="157" y="83"/>
                  </a:lnTo>
                  <a:lnTo>
                    <a:pt x="161" y="77"/>
                  </a:lnTo>
                  <a:lnTo>
                    <a:pt x="163" y="67"/>
                  </a:lnTo>
                  <a:lnTo>
                    <a:pt x="163" y="52"/>
                  </a:lnTo>
                  <a:lnTo>
                    <a:pt x="162" y="43"/>
                  </a:lnTo>
                  <a:lnTo>
                    <a:pt x="161" y="37"/>
                  </a:lnTo>
                  <a:lnTo>
                    <a:pt x="160" y="34"/>
                  </a:lnTo>
                  <a:lnTo>
                    <a:pt x="161" y="32"/>
                  </a:lnTo>
                  <a:lnTo>
                    <a:pt x="163" y="29"/>
                  </a:lnTo>
                  <a:lnTo>
                    <a:pt x="165" y="27"/>
                  </a:lnTo>
                  <a:lnTo>
                    <a:pt x="167" y="24"/>
                  </a:lnTo>
                  <a:lnTo>
                    <a:pt x="168" y="21"/>
                  </a:lnTo>
                  <a:lnTo>
                    <a:pt x="168" y="19"/>
                  </a:lnTo>
                  <a:lnTo>
                    <a:pt x="166" y="16"/>
                  </a:lnTo>
                  <a:lnTo>
                    <a:pt x="164" y="13"/>
                  </a:lnTo>
                  <a:lnTo>
                    <a:pt x="160" y="10"/>
                  </a:lnTo>
                  <a:lnTo>
                    <a:pt x="157" y="9"/>
                  </a:lnTo>
                  <a:lnTo>
                    <a:pt x="154" y="8"/>
                  </a:lnTo>
                  <a:lnTo>
                    <a:pt x="151" y="8"/>
                  </a:lnTo>
                  <a:lnTo>
                    <a:pt x="149" y="9"/>
                  </a:lnTo>
                  <a:lnTo>
                    <a:pt x="148" y="10"/>
                  </a:lnTo>
                  <a:lnTo>
                    <a:pt x="147" y="12"/>
                  </a:lnTo>
                  <a:lnTo>
                    <a:pt x="147" y="14"/>
                  </a:lnTo>
                  <a:lnTo>
                    <a:pt x="147" y="18"/>
                  </a:lnTo>
                  <a:lnTo>
                    <a:pt x="147" y="21"/>
                  </a:lnTo>
                  <a:lnTo>
                    <a:pt x="147" y="26"/>
                  </a:lnTo>
                  <a:lnTo>
                    <a:pt x="147" y="30"/>
                  </a:lnTo>
                  <a:lnTo>
                    <a:pt x="148" y="32"/>
                  </a:lnTo>
                  <a:lnTo>
                    <a:pt x="148" y="36"/>
                  </a:lnTo>
                  <a:lnTo>
                    <a:pt x="148" y="39"/>
                  </a:lnTo>
                  <a:lnTo>
                    <a:pt x="147" y="46"/>
                  </a:lnTo>
                  <a:lnTo>
                    <a:pt x="145" y="51"/>
                  </a:lnTo>
                  <a:lnTo>
                    <a:pt x="144" y="57"/>
                  </a:lnTo>
                  <a:lnTo>
                    <a:pt x="144" y="63"/>
                  </a:lnTo>
                  <a:lnTo>
                    <a:pt x="144" y="68"/>
                  </a:lnTo>
                  <a:lnTo>
                    <a:pt x="143" y="66"/>
                  </a:lnTo>
                  <a:lnTo>
                    <a:pt x="140" y="66"/>
                  </a:lnTo>
                  <a:lnTo>
                    <a:pt x="137" y="66"/>
                  </a:lnTo>
                  <a:lnTo>
                    <a:pt x="132" y="65"/>
                  </a:lnTo>
                  <a:lnTo>
                    <a:pt x="127" y="65"/>
                  </a:lnTo>
                  <a:lnTo>
                    <a:pt x="122" y="66"/>
                  </a:lnTo>
                  <a:lnTo>
                    <a:pt x="118" y="66"/>
                  </a:lnTo>
                  <a:lnTo>
                    <a:pt x="114" y="67"/>
                  </a:lnTo>
                  <a:lnTo>
                    <a:pt x="118" y="58"/>
                  </a:lnTo>
                  <a:lnTo>
                    <a:pt x="120" y="46"/>
                  </a:lnTo>
                  <a:lnTo>
                    <a:pt x="118" y="32"/>
                  </a:lnTo>
                  <a:lnTo>
                    <a:pt x="112" y="19"/>
                  </a:lnTo>
                  <a:lnTo>
                    <a:pt x="107" y="14"/>
                  </a:lnTo>
                  <a:lnTo>
                    <a:pt x="103" y="9"/>
                  </a:lnTo>
                  <a:lnTo>
                    <a:pt x="98" y="5"/>
                  </a:lnTo>
                  <a:lnTo>
                    <a:pt x="94" y="1"/>
                  </a:lnTo>
                  <a:lnTo>
                    <a:pt x="90" y="0"/>
                  </a:lnTo>
                  <a:lnTo>
                    <a:pt x="86" y="0"/>
                  </a:lnTo>
                  <a:lnTo>
                    <a:pt x="81" y="1"/>
                  </a:lnTo>
                  <a:lnTo>
                    <a:pt x="76" y="6"/>
                  </a:lnTo>
                  <a:lnTo>
                    <a:pt x="74" y="4"/>
                  </a:lnTo>
                  <a:lnTo>
                    <a:pt x="72" y="3"/>
                  </a:lnTo>
                  <a:lnTo>
                    <a:pt x="69" y="3"/>
                  </a:lnTo>
                  <a:lnTo>
                    <a:pt x="67" y="4"/>
                  </a:lnTo>
                  <a:lnTo>
                    <a:pt x="65" y="6"/>
                  </a:lnTo>
                  <a:lnTo>
                    <a:pt x="63" y="9"/>
                  </a:lnTo>
                  <a:lnTo>
                    <a:pt x="61" y="14"/>
                  </a:lnTo>
                  <a:lnTo>
                    <a:pt x="60" y="19"/>
                  </a:lnTo>
                  <a:lnTo>
                    <a:pt x="60" y="26"/>
                  </a:lnTo>
                  <a:lnTo>
                    <a:pt x="58" y="33"/>
                  </a:lnTo>
                  <a:lnTo>
                    <a:pt x="56" y="39"/>
                  </a:lnTo>
                  <a:lnTo>
                    <a:pt x="54" y="46"/>
                  </a:lnTo>
                  <a:lnTo>
                    <a:pt x="53" y="52"/>
                  </a:lnTo>
                  <a:lnTo>
                    <a:pt x="53" y="57"/>
                  </a:lnTo>
                  <a:lnTo>
                    <a:pt x="55" y="63"/>
                  </a:lnTo>
                  <a:lnTo>
                    <a:pt x="58" y="68"/>
                  </a:lnTo>
                  <a:lnTo>
                    <a:pt x="54" y="67"/>
                  </a:lnTo>
                  <a:lnTo>
                    <a:pt x="49" y="66"/>
                  </a:lnTo>
                  <a:lnTo>
                    <a:pt x="44" y="66"/>
                  </a:lnTo>
                  <a:lnTo>
                    <a:pt x="39" y="67"/>
                  </a:lnTo>
                  <a:lnTo>
                    <a:pt x="34" y="68"/>
                  </a:lnTo>
                  <a:lnTo>
                    <a:pt x="31" y="68"/>
                  </a:lnTo>
                  <a:lnTo>
                    <a:pt x="28" y="69"/>
                  </a:lnTo>
                  <a:lnTo>
                    <a:pt x="27" y="69"/>
                  </a:lnTo>
                  <a:lnTo>
                    <a:pt x="26" y="61"/>
                  </a:lnTo>
                  <a:lnTo>
                    <a:pt x="24" y="50"/>
                  </a:lnTo>
                  <a:lnTo>
                    <a:pt x="22" y="40"/>
                  </a:lnTo>
                  <a:lnTo>
                    <a:pt x="19" y="33"/>
                  </a:lnTo>
                  <a:lnTo>
                    <a:pt x="20" y="29"/>
                  </a:lnTo>
                  <a:lnTo>
                    <a:pt x="21" y="25"/>
                  </a:lnTo>
                  <a:lnTo>
                    <a:pt x="21" y="21"/>
                  </a:lnTo>
                  <a:lnTo>
                    <a:pt x="22" y="17"/>
                  </a:lnTo>
                  <a:lnTo>
                    <a:pt x="21" y="14"/>
                  </a:lnTo>
                  <a:lnTo>
                    <a:pt x="19" y="11"/>
                  </a:lnTo>
                  <a:lnTo>
                    <a:pt x="15" y="9"/>
                  </a:lnTo>
                  <a:lnTo>
                    <a:pt x="9" y="9"/>
                  </a:lnTo>
                  <a:lnTo>
                    <a:pt x="3" y="10"/>
                  </a:lnTo>
                  <a:lnTo>
                    <a:pt x="0" y="13"/>
                  </a:lnTo>
                  <a:lnTo>
                    <a:pt x="0" y="17"/>
                  </a:lnTo>
                  <a:lnTo>
                    <a:pt x="0" y="19"/>
                  </a:lnTo>
                  <a:lnTo>
                    <a:pt x="1" y="23"/>
                  </a:lnTo>
                  <a:lnTo>
                    <a:pt x="4" y="28"/>
                  </a:lnTo>
                  <a:lnTo>
                    <a:pt x="8" y="31"/>
                  </a:lnTo>
                  <a:lnTo>
                    <a:pt x="8" y="35"/>
                  </a:lnTo>
                  <a:lnTo>
                    <a:pt x="8" y="43"/>
                  </a:lnTo>
                  <a:lnTo>
                    <a:pt x="8" y="57"/>
                  </a:lnTo>
                  <a:lnTo>
                    <a:pt x="11" y="74"/>
                  </a:lnTo>
                  <a:lnTo>
                    <a:pt x="18" y="84"/>
                  </a:lnTo>
                  <a:lnTo>
                    <a:pt x="22" y="85"/>
                  </a:lnTo>
                  <a:lnTo>
                    <a:pt x="25" y="86"/>
                  </a:lnTo>
                  <a:lnTo>
                    <a:pt x="27" y="86"/>
                  </a:lnTo>
                  <a:lnTo>
                    <a:pt x="27" y="86"/>
                  </a:lnTo>
                  <a:lnTo>
                    <a:pt x="27" y="88"/>
                  </a:lnTo>
                  <a:lnTo>
                    <a:pt x="28" y="90"/>
                  </a:lnTo>
                  <a:lnTo>
                    <a:pt x="28" y="92"/>
                  </a:lnTo>
                  <a:lnTo>
                    <a:pt x="28" y="93"/>
                  </a:lnTo>
                  <a:lnTo>
                    <a:pt x="30" y="93"/>
                  </a:lnTo>
                  <a:lnTo>
                    <a:pt x="34" y="94"/>
                  </a:lnTo>
                  <a:lnTo>
                    <a:pt x="38" y="94"/>
                  </a:lnTo>
                  <a:lnTo>
                    <a:pt x="43" y="94"/>
                  </a:lnTo>
                  <a:lnTo>
                    <a:pt x="49" y="93"/>
                  </a:lnTo>
                  <a:lnTo>
                    <a:pt x="54" y="93"/>
                  </a:lnTo>
                  <a:lnTo>
                    <a:pt x="58" y="92"/>
                  </a:lnTo>
                  <a:lnTo>
                    <a:pt x="60" y="90"/>
                  </a:lnTo>
                  <a:lnTo>
                    <a:pt x="59" y="106"/>
                  </a:lnTo>
                  <a:lnTo>
                    <a:pt x="56" y="134"/>
                  </a:lnTo>
                  <a:lnTo>
                    <a:pt x="53" y="163"/>
                  </a:lnTo>
                  <a:lnTo>
                    <a:pt x="52" y="184"/>
                  </a:lnTo>
                  <a:lnTo>
                    <a:pt x="54" y="184"/>
                  </a:lnTo>
                  <a:lnTo>
                    <a:pt x="56" y="184"/>
                  </a:lnTo>
                  <a:lnTo>
                    <a:pt x="59" y="184"/>
                  </a:lnTo>
                  <a:lnTo>
                    <a:pt x="62" y="184"/>
                  </a:lnTo>
                  <a:lnTo>
                    <a:pt x="65" y="184"/>
                  </a:lnTo>
                  <a:lnTo>
                    <a:pt x="67" y="184"/>
                  </a:lnTo>
                  <a:lnTo>
                    <a:pt x="69" y="184"/>
                  </a:lnTo>
                  <a:lnTo>
                    <a:pt x="69" y="184"/>
                  </a:lnTo>
                  <a:lnTo>
                    <a:pt x="73" y="195"/>
                  </a:lnTo>
                  <a:lnTo>
                    <a:pt x="76" y="209"/>
                  </a:lnTo>
                  <a:lnTo>
                    <a:pt x="78" y="222"/>
                  </a:lnTo>
                  <a:lnTo>
                    <a:pt x="79" y="229"/>
                  </a:lnTo>
                  <a:lnTo>
                    <a:pt x="77" y="230"/>
                  </a:lnTo>
                  <a:lnTo>
                    <a:pt x="75" y="231"/>
                  </a:lnTo>
                  <a:lnTo>
                    <a:pt x="72" y="233"/>
                  </a:lnTo>
                  <a:lnTo>
                    <a:pt x="69" y="234"/>
                  </a:lnTo>
                  <a:lnTo>
                    <a:pt x="66" y="235"/>
                  </a:lnTo>
                  <a:lnTo>
                    <a:pt x="62" y="236"/>
                  </a:lnTo>
                  <a:lnTo>
                    <a:pt x="60" y="237"/>
                  </a:lnTo>
                  <a:lnTo>
                    <a:pt x="58" y="237"/>
                  </a:lnTo>
                  <a:lnTo>
                    <a:pt x="56" y="239"/>
                  </a:lnTo>
                  <a:lnTo>
                    <a:pt x="55" y="242"/>
                  </a:lnTo>
                  <a:lnTo>
                    <a:pt x="57" y="245"/>
                  </a:lnTo>
                  <a:lnTo>
                    <a:pt x="60" y="246"/>
                  </a:lnTo>
                  <a:lnTo>
                    <a:pt x="64" y="246"/>
                  </a:lnTo>
                  <a:lnTo>
                    <a:pt x="69" y="246"/>
                  </a:lnTo>
                  <a:lnTo>
                    <a:pt x="75" y="246"/>
                  </a:lnTo>
                  <a:lnTo>
                    <a:pt x="82" y="246"/>
                  </a:lnTo>
                  <a:lnTo>
                    <a:pt x="87" y="246"/>
                  </a:lnTo>
                  <a:lnTo>
                    <a:pt x="93" y="245"/>
                  </a:lnTo>
                  <a:lnTo>
                    <a:pt x="96" y="245"/>
                  </a:lnTo>
                  <a:lnTo>
                    <a:pt x="97" y="245"/>
                  </a:lnTo>
                  <a:lnTo>
                    <a:pt x="96" y="236"/>
                  </a:lnTo>
                  <a:lnTo>
                    <a:pt x="93" y="224"/>
                  </a:lnTo>
                  <a:lnTo>
                    <a:pt x="90" y="208"/>
                  </a:lnTo>
                  <a:lnTo>
                    <a:pt x="88" y="186"/>
                  </a:lnTo>
                  <a:lnTo>
                    <a:pt x="92" y="185"/>
                  </a:lnTo>
                  <a:lnTo>
                    <a:pt x="95" y="185"/>
                  </a:lnTo>
                  <a:lnTo>
                    <a:pt x="97" y="185"/>
                  </a:lnTo>
                  <a:lnTo>
                    <a:pt x="99" y="185"/>
                  </a:lnTo>
                  <a:lnTo>
                    <a:pt x="101" y="185"/>
                  </a:lnTo>
                  <a:lnTo>
                    <a:pt x="102" y="185"/>
                  </a:lnTo>
                  <a:lnTo>
                    <a:pt x="103" y="185"/>
                  </a:lnTo>
                  <a:lnTo>
                    <a:pt x="103" y="185"/>
                  </a:lnTo>
                  <a:lnTo>
                    <a:pt x="106" y="187"/>
                  </a:lnTo>
                  <a:lnTo>
                    <a:pt x="105" y="209"/>
                  </a:lnTo>
                  <a:lnTo>
                    <a:pt x="104" y="225"/>
                  </a:lnTo>
                  <a:lnTo>
                    <a:pt x="103" y="236"/>
                  </a:lnTo>
                  <a:lnTo>
                    <a:pt x="103" y="245"/>
                  </a:lnTo>
                  <a:lnTo>
                    <a:pt x="104" y="245"/>
                  </a:lnTo>
                  <a:lnTo>
                    <a:pt x="108" y="245"/>
                  </a:lnTo>
                  <a:lnTo>
                    <a:pt x="113" y="246"/>
                  </a:lnTo>
                  <a:lnTo>
                    <a:pt x="119" y="246"/>
                  </a:lnTo>
                  <a:lnTo>
                    <a:pt x="125" y="246"/>
                  </a:lnTo>
                  <a:lnTo>
                    <a:pt x="131" y="246"/>
                  </a:lnTo>
                  <a:lnTo>
                    <a:pt x="136" y="246"/>
                  </a:lnTo>
                  <a:lnTo>
                    <a:pt x="140" y="246"/>
                  </a:lnTo>
                  <a:lnTo>
                    <a:pt x="144" y="245"/>
                  </a:lnTo>
                  <a:lnTo>
                    <a:pt x="146" y="242"/>
                  </a:lnTo>
                  <a:lnTo>
                    <a:pt x="145" y="239"/>
                  </a:lnTo>
                  <a:lnTo>
                    <a:pt x="142" y="237"/>
                  </a:lnTo>
                  <a:lnTo>
                    <a:pt x="140" y="237"/>
                  </a:lnTo>
                  <a:lnTo>
                    <a:pt x="138" y="236"/>
                  </a:lnTo>
                  <a:lnTo>
                    <a:pt x="135" y="235"/>
                  </a:lnTo>
                  <a:lnTo>
                    <a:pt x="132" y="234"/>
                  </a:lnTo>
                  <a:lnTo>
                    <a:pt x="129" y="233"/>
                  </a:lnTo>
                  <a:lnTo>
                    <a:pt x="126" y="231"/>
                  </a:lnTo>
                  <a:lnTo>
                    <a:pt x="123" y="230"/>
                  </a:lnTo>
                  <a:lnTo>
                    <a:pt x="121" y="229"/>
                  </a:lnTo>
                  <a:lnTo>
                    <a:pt x="121" y="222"/>
                  </a:lnTo>
                  <a:lnTo>
                    <a:pt x="121" y="209"/>
                  </a:lnTo>
                  <a:lnTo>
                    <a:pt x="122" y="195"/>
                  </a:lnTo>
                  <a:lnTo>
                    <a:pt x="125" y="184"/>
                  </a:lnTo>
                  <a:lnTo>
                    <a:pt x="128" y="184"/>
                  </a:lnTo>
                  <a:lnTo>
                    <a:pt x="131" y="184"/>
                  </a:lnTo>
                  <a:lnTo>
                    <a:pt x="135" y="184"/>
                  </a:lnTo>
                  <a:lnTo>
                    <a:pt x="138" y="184"/>
                  </a:lnTo>
                  <a:lnTo>
                    <a:pt x="140" y="184"/>
                  </a:lnTo>
                  <a:lnTo>
                    <a:pt x="143" y="184"/>
                  </a:lnTo>
                  <a:lnTo>
                    <a:pt x="144" y="184"/>
                  </a:lnTo>
                  <a:lnTo>
                    <a:pt x="145" y="184"/>
                  </a:lnTo>
                  <a:lnTo>
                    <a:pt x="143" y="177"/>
                  </a:lnTo>
                  <a:lnTo>
                    <a:pt x="140" y="166"/>
                  </a:lnTo>
                  <a:lnTo>
                    <a:pt x="136" y="152"/>
                  </a:lnTo>
                  <a:lnTo>
                    <a:pt x="132" y="137"/>
                  </a:lnTo>
                  <a:lnTo>
                    <a:pt x="128" y="122"/>
                  </a:lnTo>
                  <a:lnTo>
                    <a:pt x="123" y="108"/>
                  </a:lnTo>
                  <a:lnTo>
                    <a:pt x="120" y="97"/>
                  </a:lnTo>
                  <a:lnTo>
                    <a:pt x="117" y="90"/>
                  </a:lnTo>
                  <a:lnTo>
                    <a:pt x="120" y="91"/>
                  </a:lnTo>
                  <a:lnTo>
                    <a:pt x="124" y="92"/>
                  </a:lnTo>
                  <a:lnTo>
                    <a:pt x="129" y="93"/>
                  </a:lnTo>
                  <a:lnTo>
                    <a:pt x="135" y="94"/>
                  </a:lnTo>
                  <a:lnTo>
                    <a:pt x="140" y="94"/>
                  </a:lnTo>
                  <a:lnTo>
                    <a:pt x="145" y="94"/>
                  </a:lnTo>
                  <a:lnTo>
                    <a:pt x="148" y="94"/>
                  </a:lnTo>
                  <a:lnTo>
                    <a:pt x="149" y="94"/>
                  </a:lnTo>
                  <a:lnTo>
                    <a:pt x="149" y="93"/>
                  </a:lnTo>
                  <a:lnTo>
                    <a:pt x="149" y="91"/>
                  </a:lnTo>
                  <a:lnTo>
                    <a:pt x="149" y="87"/>
                  </a:lnTo>
                  <a:lnTo>
                    <a:pt x="149" y="85"/>
                  </a:lnTo>
                  <a:close/>
                </a:path>
              </a:pathLst>
            </a:custGeom>
            <a:solidFill>
              <a:srgbClr val="000000"/>
            </a:solidFill>
            <a:ln w="9525">
              <a:noFill/>
              <a:round/>
              <a:headEnd/>
              <a:tailEnd/>
            </a:ln>
          </p:spPr>
          <p:txBody>
            <a:bodyPr/>
            <a:lstStyle/>
            <a:p>
              <a:endParaRPr lang="en-US"/>
            </a:p>
          </p:txBody>
        </p:sp>
      </p:grpSp>
      <p:grpSp>
        <p:nvGrpSpPr>
          <p:cNvPr id="6" name="Group 28"/>
          <p:cNvGrpSpPr>
            <a:grpSpLocks/>
          </p:cNvGrpSpPr>
          <p:nvPr/>
        </p:nvGrpSpPr>
        <p:grpSpPr bwMode="auto">
          <a:xfrm>
            <a:off x="1219200" y="1295400"/>
            <a:ext cx="704850" cy="2124075"/>
            <a:chOff x="931" y="866"/>
            <a:chExt cx="444" cy="1338"/>
          </a:xfrm>
        </p:grpSpPr>
        <p:sp>
          <p:nvSpPr>
            <p:cNvPr id="635933" name="Freeform 29"/>
            <p:cNvSpPr>
              <a:spLocks/>
            </p:cNvSpPr>
            <p:nvPr/>
          </p:nvSpPr>
          <p:spPr bwMode="auto">
            <a:xfrm>
              <a:off x="938" y="1225"/>
              <a:ext cx="429" cy="905"/>
            </a:xfrm>
            <a:custGeom>
              <a:avLst/>
              <a:gdLst/>
              <a:ahLst/>
              <a:cxnLst>
                <a:cxn ang="0">
                  <a:pos x="57" y="712"/>
                </a:cxn>
                <a:cxn ang="0">
                  <a:pos x="65" y="799"/>
                </a:cxn>
                <a:cxn ang="0">
                  <a:pos x="91" y="903"/>
                </a:cxn>
                <a:cxn ang="0">
                  <a:pos x="221" y="881"/>
                </a:cxn>
                <a:cxn ang="0">
                  <a:pos x="243" y="905"/>
                </a:cxn>
                <a:cxn ang="0">
                  <a:pos x="356" y="862"/>
                </a:cxn>
                <a:cxn ang="0">
                  <a:pos x="370" y="740"/>
                </a:cxn>
                <a:cxn ang="0">
                  <a:pos x="371" y="462"/>
                </a:cxn>
                <a:cxn ang="0">
                  <a:pos x="388" y="459"/>
                </a:cxn>
                <a:cxn ang="0">
                  <a:pos x="409" y="449"/>
                </a:cxn>
                <a:cxn ang="0">
                  <a:pos x="423" y="437"/>
                </a:cxn>
                <a:cxn ang="0">
                  <a:pos x="428" y="427"/>
                </a:cxn>
                <a:cxn ang="0">
                  <a:pos x="429" y="57"/>
                </a:cxn>
                <a:cxn ang="0">
                  <a:pos x="414" y="24"/>
                </a:cxn>
                <a:cxn ang="0">
                  <a:pos x="388" y="8"/>
                </a:cxn>
                <a:cxn ang="0">
                  <a:pos x="356" y="1"/>
                </a:cxn>
                <a:cxn ang="0">
                  <a:pos x="323" y="0"/>
                </a:cxn>
                <a:cxn ang="0">
                  <a:pos x="318" y="0"/>
                </a:cxn>
                <a:cxn ang="0">
                  <a:pos x="304" y="0"/>
                </a:cxn>
                <a:cxn ang="0">
                  <a:pos x="283" y="0"/>
                </a:cxn>
                <a:cxn ang="0">
                  <a:pos x="256" y="0"/>
                </a:cxn>
                <a:cxn ang="0">
                  <a:pos x="225" y="0"/>
                </a:cxn>
                <a:cxn ang="0">
                  <a:pos x="191" y="0"/>
                </a:cxn>
                <a:cxn ang="0">
                  <a:pos x="158" y="0"/>
                </a:cxn>
                <a:cxn ang="0">
                  <a:pos x="124" y="0"/>
                </a:cxn>
                <a:cxn ang="0">
                  <a:pos x="70" y="4"/>
                </a:cxn>
                <a:cxn ang="0">
                  <a:pos x="33" y="14"/>
                </a:cxn>
                <a:cxn ang="0">
                  <a:pos x="10" y="34"/>
                </a:cxn>
                <a:cxn ang="0">
                  <a:pos x="0" y="63"/>
                </a:cxn>
                <a:cxn ang="0">
                  <a:pos x="0" y="427"/>
                </a:cxn>
                <a:cxn ang="0">
                  <a:pos x="3" y="434"/>
                </a:cxn>
                <a:cxn ang="0">
                  <a:pos x="13" y="445"/>
                </a:cxn>
                <a:cxn ang="0">
                  <a:pos x="36" y="453"/>
                </a:cxn>
                <a:cxn ang="0">
                  <a:pos x="57" y="454"/>
                </a:cxn>
              </a:cxnLst>
              <a:rect l="0" t="0" r="r" b="b"/>
              <a:pathLst>
                <a:path w="429" h="905">
                  <a:moveTo>
                    <a:pt x="57" y="454"/>
                  </a:moveTo>
                  <a:lnTo>
                    <a:pt x="57" y="712"/>
                  </a:lnTo>
                  <a:lnTo>
                    <a:pt x="59" y="739"/>
                  </a:lnTo>
                  <a:lnTo>
                    <a:pt x="65" y="799"/>
                  </a:lnTo>
                  <a:lnTo>
                    <a:pt x="75" y="864"/>
                  </a:lnTo>
                  <a:lnTo>
                    <a:pt x="91" y="903"/>
                  </a:lnTo>
                  <a:lnTo>
                    <a:pt x="201" y="905"/>
                  </a:lnTo>
                  <a:lnTo>
                    <a:pt x="221" y="881"/>
                  </a:lnTo>
                  <a:lnTo>
                    <a:pt x="222" y="882"/>
                  </a:lnTo>
                  <a:lnTo>
                    <a:pt x="243" y="905"/>
                  </a:lnTo>
                  <a:lnTo>
                    <a:pt x="337" y="903"/>
                  </a:lnTo>
                  <a:lnTo>
                    <a:pt x="356" y="862"/>
                  </a:lnTo>
                  <a:lnTo>
                    <a:pt x="366" y="798"/>
                  </a:lnTo>
                  <a:lnTo>
                    <a:pt x="370" y="740"/>
                  </a:lnTo>
                  <a:lnTo>
                    <a:pt x="371" y="715"/>
                  </a:lnTo>
                  <a:lnTo>
                    <a:pt x="371" y="462"/>
                  </a:lnTo>
                  <a:lnTo>
                    <a:pt x="375" y="461"/>
                  </a:lnTo>
                  <a:lnTo>
                    <a:pt x="388" y="459"/>
                  </a:lnTo>
                  <a:lnTo>
                    <a:pt x="399" y="455"/>
                  </a:lnTo>
                  <a:lnTo>
                    <a:pt x="409" y="449"/>
                  </a:lnTo>
                  <a:lnTo>
                    <a:pt x="417" y="443"/>
                  </a:lnTo>
                  <a:lnTo>
                    <a:pt x="423" y="437"/>
                  </a:lnTo>
                  <a:lnTo>
                    <a:pt x="427" y="430"/>
                  </a:lnTo>
                  <a:lnTo>
                    <a:pt x="428" y="427"/>
                  </a:lnTo>
                  <a:lnTo>
                    <a:pt x="429" y="425"/>
                  </a:lnTo>
                  <a:lnTo>
                    <a:pt x="429" y="57"/>
                  </a:lnTo>
                  <a:lnTo>
                    <a:pt x="424" y="38"/>
                  </a:lnTo>
                  <a:lnTo>
                    <a:pt x="414" y="24"/>
                  </a:lnTo>
                  <a:lnTo>
                    <a:pt x="403" y="14"/>
                  </a:lnTo>
                  <a:lnTo>
                    <a:pt x="388" y="8"/>
                  </a:lnTo>
                  <a:lnTo>
                    <a:pt x="372" y="4"/>
                  </a:lnTo>
                  <a:lnTo>
                    <a:pt x="356" y="1"/>
                  </a:lnTo>
                  <a:lnTo>
                    <a:pt x="339" y="0"/>
                  </a:lnTo>
                  <a:lnTo>
                    <a:pt x="323" y="0"/>
                  </a:lnTo>
                  <a:lnTo>
                    <a:pt x="321" y="0"/>
                  </a:lnTo>
                  <a:lnTo>
                    <a:pt x="318" y="0"/>
                  </a:lnTo>
                  <a:lnTo>
                    <a:pt x="311" y="0"/>
                  </a:lnTo>
                  <a:lnTo>
                    <a:pt x="304" y="0"/>
                  </a:lnTo>
                  <a:lnTo>
                    <a:pt x="294" y="0"/>
                  </a:lnTo>
                  <a:lnTo>
                    <a:pt x="283" y="0"/>
                  </a:lnTo>
                  <a:lnTo>
                    <a:pt x="269" y="0"/>
                  </a:lnTo>
                  <a:lnTo>
                    <a:pt x="256" y="0"/>
                  </a:lnTo>
                  <a:lnTo>
                    <a:pt x="241" y="0"/>
                  </a:lnTo>
                  <a:lnTo>
                    <a:pt x="225" y="0"/>
                  </a:lnTo>
                  <a:lnTo>
                    <a:pt x="209" y="0"/>
                  </a:lnTo>
                  <a:lnTo>
                    <a:pt x="191" y="0"/>
                  </a:lnTo>
                  <a:lnTo>
                    <a:pt x="174" y="0"/>
                  </a:lnTo>
                  <a:lnTo>
                    <a:pt x="158" y="0"/>
                  </a:lnTo>
                  <a:lnTo>
                    <a:pt x="140" y="0"/>
                  </a:lnTo>
                  <a:lnTo>
                    <a:pt x="124" y="0"/>
                  </a:lnTo>
                  <a:lnTo>
                    <a:pt x="95" y="1"/>
                  </a:lnTo>
                  <a:lnTo>
                    <a:pt x="70" y="4"/>
                  </a:lnTo>
                  <a:lnTo>
                    <a:pt x="50" y="8"/>
                  </a:lnTo>
                  <a:lnTo>
                    <a:pt x="33" y="14"/>
                  </a:lnTo>
                  <a:lnTo>
                    <a:pt x="20" y="23"/>
                  </a:lnTo>
                  <a:lnTo>
                    <a:pt x="10" y="34"/>
                  </a:lnTo>
                  <a:lnTo>
                    <a:pt x="4" y="48"/>
                  </a:lnTo>
                  <a:lnTo>
                    <a:pt x="0" y="63"/>
                  </a:lnTo>
                  <a:lnTo>
                    <a:pt x="0" y="425"/>
                  </a:lnTo>
                  <a:lnTo>
                    <a:pt x="0" y="427"/>
                  </a:lnTo>
                  <a:lnTo>
                    <a:pt x="0" y="430"/>
                  </a:lnTo>
                  <a:lnTo>
                    <a:pt x="3" y="434"/>
                  </a:lnTo>
                  <a:lnTo>
                    <a:pt x="7" y="439"/>
                  </a:lnTo>
                  <a:lnTo>
                    <a:pt x="13" y="445"/>
                  </a:lnTo>
                  <a:lnTo>
                    <a:pt x="23" y="449"/>
                  </a:lnTo>
                  <a:lnTo>
                    <a:pt x="36" y="453"/>
                  </a:lnTo>
                  <a:lnTo>
                    <a:pt x="56" y="454"/>
                  </a:lnTo>
                  <a:lnTo>
                    <a:pt x="57" y="454"/>
                  </a:lnTo>
                  <a:close/>
                </a:path>
              </a:pathLst>
            </a:custGeom>
            <a:solidFill>
              <a:srgbClr val="FFFFFF"/>
            </a:solidFill>
            <a:ln w="9525">
              <a:noFill/>
              <a:round/>
              <a:headEnd/>
              <a:tailEnd/>
            </a:ln>
          </p:spPr>
          <p:txBody>
            <a:bodyPr/>
            <a:lstStyle/>
            <a:p>
              <a:endParaRPr lang="en-US"/>
            </a:p>
          </p:txBody>
        </p:sp>
        <p:sp>
          <p:nvSpPr>
            <p:cNvPr id="635934" name="Freeform 30"/>
            <p:cNvSpPr>
              <a:spLocks/>
            </p:cNvSpPr>
            <p:nvPr/>
          </p:nvSpPr>
          <p:spPr bwMode="auto">
            <a:xfrm>
              <a:off x="989" y="1679"/>
              <a:ext cx="13" cy="258"/>
            </a:xfrm>
            <a:custGeom>
              <a:avLst/>
              <a:gdLst/>
              <a:ahLst/>
              <a:cxnLst>
                <a:cxn ang="0">
                  <a:pos x="13" y="258"/>
                </a:cxn>
                <a:cxn ang="0">
                  <a:pos x="13" y="258"/>
                </a:cxn>
                <a:cxn ang="0">
                  <a:pos x="13" y="0"/>
                </a:cxn>
                <a:cxn ang="0">
                  <a:pos x="0" y="0"/>
                </a:cxn>
                <a:cxn ang="0">
                  <a:pos x="0" y="258"/>
                </a:cxn>
                <a:cxn ang="0">
                  <a:pos x="0" y="258"/>
                </a:cxn>
                <a:cxn ang="0">
                  <a:pos x="13" y="258"/>
                </a:cxn>
              </a:cxnLst>
              <a:rect l="0" t="0" r="r" b="b"/>
              <a:pathLst>
                <a:path w="13" h="258">
                  <a:moveTo>
                    <a:pt x="13" y="258"/>
                  </a:moveTo>
                  <a:lnTo>
                    <a:pt x="13" y="258"/>
                  </a:lnTo>
                  <a:lnTo>
                    <a:pt x="13" y="0"/>
                  </a:lnTo>
                  <a:lnTo>
                    <a:pt x="0" y="0"/>
                  </a:lnTo>
                  <a:lnTo>
                    <a:pt x="0" y="258"/>
                  </a:lnTo>
                  <a:lnTo>
                    <a:pt x="0" y="258"/>
                  </a:lnTo>
                  <a:lnTo>
                    <a:pt x="13" y="258"/>
                  </a:lnTo>
                  <a:close/>
                </a:path>
              </a:pathLst>
            </a:custGeom>
            <a:solidFill>
              <a:srgbClr val="000000"/>
            </a:solidFill>
            <a:ln w="9525">
              <a:noFill/>
              <a:round/>
              <a:headEnd/>
              <a:tailEnd/>
            </a:ln>
          </p:spPr>
          <p:txBody>
            <a:bodyPr/>
            <a:lstStyle/>
            <a:p>
              <a:endParaRPr lang="en-US"/>
            </a:p>
          </p:txBody>
        </p:sp>
        <p:sp>
          <p:nvSpPr>
            <p:cNvPr id="635935" name="Freeform 31"/>
            <p:cNvSpPr>
              <a:spLocks/>
            </p:cNvSpPr>
            <p:nvPr/>
          </p:nvSpPr>
          <p:spPr bwMode="auto">
            <a:xfrm>
              <a:off x="989" y="1937"/>
              <a:ext cx="44" cy="198"/>
            </a:xfrm>
            <a:custGeom>
              <a:avLst/>
              <a:gdLst/>
              <a:ahLst/>
              <a:cxnLst>
                <a:cxn ang="0">
                  <a:pos x="40" y="185"/>
                </a:cxn>
                <a:cxn ang="0">
                  <a:pos x="44" y="186"/>
                </a:cxn>
                <a:cxn ang="0">
                  <a:pos x="30" y="151"/>
                </a:cxn>
                <a:cxn ang="0">
                  <a:pos x="20" y="87"/>
                </a:cxn>
                <a:cxn ang="0">
                  <a:pos x="14" y="27"/>
                </a:cxn>
                <a:cxn ang="0">
                  <a:pos x="13" y="0"/>
                </a:cxn>
                <a:cxn ang="0">
                  <a:pos x="0" y="0"/>
                </a:cxn>
                <a:cxn ang="0">
                  <a:pos x="1" y="27"/>
                </a:cxn>
                <a:cxn ang="0">
                  <a:pos x="8" y="87"/>
                </a:cxn>
                <a:cxn ang="0">
                  <a:pos x="18" y="154"/>
                </a:cxn>
                <a:cxn ang="0">
                  <a:pos x="36" y="196"/>
                </a:cxn>
                <a:cxn ang="0">
                  <a:pos x="40" y="198"/>
                </a:cxn>
                <a:cxn ang="0">
                  <a:pos x="36" y="196"/>
                </a:cxn>
                <a:cxn ang="0">
                  <a:pos x="37" y="198"/>
                </a:cxn>
                <a:cxn ang="0">
                  <a:pos x="40" y="198"/>
                </a:cxn>
                <a:cxn ang="0">
                  <a:pos x="40" y="185"/>
                </a:cxn>
              </a:cxnLst>
              <a:rect l="0" t="0" r="r" b="b"/>
              <a:pathLst>
                <a:path w="44" h="198">
                  <a:moveTo>
                    <a:pt x="40" y="185"/>
                  </a:moveTo>
                  <a:lnTo>
                    <a:pt x="44" y="186"/>
                  </a:lnTo>
                  <a:lnTo>
                    <a:pt x="30" y="151"/>
                  </a:lnTo>
                  <a:lnTo>
                    <a:pt x="20" y="87"/>
                  </a:lnTo>
                  <a:lnTo>
                    <a:pt x="14" y="27"/>
                  </a:lnTo>
                  <a:lnTo>
                    <a:pt x="13" y="0"/>
                  </a:lnTo>
                  <a:lnTo>
                    <a:pt x="0" y="0"/>
                  </a:lnTo>
                  <a:lnTo>
                    <a:pt x="1" y="27"/>
                  </a:lnTo>
                  <a:lnTo>
                    <a:pt x="8" y="87"/>
                  </a:lnTo>
                  <a:lnTo>
                    <a:pt x="18" y="154"/>
                  </a:lnTo>
                  <a:lnTo>
                    <a:pt x="36" y="196"/>
                  </a:lnTo>
                  <a:lnTo>
                    <a:pt x="40" y="198"/>
                  </a:lnTo>
                  <a:lnTo>
                    <a:pt x="36" y="196"/>
                  </a:lnTo>
                  <a:lnTo>
                    <a:pt x="37" y="198"/>
                  </a:lnTo>
                  <a:lnTo>
                    <a:pt x="40" y="198"/>
                  </a:lnTo>
                  <a:lnTo>
                    <a:pt x="40" y="185"/>
                  </a:lnTo>
                  <a:close/>
                </a:path>
              </a:pathLst>
            </a:custGeom>
            <a:solidFill>
              <a:srgbClr val="000000"/>
            </a:solidFill>
            <a:ln w="9525">
              <a:noFill/>
              <a:round/>
              <a:headEnd/>
              <a:tailEnd/>
            </a:ln>
          </p:spPr>
          <p:txBody>
            <a:bodyPr/>
            <a:lstStyle/>
            <a:p>
              <a:endParaRPr lang="en-US"/>
            </a:p>
          </p:txBody>
        </p:sp>
        <p:sp>
          <p:nvSpPr>
            <p:cNvPr id="635936" name="Freeform 32"/>
            <p:cNvSpPr>
              <a:spLocks/>
            </p:cNvSpPr>
            <p:nvPr/>
          </p:nvSpPr>
          <p:spPr bwMode="auto">
            <a:xfrm>
              <a:off x="1029" y="2122"/>
              <a:ext cx="115" cy="14"/>
            </a:xfrm>
            <a:custGeom>
              <a:avLst/>
              <a:gdLst/>
              <a:ahLst/>
              <a:cxnLst>
                <a:cxn ang="0">
                  <a:pos x="105" y="4"/>
                </a:cxn>
                <a:cxn ang="0">
                  <a:pos x="110" y="1"/>
                </a:cxn>
                <a:cxn ang="0">
                  <a:pos x="0" y="0"/>
                </a:cxn>
                <a:cxn ang="0">
                  <a:pos x="0" y="13"/>
                </a:cxn>
                <a:cxn ang="0">
                  <a:pos x="110" y="14"/>
                </a:cxn>
                <a:cxn ang="0">
                  <a:pos x="115" y="11"/>
                </a:cxn>
                <a:cxn ang="0">
                  <a:pos x="110" y="14"/>
                </a:cxn>
                <a:cxn ang="0">
                  <a:pos x="113" y="14"/>
                </a:cxn>
                <a:cxn ang="0">
                  <a:pos x="115" y="11"/>
                </a:cxn>
                <a:cxn ang="0">
                  <a:pos x="105" y="4"/>
                </a:cxn>
              </a:cxnLst>
              <a:rect l="0" t="0" r="r" b="b"/>
              <a:pathLst>
                <a:path w="115" h="14">
                  <a:moveTo>
                    <a:pt x="105" y="4"/>
                  </a:moveTo>
                  <a:lnTo>
                    <a:pt x="110" y="1"/>
                  </a:lnTo>
                  <a:lnTo>
                    <a:pt x="0" y="0"/>
                  </a:lnTo>
                  <a:lnTo>
                    <a:pt x="0" y="13"/>
                  </a:lnTo>
                  <a:lnTo>
                    <a:pt x="110" y="14"/>
                  </a:lnTo>
                  <a:lnTo>
                    <a:pt x="115" y="11"/>
                  </a:lnTo>
                  <a:lnTo>
                    <a:pt x="110" y="14"/>
                  </a:lnTo>
                  <a:lnTo>
                    <a:pt x="113" y="14"/>
                  </a:lnTo>
                  <a:lnTo>
                    <a:pt x="115" y="11"/>
                  </a:lnTo>
                  <a:lnTo>
                    <a:pt x="105" y="4"/>
                  </a:lnTo>
                  <a:close/>
                </a:path>
              </a:pathLst>
            </a:custGeom>
            <a:solidFill>
              <a:srgbClr val="000000"/>
            </a:solidFill>
            <a:ln w="9525">
              <a:noFill/>
              <a:round/>
              <a:headEnd/>
              <a:tailEnd/>
            </a:ln>
          </p:spPr>
          <p:txBody>
            <a:bodyPr/>
            <a:lstStyle/>
            <a:p>
              <a:endParaRPr lang="en-US"/>
            </a:p>
          </p:txBody>
        </p:sp>
        <p:sp>
          <p:nvSpPr>
            <p:cNvPr id="635937" name="Freeform 33"/>
            <p:cNvSpPr>
              <a:spLocks/>
            </p:cNvSpPr>
            <p:nvPr/>
          </p:nvSpPr>
          <p:spPr bwMode="auto">
            <a:xfrm>
              <a:off x="1134" y="2096"/>
              <a:ext cx="30" cy="37"/>
            </a:xfrm>
            <a:custGeom>
              <a:avLst/>
              <a:gdLst/>
              <a:ahLst/>
              <a:cxnLst>
                <a:cxn ang="0">
                  <a:pos x="29" y="6"/>
                </a:cxn>
                <a:cxn ang="0">
                  <a:pos x="20" y="6"/>
                </a:cxn>
                <a:cxn ang="0">
                  <a:pos x="0" y="30"/>
                </a:cxn>
                <a:cxn ang="0">
                  <a:pos x="10" y="37"/>
                </a:cxn>
                <a:cxn ang="0">
                  <a:pos x="30" y="14"/>
                </a:cxn>
                <a:cxn ang="0">
                  <a:pos x="21" y="14"/>
                </a:cxn>
                <a:cxn ang="0">
                  <a:pos x="29" y="6"/>
                </a:cxn>
                <a:cxn ang="0">
                  <a:pos x="25" y="0"/>
                </a:cxn>
                <a:cxn ang="0">
                  <a:pos x="20" y="6"/>
                </a:cxn>
                <a:cxn ang="0">
                  <a:pos x="29" y="6"/>
                </a:cxn>
              </a:cxnLst>
              <a:rect l="0" t="0" r="r" b="b"/>
              <a:pathLst>
                <a:path w="30" h="37">
                  <a:moveTo>
                    <a:pt x="29" y="6"/>
                  </a:moveTo>
                  <a:lnTo>
                    <a:pt x="20" y="6"/>
                  </a:lnTo>
                  <a:lnTo>
                    <a:pt x="0" y="30"/>
                  </a:lnTo>
                  <a:lnTo>
                    <a:pt x="10" y="37"/>
                  </a:lnTo>
                  <a:lnTo>
                    <a:pt x="30" y="14"/>
                  </a:lnTo>
                  <a:lnTo>
                    <a:pt x="21" y="14"/>
                  </a:lnTo>
                  <a:lnTo>
                    <a:pt x="29" y="6"/>
                  </a:lnTo>
                  <a:lnTo>
                    <a:pt x="25" y="0"/>
                  </a:lnTo>
                  <a:lnTo>
                    <a:pt x="20" y="6"/>
                  </a:lnTo>
                  <a:lnTo>
                    <a:pt x="29" y="6"/>
                  </a:lnTo>
                  <a:close/>
                </a:path>
              </a:pathLst>
            </a:custGeom>
            <a:solidFill>
              <a:srgbClr val="000000"/>
            </a:solidFill>
            <a:ln w="9525">
              <a:noFill/>
              <a:round/>
              <a:headEnd/>
              <a:tailEnd/>
            </a:ln>
          </p:spPr>
          <p:txBody>
            <a:bodyPr/>
            <a:lstStyle/>
            <a:p>
              <a:endParaRPr lang="en-US"/>
            </a:p>
          </p:txBody>
        </p:sp>
        <p:sp>
          <p:nvSpPr>
            <p:cNvPr id="635938" name="Freeform 34"/>
            <p:cNvSpPr>
              <a:spLocks/>
            </p:cNvSpPr>
            <p:nvPr/>
          </p:nvSpPr>
          <p:spPr bwMode="auto">
            <a:xfrm>
              <a:off x="1155" y="2102"/>
              <a:ext cx="9" cy="9"/>
            </a:xfrm>
            <a:custGeom>
              <a:avLst/>
              <a:gdLst/>
              <a:ahLst/>
              <a:cxnLst>
                <a:cxn ang="0">
                  <a:pos x="9" y="1"/>
                </a:cxn>
                <a:cxn ang="0">
                  <a:pos x="9" y="1"/>
                </a:cxn>
                <a:cxn ang="0">
                  <a:pos x="8" y="0"/>
                </a:cxn>
                <a:cxn ang="0">
                  <a:pos x="0" y="8"/>
                </a:cxn>
                <a:cxn ang="0">
                  <a:pos x="1" y="9"/>
                </a:cxn>
                <a:cxn ang="0">
                  <a:pos x="1" y="9"/>
                </a:cxn>
                <a:cxn ang="0">
                  <a:pos x="9" y="1"/>
                </a:cxn>
              </a:cxnLst>
              <a:rect l="0" t="0" r="r" b="b"/>
              <a:pathLst>
                <a:path w="9" h="9">
                  <a:moveTo>
                    <a:pt x="9" y="1"/>
                  </a:moveTo>
                  <a:lnTo>
                    <a:pt x="9" y="1"/>
                  </a:lnTo>
                  <a:lnTo>
                    <a:pt x="8" y="0"/>
                  </a:lnTo>
                  <a:lnTo>
                    <a:pt x="0" y="8"/>
                  </a:lnTo>
                  <a:lnTo>
                    <a:pt x="1" y="9"/>
                  </a:lnTo>
                  <a:lnTo>
                    <a:pt x="1" y="9"/>
                  </a:lnTo>
                  <a:lnTo>
                    <a:pt x="9" y="1"/>
                  </a:lnTo>
                  <a:close/>
                </a:path>
              </a:pathLst>
            </a:custGeom>
            <a:solidFill>
              <a:srgbClr val="000000"/>
            </a:solidFill>
            <a:ln w="9525">
              <a:noFill/>
              <a:round/>
              <a:headEnd/>
              <a:tailEnd/>
            </a:ln>
          </p:spPr>
          <p:txBody>
            <a:bodyPr/>
            <a:lstStyle/>
            <a:p>
              <a:endParaRPr lang="en-US"/>
            </a:p>
          </p:txBody>
        </p:sp>
        <p:sp>
          <p:nvSpPr>
            <p:cNvPr id="635939" name="Freeform 35"/>
            <p:cNvSpPr>
              <a:spLocks/>
            </p:cNvSpPr>
            <p:nvPr/>
          </p:nvSpPr>
          <p:spPr bwMode="auto">
            <a:xfrm>
              <a:off x="1156" y="2103"/>
              <a:ext cx="29" cy="33"/>
            </a:xfrm>
            <a:custGeom>
              <a:avLst/>
              <a:gdLst/>
              <a:ahLst/>
              <a:cxnLst>
                <a:cxn ang="0">
                  <a:pos x="25" y="20"/>
                </a:cxn>
                <a:cxn ang="0">
                  <a:pos x="29" y="23"/>
                </a:cxn>
                <a:cxn ang="0">
                  <a:pos x="8" y="0"/>
                </a:cxn>
                <a:cxn ang="0">
                  <a:pos x="0" y="8"/>
                </a:cxn>
                <a:cxn ang="0">
                  <a:pos x="22" y="30"/>
                </a:cxn>
                <a:cxn ang="0">
                  <a:pos x="25" y="33"/>
                </a:cxn>
                <a:cxn ang="0">
                  <a:pos x="22" y="30"/>
                </a:cxn>
                <a:cxn ang="0">
                  <a:pos x="23" y="33"/>
                </a:cxn>
                <a:cxn ang="0">
                  <a:pos x="25" y="33"/>
                </a:cxn>
                <a:cxn ang="0">
                  <a:pos x="25" y="20"/>
                </a:cxn>
              </a:cxnLst>
              <a:rect l="0" t="0" r="r" b="b"/>
              <a:pathLst>
                <a:path w="29" h="33">
                  <a:moveTo>
                    <a:pt x="25" y="20"/>
                  </a:moveTo>
                  <a:lnTo>
                    <a:pt x="29" y="23"/>
                  </a:lnTo>
                  <a:lnTo>
                    <a:pt x="8" y="0"/>
                  </a:lnTo>
                  <a:lnTo>
                    <a:pt x="0" y="8"/>
                  </a:lnTo>
                  <a:lnTo>
                    <a:pt x="22" y="30"/>
                  </a:lnTo>
                  <a:lnTo>
                    <a:pt x="25" y="33"/>
                  </a:lnTo>
                  <a:lnTo>
                    <a:pt x="22" y="30"/>
                  </a:lnTo>
                  <a:lnTo>
                    <a:pt x="23" y="33"/>
                  </a:lnTo>
                  <a:lnTo>
                    <a:pt x="25" y="33"/>
                  </a:lnTo>
                  <a:lnTo>
                    <a:pt x="25" y="20"/>
                  </a:lnTo>
                  <a:close/>
                </a:path>
              </a:pathLst>
            </a:custGeom>
            <a:solidFill>
              <a:srgbClr val="000000"/>
            </a:solidFill>
            <a:ln w="9525">
              <a:noFill/>
              <a:round/>
              <a:headEnd/>
              <a:tailEnd/>
            </a:ln>
          </p:spPr>
          <p:txBody>
            <a:bodyPr/>
            <a:lstStyle/>
            <a:p>
              <a:endParaRPr lang="en-US"/>
            </a:p>
          </p:txBody>
        </p:sp>
        <p:sp>
          <p:nvSpPr>
            <p:cNvPr id="635940" name="Freeform 36"/>
            <p:cNvSpPr>
              <a:spLocks/>
            </p:cNvSpPr>
            <p:nvPr/>
          </p:nvSpPr>
          <p:spPr bwMode="auto">
            <a:xfrm>
              <a:off x="1181" y="2122"/>
              <a:ext cx="98" cy="14"/>
            </a:xfrm>
            <a:custGeom>
              <a:avLst/>
              <a:gdLst/>
              <a:ahLst/>
              <a:cxnLst>
                <a:cxn ang="0">
                  <a:pos x="91" y="1"/>
                </a:cxn>
                <a:cxn ang="0">
                  <a:pos x="94" y="0"/>
                </a:cxn>
                <a:cxn ang="0">
                  <a:pos x="0" y="1"/>
                </a:cxn>
                <a:cxn ang="0">
                  <a:pos x="0" y="14"/>
                </a:cxn>
                <a:cxn ang="0">
                  <a:pos x="94" y="13"/>
                </a:cxn>
                <a:cxn ang="0">
                  <a:pos x="98" y="11"/>
                </a:cxn>
                <a:cxn ang="0">
                  <a:pos x="94" y="13"/>
                </a:cxn>
                <a:cxn ang="0">
                  <a:pos x="97" y="13"/>
                </a:cxn>
                <a:cxn ang="0">
                  <a:pos x="98" y="11"/>
                </a:cxn>
                <a:cxn ang="0">
                  <a:pos x="91" y="1"/>
                </a:cxn>
              </a:cxnLst>
              <a:rect l="0" t="0" r="r" b="b"/>
              <a:pathLst>
                <a:path w="98" h="14">
                  <a:moveTo>
                    <a:pt x="91" y="1"/>
                  </a:moveTo>
                  <a:lnTo>
                    <a:pt x="94" y="0"/>
                  </a:lnTo>
                  <a:lnTo>
                    <a:pt x="0" y="1"/>
                  </a:lnTo>
                  <a:lnTo>
                    <a:pt x="0" y="14"/>
                  </a:lnTo>
                  <a:lnTo>
                    <a:pt x="94" y="13"/>
                  </a:lnTo>
                  <a:lnTo>
                    <a:pt x="98" y="11"/>
                  </a:lnTo>
                  <a:lnTo>
                    <a:pt x="94" y="13"/>
                  </a:lnTo>
                  <a:lnTo>
                    <a:pt x="97" y="13"/>
                  </a:lnTo>
                  <a:lnTo>
                    <a:pt x="98" y="11"/>
                  </a:lnTo>
                  <a:lnTo>
                    <a:pt x="91" y="1"/>
                  </a:lnTo>
                  <a:close/>
                </a:path>
              </a:pathLst>
            </a:custGeom>
            <a:solidFill>
              <a:srgbClr val="000000"/>
            </a:solidFill>
            <a:ln w="9525">
              <a:noFill/>
              <a:round/>
              <a:headEnd/>
              <a:tailEnd/>
            </a:ln>
          </p:spPr>
          <p:txBody>
            <a:bodyPr/>
            <a:lstStyle/>
            <a:p>
              <a:endParaRPr lang="en-US"/>
            </a:p>
          </p:txBody>
        </p:sp>
        <p:sp>
          <p:nvSpPr>
            <p:cNvPr id="635941" name="Freeform 37"/>
            <p:cNvSpPr>
              <a:spLocks/>
            </p:cNvSpPr>
            <p:nvPr/>
          </p:nvSpPr>
          <p:spPr bwMode="auto">
            <a:xfrm>
              <a:off x="1272" y="1940"/>
              <a:ext cx="43" cy="193"/>
            </a:xfrm>
            <a:custGeom>
              <a:avLst/>
              <a:gdLst/>
              <a:ahLst/>
              <a:cxnLst>
                <a:cxn ang="0">
                  <a:pos x="31" y="0"/>
                </a:cxn>
                <a:cxn ang="0">
                  <a:pos x="31" y="0"/>
                </a:cxn>
                <a:cxn ang="0">
                  <a:pos x="29" y="25"/>
                </a:cxn>
                <a:cxn ang="0">
                  <a:pos x="26" y="83"/>
                </a:cxn>
                <a:cxn ang="0">
                  <a:pos x="16" y="146"/>
                </a:cxn>
                <a:cxn ang="0">
                  <a:pos x="0" y="183"/>
                </a:cxn>
                <a:cxn ang="0">
                  <a:pos x="7" y="193"/>
                </a:cxn>
                <a:cxn ang="0">
                  <a:pos x="28" y="148"/>
                </a:cxn>
                <a:cxn ang="0">
                  <a:pos x="38" y="83"/>
                </a:cxn>
                <a:cxn ang="0">
                  <a:pos x="42" y="25"/>
                </a:cxn>
                <a:cxn ang="0">
                  <a:pos x="43" y="0"/>
                </a:cxn>
                <a:cxn ang="0">
                  <a:pos x="43" y="0"/>
                </a:cxn>
                <a:cxn ang="0">
                  <a:pos x="31" y="0"/>
                </a:cxn>
              </a:cxnLst>
              <a:rect l="0" t="0" r="r" b="b"/>
              <a:pathLst>
                <a:path w="43" h="193">
                  <a:moveTo>
                    <a:pt x="31" y="0"/>
                  </a:moveTo>
                  <a:lnTo>
                    <a:pt x="31" y="0"/>
                  </a:lnTo>
                  <a:lnTo>
                    <a:pt x="29" y="25"/>
                  </a:lnTo>
                  <a:lnTo>
                    <a:pt x="26" y="83"/>
                  </a:lnTo>
                  <a:lnTo>
                    <a:pt x="16" y="146"/>
                  </a:lnTo>
                  <a:lnTo>
                    <a:pt x="0" y="183"/>
                  </a:lnTo>
                  <a:lnTo>
                    <a:pt x="7" y="193"/>
                  </a:lnTo>
                  <a:lnTo>
                    <a:pt x="28" y="148"/>
                  </a:lnTo>
                  <a:lnTo>
                    <a:pt x="38" y="83"/>
                  </a:lnTo>
                  <a:lnTo>
                    <a:pt x="42" y="25"/>
                  </a:lnTo>
                  <a:lnTo>
                    <a:pt x="43" y="0"/>
                  </a:lnTo>
                  <a:lnTo>
                    <a:pt x="43" y="0"/>
                  </a:lnTo>
                  <a:lnTo>
                    <a:pt x="31" y="0"/>
                  </a:lnTo>
                  <a:close/>
                </a:path>
              </a:pathLst>
            </a:custGeom>
            <a:solidFill>
              <a:srgbClr val="000000"/>
            </a:solidFill>
            <a:ln w="9525">
              <a:noFill/>
              <a:round/>
              <a:headEnd/>
              <a:tailEnd/>
            </a:ln>
          </p:spPr>
          <p:txBody>
            <a:bodyPr/>
            <a:lstStyle/>
            <a:p>
              <a:endParaRPr lang="en-US"/>
            </a:p>
          </p:txBody>
        </p:sp>
        <p:sp>
          <p:nvSpPr>
            <p:cNvPr id="635942" name="Freeform 38"/>
            <p:cNvSpPr>
              <a:spLocks/>
            </p:cNvSpPr>
            <p:nvPr/>
          </p:nvSpPr>
          <p:spPr bwMode="auto">
            <a:xfrm>
              <a:off x="1303" y="1680"/>
              <a:ext cx="12" cy="260"/>
            </a:xfrm>
            <a:custGeom>
              <a:avLst/>
              <a:gdLst/>
              <a:ahLst/>
              <a:cxnLst>
                <a:cxn ang="0">
                  <a:pos x="5" y="0"/>
                </a:cxn>
                <a:cxn ang="0">
                  <a:pos x="0" y="7"/>
                </a:cxn>
                <a:cxn ang="0">
                  <a:pos x="0" y="260"/>
                </a:cxn>
                <a:cxn ang="0">
                  <a:pos x="12" y="260"/>
                </a:cxn>
                <a:cxn ang="0">
                  <a:pos x="12" y="7"/>
                </a:cxn>
                <a:cxn ang="0">
                  <a:pos x="7" y="13"/>
                </a:cxn>
                <a:cxn ang="0">
                  <a:pos x="5" y="0"/>
                </a:cxn>
                <a:cxn ang="0">
                  <a:pos x="0" y="3"/>
                </a:cxn>
                <a:cxn ang="0">
                  <a:pos x="0" y="7"/>
                </a:cxn>
                <a:cxn ang="0">
                  <a:pos x="5" y="0"/>
                </a:cxn>
              </a:cxnLst>
              <a:rect l="0" t="0" r="r" b="b"/>
              <a:pathLst>
                <a:path w="12" h="260">
                  <a:moveTo>
                    <a:pt x="5" y="0"/>
                  </a:moveTo>
                  <a:lnTo>
                    <a:pt x="0" y="7"/>
                  </a:lnTo>
                  <a:lnTo>
                    <a:pt x="0" y="260"/>
                  </a:lnTo>
                  <a:lnTo>
                    <a:pt x="12" y="260"/>
                  </a:lnTo>
                  <a:lnTo>
                    <a:pt x="12" y="7"/>
                  </a:lnTo>
                  <a:lnTo>
                    <a:pt x="7" y="13"/>
                  </a:lnTo>
                  <a:lnTo>
                    <a:pt x="5" y="0"/>
                  </a:lnTo>
                  <a:lnTo>
                    <a:pt x="0" y="3"/>
                  </a:lnTo>
                  <a:lnTo>
                    <a:pt x="0" y="7"/>
                  </a:lnTo>
                  <a:lnTo>
                    <a:pt x="5" y="0"/>
                  </a:lnTo>
                  <a:close/>
                </a:path>
              </a:pathLst>
            </a:custGeom>
            <a:solidFill>
              <a:srgbClr val="000000"/>
            </a:solidFill>
            <a:ln w="9525">
              <a:noFill/>
              <a:round/>
              <a:headEnd/>
              <a:tailEnd/>
            </a:ln>
          </p:spPr>
          <p:txBody>
            <a:bodyPr/>
            <a:lstStyle/>
            <a:p>
              <a:endParaRPr lang="en-US"/>
            </a:p>
          </p:txBody>
        </p:sp>
        <p:sp>
          <p:nvSpPr>
            <p:cNvPr id="635943" name="Freeform 39"/>
            <p:cNvSpPr>
              <a:spLocks/>
            </p:cNvSpPr>
            <p:nvPr/>
          </p:nvSpPr>
          <p:spPr bwMode="auto">
            <a:xfrm>
              <a:off x="1308" y="1679"/>
              <a:ext cx="6" cy="14"/>
            </a:xfrm>
            <a:custGeom>
              <a:avLst/>
              <a:gdLst/>
              <a:ahLst/>
              <a:cxnLst>
                <a:cxn ang="0">
                  <a:pos x="5" y="0"/>
                </a:cxn>
                <a:cxn ang="0">
                  <a:pos x="3" y="0"/>
                </a:cxn>
                <a:cxn ang="0">
                  <a:pos x="0" y="1"/>
                </a:cxn>
                <a:cxn ang="0">
                  <a:pos x="2" y="14"/>
                </a:cxn>
                <a:cxn ang="0">
                  <a:pos x="6" y="13"/>
                </a:cxn>
                <a:cxn ang="0">
                  <a:pos x="5" y="13"/>
                </a:cxn>
                <a:cxn ang="0">
                  <a:pos x="5" y="0"/>
                </a:cxn>
                <a:cxn ang="0">
                  <a:pos x="5" y="0"/>
                </a:cxn>
                <a:cxn ang="0">
                  <a:pos x="3" y="0"/>
                </a:cxn>
                <a:cxn ang="0">
                  <a:pos x="5" y="0"/>
                </a:cxn>
              </a:cxnLst>
              <a:rect l="0" t="0" r="r" b="b"/>
              <a:pathLst>
                <a:path w="6" h="14">
                  <a:moveTo>
                    <a:pt x="5" y="0"/>
                  </a:moveTo>
                  <a:lnTo>
                    <a:pt x="3" y="0"/>
                  </a:lnTo>
                  <a:lnTo>
                    <a:pt x="0" y="1"/>
                  </a:lnTo>
                  <a:lnTo>
                    <a:pt x="2" y="14"/>
                  </a:lnTo>
                  <a:lnTo>
                    <a:pt x="6" y="13"/>
                  </a:lnTo>
                  <a:lnTo>
                    <a:pt x="5" y="13"/>
                  </a:lnTo>
                  <a:lnTo>
                    <a:pt x="5" y="0"/>
                  </a:lnTo>
                  <a:lnTo>
                    <a:pt x="5" y="0"/>
                  </a:lnTo>
                  <a:lnTo>
                    <a:pt x="3" y="0"/>
                  </a:lnTo>
                  <a:lnTo>
                    <a:pt x="5" y="0"/>
                  </a:lnTo>
                  <a:close/>
                </a:path>
              </a:pathLst>
            </a:custGeom>
            <a:solidFill>
              <a:srgbClr val="000000"/>
            </a:solidFill>
            <a:ln w="9525">
              <a:noFill/>
              <a:round/>
              <a:headEnd/>
              <a:tailEnd/>
            </a:ln>
          </p:spPr>
          <p:txBody>
            <a:bodyPr/>
            <a:lstStyle/>
            <a:p>
              <a:endParaRPr lang="en-US"/>
            </a:p>
          </p:txBody>
        </p:sp>
        <p:sp>
          <p:nvSpPr>
            <p:cNvPr id="635944" name="Freeform 40"/>
            <p:cNvSpPr>
              <a:spLocks/>
            </p:cNvSpPr>
            <p:nvPr/>
          </p:nvSpPr>
          <p:spPr bwMode="auto">
            <a:xfrm>
              <a:off x="1313" y="1648"/>
              <a:ext cx="60" cy="44"/>
            </a:xfrm>
            <a:custGeom>
              <a:avLst/>
              <a:gdLst/>
              <a:ahLst/>
              <a:cxnLst>
                <a:cxn ang="0">
                  <a:pos x="48" y="2"/>
                </a:cxn>
                <a:cxn ang="0">
                  <a:pos x="48" y="0"/>
                </a:cxn>
                <a:cxn ang="0">
                  <a:pos x="48" y="1"/>
                </a:cxn>
                <a:cxn ang="0">
                  <a:pos x="47" y="5"/>
                </a:cxn>
                <a:cxn ang="0">
                  <a:pos x="43" y="10"/>
                </a:cxn>
                <a:cxn ang="0">
                  <a:pos x="38" y="15"/>
                </a:cxn>
                <a:cxn ang="0">
                  <a:pos x="31" y="21"/>
                </a:cxn>
                <a:cxn ang="0">
                  <a:pos x="22" y="27"/>
                </a:cxn>
                <a:cxn ang="0">
                  <a:pos x="12" y="30"/>
                </a:cxn>
                <a:cxn ang="0">
                  <a:pos x="0" y="31"/>
                </a:cxn>
                <a:cxn ang="0">
                  <a:pos x="0" y="44"/>
                </a:cxn>
                <a:cxn ang="0">
                  <a:pos x="14" y="43"/>
                </a:cxn>
                <a:cxn ang="0">
                  <a:pos x="27" y="38"/>
                </a:cxn>
                <a:cxn ang="0">
                  <a:pos x="38" y="31"/>
                </a:cxn>
                <a:cxn ang="0">
                  <a:pos x="45" y="25"/>
                </a:cxn>
                <a:cxn ang="0">
                  <a:pos x="53" y="17"/>
                </a:cxn>
                <a:cxn ang="0">
                  <a:pos x="57" y="10"/>
                </a:cxn>
                <a:cxn ang="0">
                  <a:pos x="58" y="6"/>
                </a:cxn>
                <a:cxn ang="0">
                  <a:pos x="60" y="5"/>
                </a:cxn>
                <a:cxn ang="0">
                  <a:pos x="60" y="2"/>
                </a:cxn>
                <a:cxn ang="0">
                  <a:pos x="60" y="5"/>
                </a:cxn>
                <a:cxn ang="0">
                  <a:pos x="60" y="4"/>
                </a:cxn>
                <a:cxn ang="0">
                  <a:pos x="60" y="2"/>
                </a:cxn>
                <a:cxn ang="0">
                  <a:pos x="48" y="2"/>
                </a:cxn>
              </a:cxnLst>
              <a:rect l="0" t="0" r="r" b="b"/>
              <a:pathLst>
                <a:path w="60" h="44">
                  <a:moveTo>
                    <a:pt x="48" y="2"/>
                  </a:moveTo>
                  <a:lnTo>
                    <a:pt x="48" y="0"/>
                  </a:lnTo>
                  <a:lnTo>
                    <a:pt x="48" y="1"/>
                  </a:lnTo>
                  <a:lnTo>
                    <a:pt x="47" y="5"/>
                  </a:lnTo>
                  <a:lnTo>
                    <a:pt x="43" y="10"/>
                  </a:lnTo>
                  <a:lnTo>
                    <a:pt x="38" y="15"/>
                  </a:lnTo>
                  <a:lnTo>
                    <a:pt x="31" y="21"/>
                  </a:lnTo>
                  <a:lnTo>
                    <a:pt x="22" y="27"/>
                  </a:lnTo>
                  <a:lnTo>
                    <a:pt x="12" y="30"/>
                  </a:lnTo>
                  <a:lnTo>
                    <a:pt x="0" y="31"/>
                  </a:lnTo>
                  <a:lnTo>
                    <a:pt x="0" y="44"/>
                  </a:lnTo>
                  <a:lnTo>
                    <a:pt x="14" y="43"/>
                  </a:lnTo>
                  <a:lnTo>
                    <a:pt x="27" y="38"/>
                  </a:lnTo>
                  <a:lnTo>
                    <a:pt x="38" y="31"/>
                  </a:lnTo>
                  <a:lnTo>
                    <a:pt x="45" y="25"/>
                  </a:lnTo>
                  <a:lnTo>
                    <a:pt x="53" y="17"/>
                  </a:lnTo>
                  <a:lnTo>
                    <a:pt x="57" y="10"/>
                  </a:lnTo>
                  <a:lnTo>
                    <a:pt x="58" y="6"/>
                  </a:lnTo>
                  <a:lnTo>
                    <a:pt x="60" y="5"/>
                  </a:lnTo>
                  <a:lnTo>
                    <a:pt x="60" y="2"/>
                  </a:lnTo>
                  <a:lnTo>
                    <a:pt x="60" y="5"/>
                  </a:lnTo>
                  <a:lnTo>
                    <a:pt x="60" y="4"/>
                  </a:lnTo>
                  <a:lnTo>
                    <a:pt x="60" y="2"/>
                  </a:lnTo>
                  <a:lnTo>
                    <a:pt x="48" y="2"/>
                  </a:lnTo>
                  <a:close/>
                </a:path>
              </a:pathLst>
            </a:custGeom>
            <a:solidFill>
              <a:srgbClr val="000000"/>
            </a:solidFill>
            <a:ln w="9525">
              <a:noFill/>
              <a:round/>
              <a:headEnd/>
              <a:tailEnd/>
            </a:ln>
          </p:spPr>
          <p:txBody>
            <a:bodyPr/>
            <a:lstStyle/>
            <a:p>
              <a:endParaRPr lang="en-US"/>
            </a:p>
          </p:txBody>
        </p:sp>
        <p:sp>
          <p:nvSpPr>
            <p:cNvPr id="635945" name="Freeform 41"/>
            <p:cNvSpPr>
              <a:spLocks/>
            </p:cNvSpPr>
            <p:nvPr/>
          </p:nvSpPr>
          <p:spPr bwMode="auto">
            <a:xfrm>
              <a:off x="1361" y="1282"/>
              <a:ext cx="12" cy="368"/>
            </a:xfrm>
            <a:custGeom>
              <a:avLst/>
              <a:gdLst/>
              <a:ahLst/>
              <a:cxnLst>
                <a:cxn ang="0">
                  <a:pos x="0" y="0"/>
                </a:cxn>
                <a:cxn ang="0">
                  <a:pos x="0" y="0"/>
                </a:cxn>
                <a:cxn ang="0">
                  <a:pos x="0" y="368"/>
                </a:cxn>
                <a:cxn ang="0">
                  <a:pos x="12" y="368"/>
                </a:cxn>
                <a:cxn ang="0">
                  <a:pos x="12" y="0"/>
                </a:cxn>
                <a:cxn ang="0">
                  <a:pos x="12" y="0"/>
                </a:cxn>
                <a:cxn ang="0">
                  <a:pos x="0" y="0"/>
                </a:cxn>
              </a:cxnLst>
              <a:rect l="0" t="0" r="r" b="b"/>
              <a:pathLst>
                <a:path w="12" h="368">
                  <a:moveTo>
                    <a:pt x="0" y="0"/>
                  </a:moveTo>
                  <a:lnTo>
                    <a:pt x="0" y="0"/>
                  </a:lnTo>
                  <a:lnTo>
                    <a:pt x="0" y="368"/>
                  </a:lnTo>
                  <a:lnTo>
                    <a:pt x="12" y="368"/>
                  </a:lnTo>
                  <a:lnTo>
                    <a:pt x="12" y="0"/>
                  </a:lnTo>
                  <a:lnTo>
                    <a:pt x="12" y="0"/>
                  </a:lnTo>
                  <a:lnTo>
                    <a:pt x="0" y="0"/>
                  </a:lnTo>
                  <a:close/>
                </a:path>
              </a:pathLst>
            </a:custGeom>
            <a:solidFill>
              <a:srgbClr val="000000"/>
            </a:solidFill>
            <a:ln w="9525">
              <a:noFill/>
              <a:round/>
              <a:headEnd/>
              <a:tailEnd/>
            </a:ln>
          </p:spPr>
          <p:txBody>
            <a:bodyPr/>
            <a:lstStyle/>
            <a:p>
              <a:endParaRPr lang="en-US"/>
            </a:p>
          </p:txBody>
        </p:sp>
        <p:sp>
          <p:nvSpPr>
            <p:cNvPr id="635946" name="Freeform 42"/>
            <p:cNvSpPr>
              <a:spLocks/>
            </p:cNvSpPr>
            <p:nvPr/>
          </p:nvSpPr>
          <p:spPr bwMode="auto">
            <a:xfrm>
              <a:off x="1261" y="1219"/>
              <a:ext cx="112" cy="63"/>
            </a:xfrm>
            <a:custGeom>
              <a:avLst/>
              <a:gdLst/>
              <a:ahLst/>
              <a:cxnLst>
                <a:cxn ang="0">
                  <a:pos x="0" y="12"/>
                </a:cxn>
                <a:cxn ang="0">
                  <a:pos x="0" y="12"/>
                </a:cxn>
                <a:cxn ang="0">
                  <a:pos x="16" y="12"/>
                </a:cxn>
                <a:cxn ang="0">
                  <a:pos x="33" y="14"/>
                </a:cxn>
                <a:cxn ang="0">
                  <a:pos x="48" y="16"/>
                </a:cxn>
                <a:cxn ang="0">
                  <a:pos x="64" y="20"/>
                </a:cxn>
                <a:cxn ang="0">
                  <a:pos x="78" y="25"/>
                </a:cxn>
                <a:cxn ang="0">
                  <a:pos x="86" y="34"/>
                </a:cxn>
                <a:cxn ang="0">
                  <a:pos x="96" y="46"/>
                </a:cxn>
                <a:cxn ang="0">
                  <a:pos x="100" y="63"/>
                </a:cxn>
                <a:cxn ang="0">
                  <a:pos x="112" y="63"/>
                </a:cxn>
                <a:cxn ang="0">
                  <a:pos x="106" y="41"/>
                </a:cxn>
                <a:cxn ang="0">
                  <a:pos x="96" y="26"/>
                </a:cxn>
                <a:cxn ang="0">
                  <a:pos x="83" y="15"/>
                </a:cxn>
                <a:cxn ang="0">
                  <a:pos x="66" y="7"/>
                </a:cxn>
                <a:cxn ang="0">
                  <a:pos x="50" y="3"/>
                </a:cxn>
                <a:cxn ang="0">
                  <a:pos x="33" y="1"/>
                </a:cxn>
                <a:cxn ang="0">
                  <a:pos x="16" y="0"/>
                </a:cxn>
                <a:cxn ang="0">
                  <a:pos x="0" y="0"/>
                </a:cxn>
                <a:cxn ang="0">
                  <a:pos x="0" y="0"/>
                </a:cxn>
                <a:cxn ang="0">
                  <a:pos x="0" y="12"/>
                </a:cxn>
              </a:cxnLst>
              <a:rect l="0" t="0" r="r" b="b"/>
              <a:pathLst>
                <a:path w="112" h="63">
                  <a:moveTo>
                    <a:pt x="0" y="12"/>
                  </a:moveTo>
                  <a:lnTo>
                    <a:pt x="0" y="12"/>
                  </a:lnTo>
                  <a:lnTo>
                    <a:pt x="16" y="12"/>
                  </a:lnTo>
                  <a:lnTo>
                    <a:pt x="33" y="14"/>
                  </a:lnTo>
                  <a:lnTo>
                    <a:pt x="48" y="16"/>
                  </a:lnTo>
                  <a:lnTo>
                    <a:pt x="64" y="20"/>
                  </a:lnTo>
                  <a:lnTo>
                    <a:pt x="78" y="25"/>
                  </a:lnTo>
                  <a:lnTo>
                    <a:pt x="86" y="34"/>
                  </a:lnTo>
                  <a:lnTo>
                    <a:pt x="96" y="46"/>
                  </a:lnTo>
                  <a:lnTo>
                    <a:pt x="100" y="63"/>
                  </a:lnTo>
                  <a:lnTo>
                    <a:pt x="112" y="63"/>
                  </a:lnTo>
                  <a:lnTo>
                    <a:pt x="106" y="41"/>
                  </a:lnTo>
                  <a:lnTo>
                    <a:pt x="96" y="26"/>
                  </a:lnTo>
                  <a:lnTo>
                    <a:pt x="83" y="15"/>
                  </a:lnTo>
                  <a:lnTo>
                    <a:pt x="66" y="7"/>
                  </a:lnTo>
                  <a:lnTo>
                    <a:pt x="50" y="3"/>
                  </a:lnTo>
                  <a:lnTo>
                    <a:pt x="33" y="1"/>
                  </a:lnTo>
                  <a:lnTo>
                    <a:pt x="16" y="0"/>
                  </a:lnTo>
                  <a:lnTo>
                    <a:pt x="0" y="0"/>
                  </a:lnTo>
                  <a:lnTo>
                    <a:pt x="0" y="0"/>
                  </a:lnTo>
                  <a:lnTo>
                    <a:pt x="0" y="12"/>
                  </a:lnTo>
                  <a:close/>
                </a:path>
              </a:pathLst>
            </a:custGeom>
            <a:solidFill>
              <a:srgbClr val="000000"/>
            </a:solidFill>
            <a:ln w="9525">
              <a:noFill/>
              <a:round/>
              <a:headEnd/>
              <a:tailEnd/>
            </a:ln>
          </p:spPr>
          <p:txBody>
            <a:bodyPr/>
            <a:lstStyle/>
            <a:p>
              <a:endParaRPr lang="en-US"/>
            </a:p>
          </p:txBody>
        </p:sp>
        <p:sp>
          <p:nvSpPr>
            <p:cNvPr id="635947" name="Freeform 43"/>
            <p:cNvSpPr>
              <a:spLocks/>
            </p:cNvSpPr>
            <p:nvPr/>
          </p:nvSpPr>
          <p:spPr bwMode="auto">
            <a:xfrm>
              <a:off x="1062" y="1219"/>
              <a:ext cx="199" cy="12"/>
            </a:xfrm>
            <a:custGeom>
              <a:avLst/>
              <a:gdLst/>
              <a:ahLst/>
              <a:cxnLst>
                <a:cxn ang="0">
                  <a:pos x="0" y="12"/>
                </a:cxn>
                <a:cxn ang="0">
                  <a:pos x="0" y="12"/>
                </a:cxn>
                <a:cxn ang="0">
                  <a:pos x="16" y="12"/>
                </a:cxn>
                <a:cxn ang="0">
                  <a:pos x="34" y="12"/>
                </a:cxn>
                <a:cxn ang="0">
                  <a:pos x="50" y="12"/>
                </a:cxn>
                <a:cxn ang="0">
                  <a:pos x="67" y="12"/>
                </a:cxn>
                <a:cxn ang="0">
                  <a:pos x="85" y="12"/>
                </a:cxn>
                <a:cxn ang="0">
                  <a:pos x="101" y="12"/>
                </a:cxn>
                <a:cxn ang="0">
                  <a:pos x="117" y="12"/>
                </a:cxn>
                <a:cxn ang="0">
                  <a:pos x="132" y="12"/>
                </a:cxn>
                <a:cxn ang="0">
                  <a:pos x="145" y="12"/>
                </a:cxn>
                <a:cxn ang="0">
                  <a:pos x="159" y="12"/>
                </a:cxn>
                <a:cxn ang="0">
                  <a:pos x="170" y="12"/>
                </a:cxn>
                <a:cxn ang="0">
                  <a:pos x="180" y="12"/>
                </a:cxn>
                <a:cxn ang="0">
                  <a:pos x="187" y="12"/>
                </a:cxn>
                <a:cxn ang="0">
                  <a:pos x="194" y="12"/>
                </a:cxn>
                <a:cxn ang="0">
                  <a:pos x="197" y="12"/>
                </a:cxn>
                <a:cxn ang="0">
                  <a:pos x="199" y="12"/>
                </a:cxn>
                <a:cxn ang="0">
                  <a:pos x="199" y="0"/>
                </a:cxn>
                <a:cxn ang="0">
                  <a:pos x="197" y="0"/>
                </a:cxn>
                <a:cxn ang="0">
                  <a:pos x="194" y="0"/>
                </a:cxn>
                <a:cxn ang="0">
                  <a:pos x="187" y="0"/>
                </a:cxn>
                <a:cxn ang="0">
                  <a:pos x="180" y="0"/>
                </a:cxn>
                <a:cxn ang="0">
                  <a:pos x="170" y="0"/>
                </a:cxn>
                <a:cxn ang="0">
                  <a:pos x="159" y="0"/>
                </a:cxn>
                <a:cxn ang="0">
                  <a:pos x="145" y="0"/>
                </a:cxn>
                <a:cxn ang="0">
                  <a:pos x="132" y="0"/>
                </a:cxn>
                <a:cxn ang="0">
                  <a:pos x="117" y="0"/>
                </a:cxn>
                <a:cxn ang="0">
                  <a:pos x="101" y="0"/>
                </a:cxn>
                <a:cxn ang="0">
                  <a:pos x="85" y="0"/>
                </a:cxn>
                <a:cxn ang="0">
                  <a:pos x="67" y="0"/>
                </a:cxn>
                <a:cxn ang="0">
                  <a:pos x="50" y="0"/>
                </a:cxn>
                <a:cxn ang="0">
                  <a:pos x="34" y="0"/>
                </a:cxn>
                <a:cxn ang="0">
                  <a:pos x="16" y="0"/>
                </a:cxn>
                <a:cxn ang="0">
                  <a:pos x="0" y="0"/>
                </a:cxn>
                <a:cxn ang="0">
                  <a:pos x="0" y="0"/>
                </a:cxn>
                <a:cxn ang="0">
                  <a:pos x="0" y="12"/>
                </a:cxn>
              </a:cxnLst>
              <a:rect l="0" t="0" r="r" b="b"/>
              <a:pathLst>
                <a:path w="199" h="12">
                  <a:moveTo>
                    <a:pt x="0" y="12"/>
                  </a:moveTo>
                  <a:lnTo>
                    <a:pt x="0" y="12"/>
                  </a:lnTo>
                  <a:lnTo>
                    <a:pt x="16" y="12"/>
                  </a:lnTo>
                  <a:lnTo>
                    <a:pt x="34" y="12"/>
                  </a:lnTo>
                  <a:lnTo>
                    <a:pt x="50" y="12"/>
                  </a:lnTo>
                  <a:lnTo>
                    <a:pt x="67" y="12"/>
                  </a:lnTo>
                  <a:lnTo>
                    <a:pt x="85" y="12"/>
                  </a:lnTo>
                  <a:lnTo>
                    <a:pt x="101" y="12"/>
                  </a:lnTo>
                  <a:lnTo>
                    <a:pt x="117" y="12"/>
                  </a:lnTo>
                  <a:lnTo>
                    <a:pt x="132" y="12"/>
                  </a:lnTo>
                  <a:lnTo>
                    <a:pt x="145" y="12"/>
                  </a:lnTo>
                  <a:lnTo>
                    <a:pt x="159" y="12"/>
                  </a:lnTo>
                  <a:lnTo>
                    <a:pt x="170" y="12"/>
                  </a:lnTo>
                  <a:lnTo>
                    <a:pt x="180" y="12"/>
                  </a:lnTo>
                  <a:lnTo>
                    <a:pt x="187" y="12"/>
                  </a:lnTo>
                  <a:lnTo>
                    <a:pt x="194" y="12"/>
                  </a:lnTo>
                  <a:lnTo>
                    <a:pt x="197" y="12"/>
                  </a:lnTo>
                  <a:lnTo>
                    <a:pt x="199" y="12"/>
                  </a:lnTo>
                  <a:lnTo>
                    <a:pt x="199" y="0"/>
                  </a:lnTo>
                  <a:lnTo>
                    <a:pt x="197" y="0"/>
                  </a:lnTo>
                  <a:lnTo>
                    <a:pt x="194" y="0"/>
                  </a:lnTo>
                  <a:lnTo>
                    <a:pt x="187" y="0"/>
                  </a:lnTo>
                  <a:lnTo>
                    <a:pt x="180" y="0"/>
                  </a:lnTo>
                  <a:lnTo>
                    <a:pt x="170" y="0"/>
                  </a:lnTo>
                  <a:lnTo>
                    <a:pt x="159" y="0"/>
                  </a:lnTo>
                  <a:lnTo>
                    <a:pt x="145" y="0"/>
                  </a:lnTo>
                  <a:lnTo>
                    <a:pt x="132" y="0"/>
                  </a:lnTo>
                  <a:lnTo>
                    <a:pt x="117" y="0"/>
                  </a:lnTo>
                  <a:lnTo>
                    <a:pt x="101" y="0"/>
                  </a:lnTo>
                  <a:lnTo>
                    <a:pt x="85" y="0"/>
                  </a:lnTo>
                  <a:lnTo>
                    <a:pt x="67" y="0"/>
                  </a:lnTo>
                  <a:lnTo>
                    <a:pt x="50" y="0"/>
                  </a:lnTo>
                  <a:lnTo>
                    <a:pt x="34" y="0"/>
                  </a:lnTo>
                  <a:lnTo>
                    <a:pt x="16" y="0"/>
                  </a:lnTo>
                  <a:lnTo>
                    <a:pt x="0" y="0"/>
                  </a:lnTo>
                  <a:lnTo>
                    <a:pt x="0" y="0"/>
                  </a:lnTo>
                  <a:lnTo>
                    <a:pt x="0" y="12"/>
                  </a:lnTo>
                  <a:close/>
                </a:path>
              </a:pathLst>
            </a:custGeom>
            <a:solidFill>
              <a:srgbClr val="000000"/>
            </a:solidFill>
            <a:ln w="9525">
              <a:noFill/>
              <a:round/>
              <a:headEnd/>
              <a:tailEnd/>
            </a:ln>
          </p:spPr>
          <p:txBody>
            <a:bodyPr/>
            <a:lstStyle/>
            <a:p>
              <a:endParaRPr lang="en-US"/>
            </a:p>
          </p:txBody>
        </p:sp>
        <p:sp>
          <p:nvSpPr>
            <p:cNvPr id="635948" name="Freeform 44"/>
            <p:cNvSpPr>
              <a:spLocks/>
            </p:cNvSpPr>
            <p:nvPr/>
          </p:nvSpPr>
          <p:spPr bwMode="auto">
            <a:xfrm>
              <a:off x="932" y="1219"/>
              <a:ext cx="130" cy="69"/>
            </a:xfrm>
            <a:custGeom>
              <a:avLst/>
              <a:gdLst/>
              <a:ahLst/>
              <a:cxnLst>
                <a:cxn ang="0">
                  <a:pos x="13" y="69"/>
                </a:cxn>
                <a:cxn ang="0">
                  <a:pos x="13" y="69"/>
                </a:cxn>
                <a:cxn ang="0">
                  <a:pos x="16" y="55"/>
                </a:cxn>
                <a:cxn ang="0">
                  <a:pos x="21" y="42"/>
                </a:cxn>
                <a:cxn ang="0">
                  <a:pos x="30" y="34"/>
                </a:cxn>
                <a:cxn ang="0">
                  <a:pos x="41" y="25"/>
                </a:cxn>
                <a:cxn ang="0">
                  <a:pos x="57" y="20"/>
                </a:cxn>
                <a:cxn ang="0">
                  <a:pos x="76" y="16"/>
                </a:cxn>
                <a:cxn ang="0">
                  <a:pos x="101" y="14"/>
                </a:cxn>
                <a:cxn ang="0">
                  <a:pos x="130" y="12"/>
                </a:cxn>
                <a:cxn ang="0">
                  <a:pos x="130" y="0"/>
                </a:cxn>
                <a:cxn ang="0">
                  <a:pos x="101" y="1"/>
                </a:cxn>
                <a:cxn ang="0">
                  <a:pos x="76" y="3"/>
                </a:cxn>
                <a:cxn ang="0">
                  <a:pos x="55" y="7"/>
                </a:cxn>
                <a:cxn ang="0">
                  <a:pos x="36" y="15"/>
                </a:cxn>
                <a:cxn ang="0">
                  <a:pos x="22" y="24"/>
                </a:cxn>
                <a:cxn ang="0">
                  <a:pos x="11" y="37"/>
                </a:cxn>
                <a:cxn ang="0">
                  <a:pos x="4" y="53"/>
                </a:cxn>
                <a:cxn ang="0">
                  <a:pos x="0" y="69"/>
                </a:cxn>
                <a:cxn ang="0">
                  <a:pos x="0" y="69"/>
                </a:cxn>
                <a:cxn ang="0">
                  <a:pos x="13" y="69"/>
                </a:cxn>
              </a:cxnLst>
              <a:rect l="0" t="0" r="r" b="b"/>
              <a:pathLst>
                <a:path w="130" h="69">
                  <a:moveTo>
                    <a:pt x="13" y="69"/>
                  </a:moveTo>
                  <a:lnTo>
                    <a:pt x="13" y="69"/>
                  </a:lnTo>
                  <a:lnTo>
                    <a:pt x="16" y="55"/>
                  </a:lnTo>
                  <a:lnTo>
                    <a:pt x="21" y="42"/>
                  </a:lnTo>
                  <a:lnTo>
                    <a:pt x="30" y="34"/>
                  </a:lnTo>
                  <a:lnTo>
                    <a:pt x="41" y="25"/>
                  </a:lnTo>
                  <a:lnTo>
                    <a:pt x="57" y="20"/>
                  </a:lnTo>
                  <a:lnTo>
                    <a:pt x="76" y="16"/>
                  </a:lnTo>
                  <a:lnTo>
                    <a:pt x="101" y="14"/>
                  </a:lnTo>
                  <a:lnTo>
                    <a:pt x="130" y="12"/>
                  </a:lnTo>
                  <a:lnTo>
                    <a:pt x="130" y="0"/>
                  </a:lnTo>
                  <a:lnTo>
                    <a:pt x="101" y="1"/>
                  </a:lnTo>
                  <a:lnTo>
                    <a:pt x="76" y="3"/>
                  </a:lnTo>
                  <a:lnTo>
                    <a:pt x="55" y="7"/>
                  </a:lnTo>
                  <a:lnTo>
                    <a:pt x="36" y="15"/>
                  </a:lnTo>
                  <a:lnTo>
                    <a:pt x="22" y="24"/>
                  </a:lnTo>
                  <a:lnTo>
                    <a:pt x="11" y="37"/>
                  </a:lnTo>
                  <a:lnTo>
                    <a:pt x="4" y="53"/>
                  </a:lnTo>
                  <a:lnTo>
                    <a:pt x="0" y="69"/>
                  </a:lnTo>
                  <a:lnTo>
                    <a:pt x="0" y="69"/>
                  </a:lnTo>
                  <a:lnTo>
                    <a:pt x="13" y="69"/>
                  </a:lnTo>
                  <a:close/>
                </a:path>
              </a:pathLst>
            </a:custGeom>
            <a:solidFill>
              <a:srgbClr val="000000"/>
            </a:solidFill>
            <a:ln w="9525">
              <a:noFill/>
              <a:round/>
              <a:headEnd/>
              <a:tailEnd/>
            </a:ln>
          </p:spPr>
          <p:txBody>
            <a:bodyPr/>
            <a:lstStyle/>
            <a:p>
              <a:endParaRPr lang="en-US"/>
            </a:p>
          </p:txBody>
        </p:sp>
        <p:sp>
          <p:nvSpPr>
            <p:cNvPr id="635949" name="Freeform 45"/>
            <p:cNvSpPr>
              <a:spLocks/>
            </p:cNvSpPr>
            <p:nvPr/>
          </p:nvSpPr>
          <p:spPr bwMode="auto">
            <a:xfrm>
              <a:off x="932" y="1288"/>
              <a:ext cx="13" cy="362"/>
            </a:xfrm>
            <a:custGeom>
              <a:avLst/>
              <a:gdLst/>
              <a:ahLst/>
              <a:cxnLst>
                <a:cxn ang="0">
                  <a:pos x="13" y="362"/>
                </a:cxn>
                <a:cxn ang="0">
                  <a:pos x="13" y="362"/>
                </a:cxn>
                <a:cxn ang="0">
                  <a:pos x="13" y="0"/>
                </a:cxn>
                <a:cxn ang="0">
                  <a:pos x="0" y="0"/>
                </a:cxn>
                <a:cxn ang="0">
                  <a:pos x="0" y="362"/>
                </a:cxn>
                <a:cxn ang="0">
                  <a:pos x="0" y="362"/>
                </a:cxn>
                <a:cxn ang="0">
                  <a:pos x="13" y="362"/>
                </a:cxn>
              </a:cxnLst>
              <a:rect l="0" t="0" r="r" b="b"/>
              <a:pathLst>
                <a:path w="13" h="362">
                  <a:moveTo>
                    <a:pt x="13" y="362"/>
                  </a:moveTo>
                  <a:lnTo>
                    <a:pt x="13" y="362"/>
                  </a:lnTo>
                  <a:lnTo>
                    <a:pt x="13" y="0"/>
                  </a:lnTo>
                  <a:lnTo>
                    <a:pt x="0" y="0"/>
                  </a:lnTo>
                  <a:lnTo>
                    <a:pt x="0" y="362"/>
                  </a:lnTo>
                  <a:lnTo>
                    <a:pt x="0" y="362"/>
                  </a:lnTo>
                  <a:lnTo>
                    <a:pt x="13" y="362"/>
                  </a:lnTo>
                  <a:close/>
                </a:path>
              </a:pathLst>
            </a:custGeom>
            <a:solidFill>
              <a:srgbClr val="000000"/>
            </a:solidFill>
            <a:ln w="9525">
              <a:noFill/>
              <a:round/>
              <a:headEnd/>
              <a:tailEnd/>
            </a:ln>
          </p:spPr>
          <p:txBody>
            <a:bodyPr/>
            <a:lstStyle/>
            <a:p>
              <a:endParaRPr lang="en-US"/>
            </a:p>
          </p:txBody>
        </p:sp>
        <p:sp>
          <p:nvSpPr>
            <p:cNvPr id="635950" name="Freeform 46"/>
            <p:cNvSpPr>
              <a:spLocks/>
            </p:cNvSpPr>
            <p:nvPr/>
          </p:nvSpPr>
          <p:spPr bwMode="auto">
            <a:xfrm>
              <a:off x="932" y="1650"/>
              <a:ext cx="62" cy="36"/>
            </a:xfrm>
            <a:custGeom>
              <a:avLst/>
              <a:gdLst/>
              <a:ahLst/>
              <a:cxnLst>
                <a:cxn ang="0">
                  <a:pos x="62" y="23"/>
                </a:cxn>
                <a:cxn ang="0">
                  <a:pos x="62" y="23"/>
                </a:cxn>
                <a:cxn ang="0">
                  <a:pos x="42" y="22"/>
                </a:cxn>
                <a:cxn ang="0">
                  <a:pos x="30" y="18"/>
                </a:cxn>
                <a:cxn ang="0">
                  <a:pos x="21" y="15"/>
                </a:cxn>
                <a:cxn ang="0">
                  <a:pos x="18" y="10"/>
                </a:cxn>
                <a:cxn ang="0">
                  <a:pos x="14" y="5"/>
                </a:cxn>
                <a:cxn ang="0">
                  <a:pos x="13" y="4"/>
                </a:cxn>
                <a:cxn ang="0">
                  <a:pos x="13" y="2"/>
                </a:cxn>
                <a:cxn ang="0">
                  <a:pos x="13" y="0"/>
                </a:cxn>
                <a:cxn ang="0">
                  <a:pos x="0" y="0"/>
                </a:cxn>
                <a:cxn ang="0">
                  <a:pos x="0" y="2"/>
                </a:cxn>
                <a:cxn ang="0">
                  <a:pos x="0" y="7"/>
                </a:cxn>
                <a:cxn ang="0">
                  <a:pos x="4" y="13"/>
                </a:cxn>
                <a:cxn ang="0">
                  <a:pos x="8" y="18"/>
                </a:cxn>
                <a:cxn ang="0">
                  <a:pos x="16" y="25"/>
                </a:cxn>
                <a:cxn ang="0">
                  <a:pos x="27" y="30"/>
                </a:cxn>
                <a:cxn ang="0">
                  <a:pos x="42" y="34"/>
                </a:cxn>
                <a:cxn ang="0">
                  <a:pos x="62" y="36"/>
                </a:cxn>
                <a:cxn ang="0">
                  <a:pos x="62" y="36"/>
                </a:cxn>
                <a:cxn ang="0">
                  <a:pos x="62" y="23"/>
                </a:cxn>
              </a:cxnLst>
              <a:rect l="0" t="0" r="r" b="b"/>
              <a:pathLst>
                <a:path w="62" h="36">
                  <a:moveTo>
                    <a:pt x="62" y="23"/>
                  </a:moveTo>
                  <a:lnTo>
                    <a:pt x="62" y="23"/>
                  </a:lnTo>
                  <a:lnTo>
                    <a:pt x="42" y="22"/>
                  </a:lnTo>
                  <a:lnTo>
                    <a:pt x="30" y="18"/>
                  </a:lnTo>
                  <a:lnTo>
                    <a:pt x="21" y="15"/>
                  </a:lnTo>
                  <a:lnTo>
                    <a:pt x="18" y="10"/>
                  </a:lnTo>
                  <a:lnTo>
                    <a:pt x="14" y="5"/>
                  </a:lnTo>
                  <a:lnTo>
                    <a:pt x="13" y="4"/>
                  </a:lnTo>
                  <a:lnTo>
                    <a:pt x="13" y="2"/>
                  </a:lnTo>
                  <a:lnTo>
                    <a:pt x="13" y="0"/>
                  </a:lnTo>
                  <a:lnTo>
                    <a:pt x="0" y="0"/>
                  </a:lnTo>
                  <a:lnTo>
                    <a:pt x="0" y="2"/>
                  </a:lnTo>
                  <a:lnTo>
                    <a:pt x="0" y="7"/>
                  </a:lnTo>
                  <a:lnTo>
                    <a:pt x="4" y="13"/>
                  </a:lnTo>
                  <a:lnTo>
                    <a:pt x="8" y="18"/>
                  </a:lnTo>
                  <a:lnTo>
                    <a:pt x="16" y="25"/>
                  </a:lnTo>
                  <a:lnTo>
                    <a:pt x="27" y="30"/>
                  </a:lnTo>
                  <a:lnTo>
                    <a:pt x="42" y="34"/>
                  </a:lnTo>
                  <a:lnTo>
                    <a:pt x="62" y="36"/>
                  </a:lnTo>
                  <a:lnTo>
                    <a:pt x="62" y="36"/>
                  </a:lnTo>
                  <a:lnTo>
                    <a:pt x="62" y="23"/>
                  </a:lnTo>
                  <a:close/>
                </a:path>
              </a:pathLst>
            </a:custGeom>
            <a:solidFill>
              <a:srgbClr val="000000"/>
            </a:solidFill>
            <a:ln w="9525">
              <a:noFill/>
              <a:round/>
              <a:headEnd/>
              <a:tailEnd/>
            </a:ln>
          </p:spPr>
          <p:txBody>
            <a:bodyPr/>
            <a:lstStyle/>
            <a:p>
              <a:endParaRPr lang="en-US"/>
            </a:p>
          </p:txBody>
        </p:sp>
        <p:sp>
          <p:nvSpPr>
            <p:cNvPr id="635951" name="Freeform 47"/>
            <p:cNvSpPr>
              <a:spLocks/>
            </p:cNvSpPr>
            <p:nvPr/>
          </p:nvSpPr>
          <p:spPr bwMode="auto">
            <a:xfrm>
              <a:off x="989" y="1673"/>
              <a:ext cx="13" cy="13"/>
            </a:xfrm>
            <a:custGeom>
              <a:avLst/>
              <a:gdLst/>
              <a:ahLst/>
              <a:cxnLst>
                <a:cxn ang="0">
                  <a:pos x="13" y="6"/>
                </a:cxn>
                <a:cxn ang="0">
                  <a:pos x="6" y="0"/>
                </a:cxn>
                <a:cxn ang="0">
                  <a:pos x="5" y="0"/>
                </a:cxn>
                <a:cxn ang="0">
                  <a:pos x="5" y="13"/>
                </a:cxn>
                <a:cxn ang="0">
                  <a:pos x="6" y="13"/>
                </a:cxn>
                <a:cxn ang="0">
                  <a:pos x="0" y="6"/>
                </a:cxn>
                <a:cxn ang="0">
                  <a:pos x="13" y="6"/>
                </a:cxn>
                <a:cxn ang="0">
                  <a:pos x="13" y="0"/>
                </a:cxn>
                <a:cxn ang="0">
                  <a:pos x="6" y="0"/>
                </a:cxn>
                <a:cxn ang="0">
                  <a:pos x="13" y="6"/>
                </a:cxn>
              </a:cxnLst>
              <a:rect l="0" t="0" r="r" b="b"/>
              <a:pathLst>
                <a:path w="13" h="13">
                  <a:moveTo>
                    <a:pt x="13" y="6"/>
                  </a:moveTo>
                  <a:lnTo>
                    <a:pt x="6" y="0"/>
                  </a:lnTo>
                  <a:lnTo>
                    <a:pt x="5" y="0"/>
                  </a:lnTo>
                  <a:lnTo>
                    <a:pt x="5" y="13"/>
                  </a:lnTo>
                  <a:lnTo>
                    <a:pt x="6" y="13"/>
                  </a:lnTo>
                  <a:lnTo>
                    <a:pt x="0" y="6"/>
                  </a:lnTo>
                  <a:lnTo>
                    <a:pt x="13" y="6"/>
                  </a:lnTo>
                  <a:lnTo>
                    <a:pt x="13" y="0"/>
                  </a:lnTo>
                  <a:lnTo>
                    <a:pt x="6" y="0"/>
                  </a:lnTo>
                  <a:lnTo>
                    <a:pt x="13" y="6"/>
                  </a:lnTo>
                  <a:close/>
                </a:path>
              </a:pathLst>
            </a:custGeom>
            <a:solidFill>
              <a:srgbClr val="000000"/>
            </a:solidFill>
            <a:ln w="9525">
              <a:noFill/>
              <a:round/>
              <a:headEnd/>
              <a:tailEnd/>
            </a:ln>
          </p:spPr>
          <p:txBody>
            <a:bodyPr/>
            <a:lstStyle/>
            <a:p>
              <a:endParaRPr lang="en-US"/>
            </a:p>
          </p:txBody>
        </p:sp>
        <p:sp>
          <p:nvSpPr>
            <p:cNvPr id="635952" name="Freeform 48"/>
            <p:cNvSpPr>
              <a:spLocks/>
            </p:cNvSpPr>
            <p:nvPr/>
          </p:nvSpPr>
          <p:spPr bwMode="auto">
            <a:xfrm>
              <a:off x="1076" y="1167"/>
              <a:ext cx="156" cy="83"/>
            </a:xfrm>
            <a:custGeom>
              <a:avLst/>
              <a:gdLst/>
              <a:ahLst/>
              <a:cxnLst>
                <a:cxn ang="0">
                  <a:pos x="0" y="0"/>
                </a:cxn>
                <a:cxn ang="0">
                  <a:pos x="0" y="54"/>
                </a:cxn>
                <a:cxn ang="0">
                  <a:pos x="0" y="55"/>
                </a:cxn>
                <a:cxn ang="0">
                  <a:pos x="1" y="59"/>
                </a:cxn>
                <a:cxn ang="0">
                  <a:pos x="5" y="63"/>
                </a:cxn>
                <a:cxn ang="0">
                  <a:pos x="11" y="68"/>
                </a:cxn>
                <a:cxn ang="0">
                  <a:pos x="20" y="74"/>
                </a:cxn>
                <a:cxn ang="0">
                  <a:pos x="35" y="78"/>
                </a:cxn>
                <a:cxn ang="0">
                  <a:pos x="54" y="82"/>
                </a:cxn>
                <a:cxn ang="0">
                  <a:pos x="80" y="83"/>
                </a:cxn>
                <a:cxn ang="0">
                  <a:pos x="105" y="82"/>
                </a:cxn>
                <a:cxn ang="0">
                  <a:pos x="125" y="78"/>
                </a:cxn>
                <a:cxn ang="0">
                  <a:pos x="139" y="74"/>
                </a:cxn>
                <a:cxn ang="0">
                  <a:pos x="147" y="68"/>
                </a:cxn>
                <a:cxn ang="0">
                  <a:pos x="152" y="63"/>
                </a:cxn>
                <a:cxn ang="0">
                  <a:pos x="155" y="59"/>
                </a:cxn>
                <a:cxn ang="0">
                  <a:pos x="156" y="55"/>
                </a:cxn>
                <a:cxn ang="0">
                  <a:pos x="156" y="54"/>
                </a:cxn>
                <a:cxn ang="0">
                  <a:pos x="156" y="8"/>
                </a:cxn>
                <a:cxn ang="0">
                  <a:pos x="0" y="0"/>
                </a:cxn>
              </a:cxnLst>
              <a:rect l="0" t="0" r="r" b="b"/>
              <a:pathLst>
                <a:path w="156" h="83">
                  <a:moveTo>
                    <a:pt x="0" y="0"/>
                  </a:moveTo>
                  <a:lnTo>
                    <a:pt x="0" y="54"/>
                  </a:lnTo>
                  <a:lnTo>
                    <a:pt x="0" y="55"/>
                  </a:lnTo>
                  <a:lnTo>
                    <a:pt x="1" y="59"/>
                  </a:lnTo>
                  <a:lnTo>
                    <a:pt x="5" y="63"/>
                  </a:lnTo>
                  <a:lnTo>
                    <a:pt x="11" y="68"/>
                  </a:lnTo>
                  <a:lnTo>
                    <a:pt x="20" y="74"/>
                  </a:lnTo>
                  <a:lnTo>
                    <a:pt x="35" y="78"/>
                  </a:lnTo>
                  <a:lnTo>
                    <a:pt x="54" y="82"/>
                  </a:lnTo>
                  <a:lnTo>
                    <a:pt x="80" y="83"/>
                  </a:lnTo>
                  <a:lnTo>
                    <a:pt x="105" y="82"/>
                  </a:lnTo>
                  <a:lnTo>
                    <a:pt x="125" y="78"/>
                  </a:lnTo>
                  <a:lnTo>
                    <a:pt x="139" y="74"/>
                  </a:lnTo>
                  <a:lnTo>
                    <a:pt x="147" y="68"/>
                  </a:lnTo>
                  <a:lnTo>
                    <a:pt x="152" y="63"/>
                  </a:lnTo>
                  <a:lnTo>
                    <a:pt x="155" y="59"/>
                  </a:lnTo>
                  <a:lnTo>
                    <a:pt x="156" y="55"/>
                  </a:lnTo>
                  <a:lnTo>
                    <a:pt x="156" y="54"/>
                  </a:lnTo>
                  <a:lnTo>
                    <a:pt x="156" y="8"/>
                  </a:lnTo>
                  <a:lnTo>
                    <a:pt x="0" y="0"/>
                  </a:lnTo>
                  <a:close/>
                </a:path>
              </a:pathLst>
            </a:custGeom>
            <a:solidFill>
              <a:srgbClr val="FFFFFF"/>
            </a:solidFill>
            <a:ln w="9525">
              <a:noFill/>
              <a:round/>
              <a:headEnd/>
              <a:tailEnd/>
            </a:ln>
          </p:spPr>
          <p:txBody>
            <a:bodyPr/>
            <a:lstStyle/>
            <a:p>
              <a:endParaRPr lang="en-US"/>
            </a:p>
          </p:txBody>
        </p:sp>
        <p:sp>
          <p:nvSpPr>
            <p:cNvPr id="635953" name="Freeform 49"/>
            <p:cNvSpPr>
              <a:spLocks/>
            </p:cNvSpPr>
            <p:nvPr/>
          </p:nvSpPr>
          <p:spPr bwMode="auto">
            <a:xfrm>
              <a:off x="1070" y="1167"/>
              <a:ext cx="12" cy="54"/>
            </a:xfrm>
            <a:custGeom>
              <a:avLst/>
              <a:gdLst/>
              <a:ahLst/>
              <a:cxnLst>
                <a:cxn ang="0">
                  <a:pos x="12" y="54"/>
                </a:cxn>
                <a:cxn ang="0">
                  <a:pos x="12" y="54"/>
                </a:cxn>
                <a:cxn ang="0">
                  <a:pos x="12" y="0"/>
                </a:cxn>
                <a:cxn ang="0">
                  <a:pos x="0" y="0"/>
                </a:cxn>
                <a:cxn ang="0">
                  <a:pos x="0" y="54"/>
                </a:cxn>
                <a:cxn ang="0">
                  <a:pos x="0" y="54"/>
                </a:cxn>
                <a:cxn ang="0">
                  <a:pos x="12" y="54"/>
                </a:cxn>
              </a:cxnLst>
              <a:rect l="0" t="0" r="r" b="b"/>
              <a:pathLst>
                <a:path w="12" h="54">
                  <a:moveTo>
                    <a:pt x="12" y="54"/>
                  </a:moveTo>
                  <a:lnTo>
                    <a:pt x="12" y="54"/>
                  </a:lnTo>
                  <a:lnTo>
                    <a:pt x="12" y="0"/>
                  </a:lnTo>
                  <a:lnTo>
                    <a:pt x="0" y="0"/>
                  </a:lnTo>
                  <a:lnTo>
                    <a:pt x="0" y="54"/>
                  </a:lnTo>
                  <a:lnTo>
                    <a:pt x="0" y="54"/>
                  </a:lnTo>
                  <a:lnTo>
                    <a:pt x="12" y="54"/>
                  </a:lnTo>
                  <a:close/>
                </a:path>
              </a:pathLst>
            </a:custGeom>
            <a:solidFill>
              <a:srgbClr val="000000"/>
            </a:solidFill>
            <a:ln w="9525">
              <a:noFill/>
              <a:round/>
              <a:headEnd/>
              <a:tailEnd/>
            </a:ln>
          </p:spPr>
          <p:txBody>
            <a:bodyPr/>
            <a:lstStyle/>
            <a:p>
              <a:endParaRPr lang="en-US"/>
            </a:p>
          </p:txBody>
        </p:sp>
        <p:sp>
          <p:nvSpPr>
            <p:cNvPr id="635954" name="Freeform 50"/>
            <p:cNvSpPr>
              <a:spLocks/>
            </p:cNvSpPr>
            <p:nvPr/>
          </p:nvSpPr>
          <p:spPr bwMode="auto">
            <a:xfrm>
              <a:off x="1070" y="1221"/>
              <a:ext cx="86" cy="35"/>
            </a:xfrm>
            <a:custGeom>
              <a:avLst/>
              <a:gdLst/>
              <a:ahLst/>
              <a:cxnLst>
                <a:cxn ang="0">
                  <a:pos x="86" y="23"/>
                </a:cxn>
                <a:cxn ang="0">
                  <a:pos x="86" y="23"/>
                </a:cxn>
                <a:cxn ang="0">
                  <a:pos x="60" y="22"/>
                </a:cxn>
                <a:cxn ang="0">
                  <a:pos x="42" y="18"/>
                </a:cxn>
                <a:cxn ang="0">
                  <a:pos x="28" y="14"/>
                </a:cxn>
                <a:cxn ang="0">
                  <a:pos x="21" y="9"/>
                </a:cxn>
                <a:cxn ang="0">
                  <a:pos x="15" y="4"/>
                </a:cxn>
                <a:cxn ang="0">
                  <a:pos x="12" y="1"/>
                </a:cxn>
                <a:cxn ang="0">
                  <a:pos x="12" y="0"/>
                </a:cxn>
                <a:cxn ang="0">
                  <a:pos x="12" y="0"/>
                </a:cxn>
                <a:cxn ang="0">
                  <a:pos x="0" y="0"/>
                </a:cxn>
                <a:cxn ang="0">
                  <a:pos x="0" y="3"/>
                </a:cxn>
                <a:cxn ang="0">
                  <a:pos x="2" y="9"/>
                </a:cxn>
                <a:cxn ang="0">
                  <a:pos x="7" y="14"/>
                </a:cxn>
                <a:cxn ang="0">
                  <a:pos x="13" y="19"/>
                </a:cxn>
                <a:cxn ang="0">
                  <a:pos x="23" y="27"/>
                </a:cxn>
                <a:cxn ang="0">
                  <a:pos x="39" y="30"/>
                </a:cxn>
                <a:cxn ang="0">
                  <a:pos x="60" y="34"/>
                </a:cxn>
                <a:cxn ang="0">
                  <a:pos x="86" y="35"/>
                </a:cxn>
                <a:cxn ang="0">
                  <a:pos x="86" y="35"/>
                </a:cxn>
                <a:cxn ang="0">
                  <a:pos x="86" y="23"/>
                </a:cxn>
              </a:cxnLst>
              <a:rect l="0" t="0" r="r" b="b"/>
              <a:pathLst>
                <a:path w="86" h="35">
                  <a:moveTo>
                    <a:pt x="86" y="23"/>
                  </a:moveTo>
                  <a:lnTo>
                    <a:pt x="86" y="23"/>
                  </a:lnTo>
                  <a:lnTo>
                    <a:pt x="60" y="22"/>
                  </a:lnTo>
                  <a:lnTo>
                    <a:pt x="42" y="18"/>
                  </a:lnTo>
                  <a:lnTo>
                    <a:pt x="28" y="14"/>
                  </a:lnTo>
                  <a:lnTo>
                    <a:pt x="21" y="9"/>
                  </a:lnTo>
                  <a:lnTo>
                    <a:pt x="15" y="4"/>
                  </a:lnTo>
                  <a:lnTo>
                    <a:pt x="12" y="1"/>
                  </a:lnTo>
                  <a:lnTo>
                    <a:pt x="12" y="0"/>
                  </a:lnTo>
                  <a:lnTo>
                    <a:pt x="12" y="0"/>
                  </a:lnTo>
                  <a:lnTo>
                    <a:pt x="0" y="0"/>
                  </a:lnTo>
                  <a:lnTo>
                    <a:pt x="0" y="3"/>
                  </a:lnTo>
                  <a:lnTo>
                    <a:pt x="2" y="9"/>
                  </a:lnTo>
                  <a:lnTo>
                    <a:pt x="7" y="14"/>
                  </a:lnTo>
                  <a:lnTo>
                    <a:pt x="13" y="19"/>
                  </a:lnTo>
                  <a:lnTo>
                    <a:pt x="23" y="27"/>
                  </a:lnTo>
                  <a:lnTo>
                    <a:pt x="39" y="30"/>
                  </a:lnTo>
                  <a:lnTo>
                    <a:pt x="60" y="34"/>
                  </a:lnTo>
                  <a:lnTo>
                    <a:pt x="86" y="35"/>
                  </a:lnTo>
                  <a:lnTo>
                    <a:pt x="86" y="35"/>
                  </a:lnTo>
                  <a:lnTo>
                    <a:pt x="86" y="23"/>
                  </a:lnTo>
                  <a:close/>
                </a:path>
              </a:pathLst>
            </a:custGeom>
            <a:solidFill>
              <a:srgbClr val="000000"/>
            </a:solidFill>
            <a:ln w="9525">
              <a:noFill/>
              <a:round/>
              <a:headEnd/>
              <a:tailEnd/>
            </a:ln>
          </p:spPr>
          <p:txBody>
            <a:bodyPr/>
            <a:lstStyle/>
            <a:p>
              <a:endParaRPr lang="en-US"/>
            </a:p>
          </p:txBody>
        </p:sp>
        <p:sp>
          <p:nvSpPr>
            <p:cNvPr id="635955" name="Freeform 51"/>
            <p:cNvSpPr>
              <a:spLocks/>
            </p:cNvSpPr>
            <p:nvPr/>
          </p:nvSpPr>
          <p:spPr bwMode="auto">
            <a:xfrm>
              <a:off x="1156" y="1221"/>
              <a:ext cx="82" cy="35"/>
            </a:xfrm>
            <a:custGeom>
              <a:avLst/>
              <a:gdLst/>
              <a:ahLst/>
              <a:cxnLst>
                <a:cxn ang="0">
                  <a:pos x="70" y="0"/>
                </a:cxn>
                <a:cxn ang="0">
                  <a:pos x="70" y="0"/>
                </a:cxn>
                <a:cxn ang="0">
                  <a:pos x="70" y="0"/>
                </a:cxn>
                <a:cxn ang="0">
                  <a:pos x="70" y="3"/>
                </a:cxn>
                <a:cxn ang="0">
                  <a:pos x="67" y="5"/>
                </a:cxn>
                <a:cxn ang="0">
                  <a:pos x="64" y="9"/>
                </a:cxn>
                <a:cxn ang="0">
                  <a:pos x="56" y="14"/>
                </a:cxn>
                <a:cxn ang="0">
                  <a:pos x="44" y="18"/>
                </a:cxn>
                <a:cxn ang="0">
                  <a:pos x="25" y="22"/>
                </a:cxn>
                <a:cxn ang="0">
                  <a:pos x="0" y="23"/>
                </a:cxn>
                <a:cxn ang="0">
                  <a:pos x="0" y="35"/>
                </a:cxn>
                <a:cxn ang="0">
                  <a:pos x="25" y="34"/>
                </a:cxn>
                <a:cxn ang="0">
                  <a:pos x="46" y="30"/>
                </a:cxn>
                <a:cxn ang="0">
                  <a:pos x="61" y="27"/>
                </a:cxn>
                <a:cxn ang="0">
                  <a:pos x="71" y="19"/>
                </a:cxn>
                <a:cxn ang="0">
                  <a:pos x="77" y="13"/>
                </a:cxn>
                <a:cxn ang="0">
                  <a:pos x="80" y="8"/>
                </a:cxn>
                <a:cxn ang="0">
                  <a:pos x="82" y="3"/>
                </a:cxn>
                <a:cxn ang="0">
                  <a:pos x="82" y="0"/>
                </a:cxn>
                <a:cxn ang="0">
                  <a:pos x="82" y="0"/>
                </a:cxn>
                <a:cxn ang="0">
                  <a:pos x="70" y="0"/>
                </a:cxn>
              </a:cxnLst>
              <a:rect l="0" t="0" r="r" b="b"/>
              <a:pathLst>
                <a:path w="82" h="35">
                  <a:moveTo>
                    <a:pt x="70" y="0"/>
                  </a:moveTo>
                  <a:lnTo>
                    <a:pt x="70" y="0"/>
                  </a:lnTo>
                  <a:lnTo>
                    <a:pt x="70" y="0"/>
                  </a:lnTo>
                  <a:lnTo>
                    <a:pt x="70" y="3"/>
                  </a:lnTo>
                  <a:lnTo>
                    <a:pt x="67" y="5"/>
                  </a:lnTo>
                  <a:lnTo>
                    <a:pt x="64" y="9"/>
                  </a:lnTo>
                  <a:lnTo>
                    <a:pt x="56" y="14"/>
                  </a:lnTo>
                  <a:lnTo>
                    <a:pt x="44" y="18"/>
                  </a:lnTo>
                  <a:lnTo>
                    <a:pt x="25" y="22"/>
                  </a:lnTo>
                  <a:lnTo>
                    <a:pt x="0" y="23"/>
                  </a:lnTo>
                  <a:lnTo>
                    <a:pt x="0" y="35"/>
                  </a:lnTo>
                  <a:lnTo>
                    <a:pt x="25" y="34"/>
                  </a:lnTo>
                  <a:lnTo>
                    <a:pt x="46" y="30"/>
                  </a:lnTo>
                  <a:lnTo>
                    <a:pt x="61" y="27"/>
                  </a:lnTo>
                  <a:lnTo>
                    <a:pt x="71" y="19"/>
                  </a:lnTo>
                  <a:lnTo>
                    <a:pt x="77" y="13"/>
                  </a:lnTo>
                  <a:lnTo>
                    <a:pt x="80" y="8"/>
                  </a:lnTo>
                  <a:lnTo>
                    <a:pt x="82" y="3"/>
                  </a:lnTo>
                  <a:lnTo>
                    <a:pt x="82" y="0"/>
                  </a:lnTo>
                  <a:lnTo>
                    <a:pt x="82" y="0"/>
                  </a:lnTo>
                  <a:lnTo>
                    <a:pt x="70" y="0"/>
                  </a:lnTo>
                  <a:close/>
                </a:path>
              </a:pathLst>
            </a:custGeom>
            <a:solidFill>
              <a:srgbClr val="000000"/>
            </a:solidFill>
            <a:ln w="9525">
              <a:noFill/>
              <a:round/>
              <a:headEnd/>
              <a:tailEnd/>
            </a:ln>
          </p:spPr>
          <p:txBody>
            <a:bodyPr/>
            <a:lstStyle/>
            <a:p>
              <a:endParaRPr lang="en-US"/>
            </a:p>
          </p:txBody>
        </p:sp>
        <p:sp>
          <p:nvSpPr>
            <p:cNvPr id="635956" name="Freeform 52"/>
            <p:cNvSpPr>
              <a:spLocks/>
            </p:cNvSpPr>
            <p:nvPr/>
          </p:nvSpPr>
          <p:spPr bwMode="auto">
            <a:xfrm>
              <a:off x="1226" y="1168"/>
              <a:ext cx="12" cy="53"/>
            </a:xfrm>
            <a:custGeom>
              <a:avLst/>
              <a:gdLst/>
              <a:ahLst/>
              <a:cxnLst>
                <a:cxn ang="0">
                  <a:pos x="6" y="13"/>
                </a:cxn>
                <a:cxn ang="0">
                  <a:pos x="0" y="7"/>
                </a:cxn>
                <a:cxn ang="0">
                  <a:pos x="0" y="53"/>
                </a:cxn>
                <a:cxn ang="0">
                  <a:pos x="12" y="53"/>
                </a:cxn>
                <a:cxn ang="0">
                  <a:pos x="12" y="7"/>
                </a:cxn>
                <a:cxn ang="0">
                  <a:pos x="6" y="0"/>
                </a:cxn>
                <a:cxn ang="0">
                  <a:pos x="12" y="7"/>
                </a:cxn>
                <a:cxn ang="0">
                  <a:pos x="12" y="0"/>
                </a:cxn>
                <a:cxn ang="0">
                  <a:pos x="6" y="0"/>
                </a:cxn>
                <a:cxn ang="0">
                  <a:pos x="6" y="13"/>
                </a:cxn>
              </a:cxnLst>
              <a:rect l="0" t="0" r="r" b="b"/>
              <a:pathLst>
                <a:path w="12" h="53">
                  <a:moveTo>
                    <a:pt x="6" y="13"/>
                  </a:moveTo>
                  <a:lnTo>
                    <a:pt x="0" y="7"/>
                  </a:lnTo>
                  <a:lnTo>
                    <a:pt x="0" y="53"/>
                  </a:lnTo>
                  <a:lnTo>
                    <a:pt x="12" y="53"/>
                  </a:lnTo>
                  <a:lnTo>
                    <a:pt x="12" y="7"/>
                  </a:lnTo>
                  <a:lnTo>
                    <a:pt x="6" y="0"/>
                  </a:lnTo>
                  <a:lnTo>
                    <a:pt x="12" y="7"/>
                  </a:lnTo>
                  <a:lnTo>
                    <a:pt x="12" y="0"/>
                  </a:lnTo>
                  <a:lnTo>
                    <a:pt x="6" y="0"/>
                  </a:lnTo>
                  <a:lnTo>
                    <a:pt x="6" y="13"/>
                  </a:lnTo>
                  <a:close/>
                </a:path>
              </a:pathLst>
            </a:custGeom>
            <a:solidFill>
              <a:srgbClr val="000000"/>
            </a:solidFill>
            <a:ln w="9525">
              <a:noFill/>
              <a:round/>
              <a:headEnd/>
              <a:tailEnd/>
            </a:ln>
          </p:spPr>
          <p:txBody>
            <a:bodyPr/>
            <a:lstStyle/>
            <a:p>
              <a:endParaRPr lang="en-US"/>
            </a:p>
          </p:txBody>
        </p:sp>
        <p:sp>
          <p:nvSpPr>
            <p:cNvPr id="635957" name="Freeform 53"/>
            <p:cNvSpPr>
              <a:spLocks/>
            </p:cNvSpPr>
            <p:nvPr/>
          </p:nvSpPr>
          <p:spPr bwMode="auto">
            <a:xfrm>
              <a:off x="1070" y="1161"/>
              <a:ext cx="162" cy="20"/>
            </a:xfrm>
            <a:custGeom>
              <a:avLst/>
              <a:gdLst/>
              <a:ahLst/>
              <a:cxnLst>
                <a:cxn ang="0">
                  <a:pos x="12" y="6"/>
                </a:cxn>
                <a:cxn ang="0">
                  <a:pos x="6" y="12"/>
                </a:cxn>
                <a:cxn ang="0">
                  <a:pos x="162" y="20"/>
                </a:cxn>
                <a:cxn ang="0">
                  <a:pos x="162" y="7"/>
                </a:cxn>
                <a:cxn ang="0">
                  <a:pos x="6" y="0"/>
                </a:cxn>
                <a:cxn ang="0">
                  <a:pos x="0" y="6"/>
                </a:cxn>
                <a:cxn ang="0">
                  <a:pos x="6" y="0"/>
                </a:cxn>
                <a:cxn ang="0">
                  <a:pos x="0" y="0"/>
                </a:cxn>
                <a:cxn ang="0">
                  <a:pos x="0" y="6"/>
                </a:cxn>
                <a:cxn ang="0">
                  <a:pos x="12" y="6"/>
                </a:cxn>
              </a:cxnLst>
              <a:rect l="0" t="0" r="r" b="b"/>
              <a:pathLst>
                <a:path w="162" h="20">
                  <a:moveTo>
                    <a:pt x="12" y="6"/>
                  </a:moveTo>
                  <a:lnTo>
                    <a:pt x="6" y="12"/>
                  </a:lnTo>
                  <a:lnTo>
                    <a:pt x="162" y="20"/>
                  </a:lnTo>
                  <a:lnTo>
                    <a:pt x="162" y="7"/>
                  </a:lnTo>
                  <a:lnTo>
                    <a:pt x="6" y="0"/>
                  </a:lnTo>
                  <a:lnTo>
                    <a:pt x="0" y="6"/>
                  </a:lnTo>
                  <a:lnTo>
                    <a:pt x="6" y="0"/>
                  </a:lnTo>
                  <a:lnTo>
                    <a:pt x="0" y="0"/>
                  </a:lnTo>
                  <a:lnTo>
                    <a:pt x="0" y="6"/>
                  </a:lnTo>
                  <a:lnTo>
                    <a:pt x="12" y="6"/>
                  </a:lnTo>
                  <a:close/>
                </a:path>
              </a:pathLst>
            </a:custGeom>
            <a:solidFill>
              <a:srgbClr val="000000"/>
            </a:solidFill>
            <a:ln w="9525">
              <a:noFill/>
              <a:round/>
              <a:headEnd/>
              <a:tailEnd/>
            </a:ln>
          </p:spPr>
          <p:txBody>
            <a:bodyPr/>
            <a:lstStyle/>
            <a:p>
              <a:endParaRPr lang="en-US"/>
            </a:p>
          </p:txBody>
        </p:sp>
        <p:sp>
          <p:nvSpPr>
            <p:cNvPr id="635958" name="Freeform 54"/>
            <p:cNvSpPr>
              <a:spLocks/>
            </p:cNvSpPr>
            <p:nvPr/>
          </p:nvSpPr>
          <p:spPr bwMode="auto">
            <a:xfrm>
              <a:off x="1013" y="933"/>
              <a:ext cx="285" cy="264"/>
            </a:xfrm>
            <a:custGeom>
              <a:avLst/>
              <a:gdLst/>
              <a:ahLst/>
              <a:cxnLst>
                <a:cxn ang="0">
                  <a:pos x="274" y="0"/>
                </a:cxn>
                <a:cxn ang="0">
                  <a:pos x="272" y="83"/>
                </a:cxn>
                <a:cxn ang="0">
                  <a:pos x="275" y="83"/>
                </a:cxn>
                <a:cxn ang="0">
                  <a:pos x="279" y="83"/>
                </a:cxn>
                <a:cxn ang="0">
                  <a:pos x="282" y="87"/>
                </a:cxn>
                <a:cxn ang="0">
                  <a:pos x="285" y="94"/>
                </a:cxn>
                <a:cxn ang="0">
                  <a:pos x="285" y="105"/>
                </a:cxn>
                <a:cxn ang="0">
                  <a:pos x="285" y="113"/>
                </a:cxn>
                <a:cxn ang="0">
                  <a:pos x="285" y="120"/>
                </a:cxn>
                <a:cxn ang="0">
                  <a:pos x="285" y="122"/>
                </a:cxn>
                <a:cxn ang="0">
                  <a:pos x="284" y="122"/>
                </a:cxn>
                <a:cxn ang="0">
                  <a:pos x="281" y="125"/>
                </a:cxn>
                <a:cxn ang="0">
                  <a:pos x="279" y="126"/>
                </a:cxn>
                <a:cxn ang="0">
                  <a:pos x="274" y="127"/>
                </a:cxn>
                <a:cxn ang="0">
                  <a:pos x="274" y="141"/>
                </a:cxn>
                <a:cxn ang="0">
                  <a:pos x="274" y="155"/>
                </a:cxn>
                <a:cxn ang="0">
                  <a:pos x="274" y="166"/>
                </a:cxn>
                <a:cxn ang="0">
                  <a:pos x="274" y="171"/>
                </a:cxn>
                <a:cxn ang="0">
                  <a:pos x="272" y="175"/>
                </a:cxn>
                <a:cxn ang="0">
                  <a:pos x="267" y="186"/>
                </a:cxn>
                <a:cxn ang="0">
                  <a:pos x="259" y="200"/>
                </a:cxn>
                <a:cxn ang="0">
                  <a:pos x="246" y="218"/>
                </a:cxn>
                <a:cxn ang="0">
                  <a:pos x="229" y="235"/>
                </a:cxn>
                <a:cxn ang="0">
                  <a:pos x="207" y="249"/>
                </a:cxn>
                <a:cxn ang="0">
                  <a:pos x="181" y="261"/>
                </a:cxn>
                <a:cxn ang="0">
                  <a:pos x="148" y="264"/>
                </a:cxn>
                <a:cxn ang="0">
                  <a:pos x="115" y="261"/>
                </a:cxn>
                <a:cxn ang="0">
                  <a:pos x="86" y="249"/>
                </a:cxn>
                <a:cxn ang="0">
                  <a:pos x="64" y="234"/>
                </a:cxn>
                <a:cxn ang="0">
                  <a:pos x="46" y="217"/>
                </a:cxn>
                <a:cxn ang="0">
                  <a:pos x="31" y="200"/>
                </a:cxn>
                <a:cxn ang="0">
                  <a:pos x="21" y="185"/>
                </a:cxn>
                <a:cxn ang="0">
                  <a:pos x="16" y="174"/>
                </a:cxn>
                <a:cxn ang="0">
                  <a:pos x="13" y="170"/>
                </a:cxn>
                <a:cxn ang="0">
                  <a:pos x="13" y="128"/>
                </a:cxn>
                <a:cxn ang="0">
                  <a:pos x="12" y="128"/>
                </a:cxn>
                <a:cxn ang="0">
                  <a:pos x="7" y="127"/>
                </a:cxn>
                <a:cxn ang="0">
                  <a:pos x="3" y="126"/>
                </a:cxn>
                <a:cxn ang="0">
                  <a:pos x="0" y="122"/>
                </a:cxn>
                <a:cxn ang="0">
                  <a:pos x="0" y="115"/>
                </a:cxn>
                <a:cxn ang="0">
                  <a:pos x="0" y="105"/>
                </a:cxn>
                <a:cxn ang="0">
                  <a:pos x="0" y="94"/>
                </a:cxn>
                <a:cxn ang="0">
                  <a:pos x="0" y="91"/>
                </a:cxn>
                <a:cxn ang="0">
                  <a:pos x="13" y="83"/>
                </a:cxn>
                <a:cxn ang="0">
                  <a:pos x="13" y="0"/>
                </a:cxn>
                <a:cxn ang="0">
                  <a:pos x="274" y="0"/>
                </a:cxn>
              </a:cxnLst>
              <a:rect l="0" t="0" r="r" b="b"/>
              <a:pathLst>
                <a:path w="285" h="264">
                  <a:moveTo>
                    <a:pt x="274" y="0"/>
                  </a:moveTo>
                  <a:lnTo>
                    <a:pt x="272" y="83"/>
                  </a:lnTo>
                  <a:lnTo>
                    <a:pt x="275" y="83"/>
                  </a:lnTo>
                  <a:lnTo>
                    <a:pt x="279" y="83"/>
                  </a:lnTo>
                  <a:lnTo>
                    <a:pt x="282" y="87"/>
                  </a:lnTo>
                  <a:lnTo>
                    <a:pt x="285" y="94"/>
                  </a:lnTo>
                  <a:lnTo>
                    <a:pt x="285" y="105"/>
                  </a:lnTo>
                  <a:lnTo>
                    <a:pt x="285" y="113"/>
                  </a:lnTo>
                  <a:lnTo>
                    <a:pt x="285" y="120"/>
                  </a:lnTo>
                  <a:lnTo>
                    <a:pt x="285" y="122"/>
                  </a:lnTo>
                  <a:lnTo>
                    <a:pt x="284" y="122"/>
                  </a:lnTo>
                  <a:lnTo>
                    <a:pt x="281" y="125"/>
                  </a:lnTo>
                  <a:lnTo>
                    <a:pt x="279" y="126"/>
                  </a:lnTo>
                  <a:lnTo>
                    <a:pt x="274" y="127"/>
                  </a:lnTo>
                  <a:lnTo>
                    <a:pt x="274" y="141"/>
                  </a:lnTo>
                  <a:lnTo>
                    <a:pt x="274" y="155"/>
                  </a:lnTo>
                  <a:lnTo>
                    <a:pt x="274" y="166"/>
                  </a:lnTo>
                  <a:lnTo>
                    <a:pt x="274" y="171"/>
                  </a:lnTo>
                  <a:lnTo>
                    <a:pt x="272" y="175"/>
                  </a:lnTo>
                  <a:lnTo>
                    <a:pt x="267" y="186"/>
                  </a:lnTo>
                  <a:lnTo>
                    <a:pt x="259" y="200"/>
                  </a:lnTo>
                  <a:lnTo>
                    <a:pt x="246" y="218"/>
                  </a:lnTo>
                  <a:lnTo>
                    <a:pt x="229" y="235"/>
                  </a:lnTo>
                  <a:lnTo>
                    <a:pt x="207" y="249"/>
                  </a:lnTo>
                  <a:lnTo>
                    <a:pt x="181" y="261"/>
                  </a:lnTo>
                  <a:lnTo>
                    <a:pt x="148" y="264"/>
                  </a:lnTo>
                  <a:lnTo>
                    <a:pt x="115" y="261"/>
                  </a:lnTo>
                  <a:lnTo>
                    <a:pt x="86" y="249"/>
                  </a:lnTo>
                  <a:lnTo>
                    <a:pt x="64" y="234"/>
                  </a:lnTo>
                  <a:lnTo>
                    <a:pt x="46" y="217"/>
                  </a:lnTo>
                  <a:lnTo>
                    <a:pt x="31" y="200"/>
                  </a:lnTo>
                  <a:lnTo>
                    <a:pt x="21" y="185"/>
                  </a:lnTo>
                  <a:lnTo>
                    <a:pt x="16" y="174"/>
                  </a:lnTo>
                  <a:lnTo>
                    <a:pt x="13" y="170"/>
                  </a:lnTo>
                  <a:lnTo>
                    <a:pt x="13" y="128"/>
                  </a:lnTo>
                  <a:lnTo>
                    <a:pt x="12" y="128"/>
                  </a:lnTo>
                  <a:lnTo>
                    <a:pt x="7" y="127"/>
                  </a:lnTo>
                  <a:lnTo>
                    <a:pt x="3" y="126"/>
                  </a:lnTo>
                  <a:lnTo>
                    <a:pt x="0" y="122"/>
                  </a:lnTo>
                  <a:lnTo>
                    <a:pt x="0" y="115"/>
                  </a:lnTo>
                  <a:lnTo>
                    <a:pt x="0" y="105"/>
                  </a:lnTo>
                  <a:lnTo>
                    <a:pt x="0" y="94"/>
                  </a:lnTo>
                  <a:lnTo>
                    <a:pt x="0" y="91"/>
                  </a:lnTo>
                  <a:lnTo>
                    <a:pt x="13" y="83"/>
                  </a:lnTo>
                  <a:lnTo>
                    <a:pt x="13" y="0"/>
                  </a:lnTo>
                  <a:lnTo>
                    <a:pt x="274" y="0"/>
                  </a:lnTo>
                  <a:close/>
                </a:path>
              </a:pathLst>
            </a:custGeom>
            <a:solidFill>
              <a:srgbClr val="FFFFFF"/>
            </a:solidFill>
            <a:ln w="9525">
              <a:noFill/>
              <a:round/>
              <a:headEnd/>
              <a:tailEnd/>
            </a:ln>
          </p:spPr>
          <p:txBody>
            <a:bodyPr/>
            <a:lstStyle/>
            <a:p>
              <a:endParaRPr lang="en-US"/>
            </a:p>
          </p:txBody>
        </p:sp>
        <p:sp>
          <p:nvSpPr>
            <p:cNvPr id="635959" name="Freeform 55"/>
            <p:cNvSpPr>
              <a:spLocks/>
            </p:cNvSpPr>
            <p:nvPr/>
          </p:nvSpPr>
          <p:spPr bwMode="auto">
            <a:xfrm>
              <a:off x="1279" y="933"/>
              <a:ext cx="14" cy="92"/>
            </a:xfrm>
            <a:custGeom>
              <a:avLst/>
              <a:gdLst/>
              <a:ahLst/>
              <a:cxnLst>
                <a:cxn ang="0">
                  <a:pos x="5" y="77"/>
                </a:cxn>
                <a:cxn ang="0">
                  <a:pos x="13" y="83"/>
                </a:cxn>
                <a:cxn ang="0">
                  <a:pos x="14" y="0"/>
                </a:cxn>
                <a:cxn ang="0">
                  <a:pos x="1" y="0"/>
                </a:cxn>
                <a:cxn ang="0">
                  <a:pos x="0" y="83"/>
                </a:cxn>
                <a:cxn ang="0">
                  <a:pos x="8" y="89"/>
                </a:cxn>
                <a:cxn ang="0">
                  <a:pos x="0" y="83"/>
                </a:cxn>
                <a:cxn ang="0">
                  <a:pos x="0" y="92"/>
                </a:cxn>
                <a:cxn ang="0">
                  <a:pos x="8" y="89"/>
                </a:cxn>
                <a:cxn ang="0">
                  <a:pos x="5" y="77"/>
                </a:cxn>
              </a:cxnLst>
              <a:rect l="0" t="0" r="r" b="b"/>
              <a:pathLst>
                <a:path w="14" h="92">
                  <a:moveTo>
                    <a:pt x="5" y="77"/>
                  </a:moveTo>
                  <a:lnTo>
                    <a:pt x="13" y="83"/>
                  </a:lnTo>
                  <a:lnTo>
                    <a:pt x="14" y="0"/>
                  </a:lnTo>
                  <a:lnTo>
                    <a:pt x="1" y="0"/>
                  </a:lnTo>
                  <a:lnTo>
                    <a:pt x="0" y="83"/>
                  </a:lnTo>
                  <a:lnTo>
                    <a:pt x="8" y="89"/>
                  </a:lnTo>
                  <a:lnTo>
                    <a:pt x="0" y="83"/>
                  </a:lnTo>
                  <a:lnTo>
                    <a:pt x="0" y="92"/>
                  </a:lnTo>
                  <a:lnTo>
                    <a:pt x="8" y="89"/>
                  </a:lnTo>
                  <a:lnTo>
                    <a:pt x="5" y="77"/>
                  </a:lnTo>
                  <a:close/>
                </a:path>
              </a:pathLst>
            </a:custGeom>
            <a:solidFill>
              <a:srgbClr val="000000"/>
            </a:solidFill>
            <a:ln w="9525">
              <a:noFill/>
              <a:round/>
              <a:headEnd/>
              <a:tailEnd/>
            </a:ln>
          </p:spPr>
          <p:txBody>
            <a:bodyPr/>
            <a:lstStyle/>
            <a:p>
              <a:endParaRPr lang="en-US"/>
            </a:p>
          </p:txBody>
        </p:sp>
        <p:sp>
          <p:nvSpPr>
            <p:cNvPr id="635960" name="Freeform 56"/>
            <p:cNvSpPr>
              <a:spLocks/>
            </p:cNvSpPr>
            <p:nvPr/>
          </p:nvSpPr>
          <p:spPr bwMode="auto">
            <a:xfrm>
              <a:off x="1284" y="1010"/>
              <a:ext cx="20" cy="17"/>
            </a:xfrm>
            <a:custGeom>
              <a:avLst/>
              <a:gdLst/>
              <a:ahLst/>
              <a:cxnLst>
                <a:cxn ang="0">
                  <a:pos x="20" y="17"/>
                </a:cxn>
                <a:cxn ang="0">
                  <a:pos x="20" y="17"/>
                </a:cxn>
                <a:cxn ang="0">
                  <a:pos x="16" y="7"/>
                </a:cxn>
                <a:cxn ang="0">
                  <a:pos x="10" y="1"/>
                </a:cxn>
                <a:cxn ang="0">
                  <a:pos x="4" y="0"/>
                </a:cxn>
                <a:cxn ang="0">
                  <a:pos x="0" y="0"/>
                </a:cxn>
                <a:cxn ang="0">
                  <a:pos x="3" y="12"/>
                </a:cxn>
                <a:cxn ang="0">
                  <a:pos x="4" y="12"/>
                </a:cxn>
                <a:cxn ang="0">
                  <a:pos x="5" y="11"/>
                </a:cxn>
                <a:cxn ang="0">
                  <a:pos x="6" y="12"/>
                </a:cxn>
                <a:cxn ang="0">
                  <a:pos x="8" y="17"/>
                </a:cxn>
                <a:cxn ang="0">
                  <a:pos x="8" y="17"/>
                </a:cxn>
                <a:cxn ang="0">
                  <a:pos x="20" y="17"/>
                </a:cxn>
              </a:cxnLst>
              <a:rect l="0" t="0" r="r" b="b"/>
              <a:pathLst>
                <a:path w="20" h="17">
                  <a:moveTo>
                    <a:pt x="20" y="17"/>
                  </a:moveTo>
                  <a:lnTo>
                    <a:pt x="20" y="17"/>
                  </a:lnTo>
                  <a:lnTo>
                    <a:pt x="16" y="7"/>
                  </a:lnTo>
                  <a:lnTo>
                    <a:pt x="10" y="1"/>
                  </a:lnTo>
                  <a:lnTo>
                    <a:pt x="4" y="0"/>
                  </a:lnTo>
                  <a:lnTo>
                    <a:pt x="0" y="0"/>
                  </a:lnTo>
                  <a:lnTo>
                    <a:pt x="3" y="12"/>
                  </a:lnTo>
                  <a:lnTo>
                    <a:pt x="4" y="12"/>
                  </a:lnTo>
                  <a:lnTo>
                    <a:pt x="5" y="11"/>
                  </a:lnTo>
                  <a:lnTo>
                    <a:pt x="6" y="12"/>
                  </a:lnTo>
                  <a:lnTo>
                    <a:pt x="8" y="17"/>
                  </a:lnTo>
                  <a:lnTo>
                    <a:pt x="8" y="17"/>
                  </a:lnTo>
                  <a:lnTo>
                    <a:pt x="20" y="17"/>
                  </a:lnTo>
                  <a:close/>
                </a:path>
              </a:pathLst>
            </a:custGeom>
            <a:solidFill>
              <a:srgbClr val="000000"/>
            </a:solidFill>
            <a:ln w="9525">
              <a:noFill/>
              <a:round/>
              <a:headEnd/>
              <a:tailEnd/>
            </a:ln>
          </p:spPr>
          <p:txBody>
            <a:bodyPr/>
            <a:lstStyle/>
            <a:p>
              <a:endParaRPr lang="en-US"/>
            </a:p>
          </p:txBody>
        </p:sp>
        <p:sp>
          <p:nvSpPr>
            <p:cNvPr id="635961" name="Freeform 57"/>
            <p:cNvSpPr>
              <a:spLocks/>
            </p:cNvSpPr>
            <p:nvPr/>
          </p:nvSpPr>
          <p:spPr bwMode="auto">
            <a:xfrm>
              <a:off x="1292" y="1027"/>
              <a:ext cx="12" cy="33"/>
            </a:xfrm>
            <a:custGeom>
              <a:avLst/>
              <a:gdLst/>
              <a:ahLst/>
              <a:cxnLst>
                <a:cxn ang="0">
                  <a:pos x="9" y="33"/>
                </a:cxn>
                <a:cxn ang="0">
                  <a:pos x="12" y="28"/>
                </a:cxn>
                <a:cxn ang="0">
                  <a:pos x="12" y="26"/>
                </a:cxn>
                <a:cxn ang="0">
                  <a:pos x="12" y="19"/>
                </a:cxn>
                <a:cxn ang="0">
                  <a:pos x="12" y="11"/>
                </a:cxn>
                <a:cxn ang="0">
                  <a:pos x="12" y="0"/>
                </a:cxn>
                <a:cxn ang="0">
                  <a:pos x="0" y="0"/>
                </a:cxn>
                <a:cxn ang="0">
                  <a:pos x="0" y="11"/>
                </a:cxn>
                <a:cxn ang="0">
                  <a:pos x="0" y="19"/>
                </a:cxn>
                <a:cxn ang="0">
                  <a:pos x="0" y="26"/>
                </a:cxn>
                <a:cxn ang="0">
                  <a:pos x="0" y="28"/>
                </a:cxn>
                <a:cxn ang="0">
                  <a:pos x="2" y="23"/>
                </a:cxn>
                <a:cxn ang="0">
                  <a:pos x="9" y="33"/>
                </a:cxn>
                <a:cxn ang="0">
                  <a:pos x="12" y="31"/>
                </a:cxn>
                <a:cxn ang="0">
                  <a:pos x="12" y="28"/>
                </a:cxn>
                <a:cxn ang="0">
                  <a:pos x="9" y="33"/>
                </a:cxn>
              </a:cxnLst>
              <a:rect l="0" t="0" r="r" b="b"/>
              <a:pathLst>
                <a:path w="12" h="33">
                  <a:moveTo>
                    <a:pt x="9" y="33"/>
                  </a:moveTo>
                  <a:lnTo>
                    <a:pt x="12" y="28"/>
                  </a:lnTo>
                  <a:lnTo>
                    <a:pt x="12" y="26"/>
                  </a:lnTo>
                  <a:lnTo>
                    <a:pt x="12" y="19"/>
                  </a:lnTo>
                  <a:lnTo>
                    <a:pt x="12" y="11"/>
                  </a:lnTo>
                  <a:lnTo>
                    <a:pt x="12" y="0"/>
                  </a:lnTo>
                  <a:lnTo>
                    <a:pt x="0" y="0"/>
                  </a:lnTo>
                  <a:lnTo>
                    <a:pt x="0" y="11"/>
                  </a:lnTo>
                  <a:lnTo>
                    <a:pt x="0" y="19"/>
                  </a:lnTo>
                  <a:lnTo>
                    <a:pt x="0" y="26"/>
                  </a:lnTo>
                  <a:lnTo>
                    <a:pt x="0" y="28"/>
                  </a:lnTo>
                  <a:lnTo>
                    <a:pt x="2" y="23"/>
                  </a:lnTo>
                  <a:lnTo>
                    <a:pt x="9" y="33"/>
                  </a:lnTo>
                  <a:lnTo>
                    <a:pt x="12" y="31"/>
                  </a:lnTo>
                  <a:lnTo>
                    <a:pt x="12" y="28"/>
                  </a:lnTo>
                  <a:lnTo>
                    <a:pt x="9" y="33"/>
                  </a:lnTo>
                  <a:close/>
                </a:path>
              </a:pathLst>
            </a:custGeom>
            <a:solidFill>
              <a:srgbClr val="000000"/>
            </a:solidFill>
            <a:ln w="9525">
              <a:noFill/>
              <a:round/>
              <a:headEnd/>
              <a:tailEnd/>
            </a:ln>
          </p:spPr>
          <p:txBody>
            <a:bodyPr/>
            <a:lstStyle/>
            <a:p>
              <a:endParaRPr lang="en-US"/>
            </a:p>
          </p:txBody>
        </p:sp>
        <p:sp>
          <p:nvSpPr>
            <p:cNvPr id="635962" name="Freeform 58"/>
            <p:cNvSpPr>
              <a:spLocks/>
            </p:cNvSpPr>
            <p:nvPr/>
          </p:nvSpPr>
          <p:spPr bwMode="auto">
            <a:xfrm>
              <a:off x="1280" y="1050"/>
              <a:ext cx="21" cy="16"/>
            </a:xfrm>
            <a:custGeom>
              <a:avLst/>
              <a:gdLst/>
              <a:ahLst/>
              <a:cxnLst>
                <a:cxn ang="0">
                  <a:pos x="13" y="10"/>
                </a:cxn>
                <a:cxn ang="0">
                  <a:pos x="8" y="16"/>
                </a:cxn>
                <a:cxn ang="0">
                  <a:pos x="13" y="15"/>
                </a:cxn>
                <a:cxn ang="0">
                  <a:pos x="18" y="13"/>
                </a:cxn>
                <a:cxn ang="0">
                  <a:pos x="20" y="10"/>
                </a:cxn>
                <a:cxn ang="0">
                  <a:pos x="21" y="10"/>
                </a:cxn>
                <a:cxn ang="0">
                  <a:pos x="14" y="0"/>
                </a:cxn>
                <a:cxn ang="0">
                  <a:pos x="13" y="0"/>
                </a:cxn>
                <a:cxn ang="0">
                  <a:pos x="10" y="3"/>
                </a:cxn>
                <a:cxn ang="0">
                  <a:pos x="10" y="3"/>
                </a:cxn>
                <a:cxn ang="0">
                  <a:pos x="5" y="4"/>
                </a:cxn>
                <a:cxn ang="0">
                  <a:pos x="0" y="10"/>
                </a:cxn>
                <a:cxn ang="0">
                  <a:pos x="5" y="4"/>
                </a:cxn>
                <a:cxn ang="0">
                  <a:pos x="0" y="5"/>
                </a:cxn>
                <a:cxn ang="0">
                  <a:pos x="0" y="10"/>
                </a:cxn>
                <a:cxn ang="0">
                  <a:pos x="13" y="10"/>
                </a:cxn>
              </a:cxnLst>
              <a:rect l="0" t="0" r="r" b="b"/>
              <a:pathLst>
                <a:path w="21" h="16">
                  <a:moveTo>
                    <a:pt x="13" y="10"/>
                  </a:moveTo>
                  <a:lnTo>
                    <a:pt x="8" y="16"/>
                  </a:lnTo>
                  <a:lnTo>
                    <a:pt x="13" y="15"/>
                  </a:lnTo>
                  <a:lnTo>
                    <a:pt x="18" y="13"/>
                  </a:lnTo>
                  <a:lnTo>
                    <a:pt x="20" y="10"/>
                  </a:lnTo>
                  <a:lnTo>
                    <a:pt x="21" y="10"/>
                  </a:lnTo>
                  <a:lnTo>
                    <a:pt x="14" y="0"/>
                  </a:lnTo>
                  <a:lnTo>
                    <a:pt x="13" y="0"/>
                  </a:lnTo>
                  <a:lnTo>
                    <a:pt x="10" y="3"/>
                  </a:lnTo>
                  <a:lnTo>
                    <a:pt x="10" y="3"/>
                  </a:lnTo>
                  <a:lnTo>
                    <a:pt x="5" y="4"/>
                  </a:lnTo>
                  <a:lnTo>
                    <a:pt x="0" y="10"/>
                  </a:lnTo>
                  <a:lnTo>
                    <a:pt x="5" y="4"/>
                  </a:lnTo>
                  <a:lnTo>
                    <a:pt x="0" y="5"/>
                  </a:lnTo>
                  <a:lnTo>
                    <a:pt x="0" y="10"/>
                  </a:lnTo>
                  <a:lnTo>
                    <a:pt x="13" y="10"/>
                  </a:lnTo>
                  <a:close/>
                </a:path>
              </a:pathLst>
            </a:custGeom>
            <a:solidFill>
              <a:srgbClr val="000000"/>
            </a:solidFill>
            <a:ln w="9525">
              <a:noFill/>
              <a:round/>
              <a:headEnd/>
              <a:tailEnd/>
            </a:ln>
          </p:spPr>
          <p:txBody>
            <a:bodyPr/>
            <a:lstStyle/>
            <a:p>
              <a:endParaRPr lang="en-US"/>
            </a:p>
          </p:txBody>
        </p:sp>
        <p:sp>
          <p:nvSpPr>
            <p:cNvPr id="635963" name="Freeform 59"/>
            <p:cNvSpPr>
              <a:spLocks/>
            </p:cNvSpPr>
            <p:nvPr/>
          </p:nvSpPr>
          <p:spPr bwMode="auto">
            <a:xfrm>
              <a:off x="1280" y="1060"/>
              <a:ext cx="13" cy="45"/>
            </a:xfrm>
            <a:custGeom>
              <a:avLst/>
              <a:gdLst/>
              <a:ahLst/>
              <a:cxnLst>
                <a:cxn ang="0">
                  <a:pos x="13" y="45"/>
                </a:cxn>
                <a:cxn ang="0">
                  <a:pos x="13" y="44"/>
                </a:cxn>
                <a:cxn ang="0">
                  <a:pos x="13" y="39"/>
                </a:cxn>
                <a:cxn ang="0">
                  <a:pos x="13" y="28"/>
                </a:cxn>
                <a:cxn ang="0">
                  <a:pos x="13" y="14"/>
                </a:cxn>
                <a:cxn ang="0">
                  <a:pos x="13" y="0"/>
                </a:cxn>
                <a:cxn ang="0">
                  <a:pos x="0" y="0"/>
                </a:cxn>
                <a:cxn ang="0">
                  <a:pos x="0" y="14"/>
                </a:cxn>
                <a:cxn ang="0">
                  <a:pos x="0" y="28"/>
                </a:cxn>
                <a:cxn ang="0">
                  <a:pos x="0" y="39"/>
                </a:cxn>
                <a:cxn ang="0">
                  <a:pos x="0" y="44"/>
                </a:cxn>
                <a:cxn ang="0">
                  <a:pos x="0" y="43"/>
                </a:cxn>
                <a:cxn ang="0">
                  <a:pos x="13" y="45"/>
                </a:cxn>
                <a:cxn ang="0">
                  <a:pos x="13" y="44"/>
                </a:cxn>
                <a:cxn ang="0">
                  <a:pos x="13" y="44"/>
                </a:cxn>
                <a:cxn ang="0">
                  <a:pos x="13" y="45"/>
                </a:cxn>
              </a:cxnLst>
              <a:rect l="0" t="0" r="r" b="b"/>
              <a:pathLst>
                <a:path w="13" h="45">
                  <a:moveTo>
                    <a:pt x="13" y="45"/>
                  </a:moveTo>
                  <a:lnTo>
                    <a:pt x="13" y="44"/>
                  </a:lnTo>
                  <a:lnTo>
                    <a:pt x="13" y="39"/>
                  </a:lnTo>
                  <a:lnTo>
                    <a:pt x="13" y="28"/>
                  </a:lnTo>
                  <a:lnTo>
                    <a:pt x="13" y="14"/>
                  </a:lnTo>
                  <a:lnTo>
                    <a:pt x="13" y="0"/>
                  </a:lnTo>
                  <a:lnTo>
                    <a:pt x="0" y="0"/>
                  </a:lnTo>
                  <a:lnTo>
                    <a:pt x="0" y="14"/>
                  </a:lnTo>
                  <a:lnTo>
                    <a:pt x="0" y="28"/>
                  </a:lnTo>
                  <a:lnTo>
                    <a:pt x="0" y="39"/>
                  </a:lnTo>
                  <a:lnTo>
                    <a:pt x="0" y="44"/>
                  </a:lnTo>
                  <a:lnTo>
                    <a:pt x="0" y="43"/>
                  </a:lnTo>
                  <a:lnTo>
                    <a:pt x="13" y="45"/>
                  </a:lnTo>
                  <a:lnTo>
                    <a:pt x="13" y="44"/>
                  </a:lnTo>
                  <a:lnTo>
                    <a:pt x="13" y="44"/>
                  </a:lnTo>
                  <a:lnTo>
                    <a:pt x="13" y="45"/>
                  </a:lnTo>
                  <a:close/>
                </a:path>
              </a:pathLst>
            </a:custGeom>
            <a:solidFill>
              <a:srgbClr val="000000"/>
            </a:solidFill>
            <a:ln w="9525">
              <a:noFill/>
              <a:round/>
              <a:headEnd/>
              <a:tailEnd/>
            </a:ln>
          </p:spPr>
          <p:txBody>
            <a:bodyPr/>
            <a:lstStyle/>
            <a:p>
              <a:endParaRPr lang="en-US"/>
            </a:p>
          </p:txBody>
        </p:sp>
        <p:sp>
          <p:nvSpPr>
            <p:cNvPr id="635964" name="Freeform 60"/>
            <p:cNvSpPr>
              <a:spLocks/>
            </p:cNvSpPr>
            <p:nvPr/>
          </p:nvSpPr>
          <p:spPr bwMode="auto">
            <a:xfrm>
              <a:off x="1161" y="1103"/>
              <a:ext cx="132" cy="101"/>
            </a:xfrm>
            <a:custGeom>
              <a:avLst/>
              <a:gdLst/>
              <a:ahLst/>
              <a:cxnLst>
                <a:cxn ang="0">
                  <a:pos x="0" y="101"/>
                </a:cxn>
                <a:cxn ang="0">
                  <a:pos x="0" y="101"/>
                </a:cxn>
                <a:cxn ang="0">
                  <a:pos x="34" y="97"/>
                </a:cxn>
                <a:cxn ang="0">
                  <a:pos x="61" y="84"/>
                </a:cxn>
                <a:cxn ang="0">
                  <a:pos x="85" y="70"/>
                </a:cxn>
                <a:cxn ang="0">
                  <a:pos x="103" y="52"/>
                </a:cxn>
                <a:cxn ang="0">
                  <a:pos x="116" y="34"/>
                </a:cxn>
                <a:cxn ang="0">
                  <a:pos x="124" y="19"/>
                </a:cxn>
                <a:cxn ang="0">
                  <a:pos x="131" y="8"/>
                </a:cxn>
                <a:cxn ang="0">
                  <a:pos x="132" y="2"/>
                </a:cxn>
                <a:cxn ang="0">
                  <a:pos x="119" y="0"/>
                </a:cxn>
                <a:cxn ang="0">
                  <a:pos x="118" y="2"/>
                </a:cxn>
                <a:cxn ang="0">
                  <a:pos x="114" y="14"/>
                </a:cxn>
                <a:cxn ang="0">
                  <a:pos x="106" y="26"/>
                </a:cxn>
                <a:cxn ang="0">
                  <a:pos x="93" y="44"/>
                </a:cxn>
                <a:cxn ang="0">
                  <a:pos x="77" y="60"/>
                </a:cxn>
                <a:cxn ang="0">
                  <a:pos x="56" y="74"/>
                </a:cxn>
                <a:cxn ang="0">
                  <a:pos x="31" y="84"/>
                </a:cxn>
                <a:cxn ang="0">
                  <a:pos x="0" y="88"/>
                </a:cxn>
                <a:cxn ang="0">
                  <a:pos x="0" y="88"/>
                </a:cxn>
                <a:cxn ang="0">
                  <a:pos x="0" y="101"/>
                </a:cxn>
              </a:cxnLst>
              <a:rect l="0" t="0" r="r" b="b"/>
              <a:pathLst>
                <a:path w="132" h="101">
                  <a:moveTo>
                    <a:pt x="0" y="101"/>
                  </a:moveTo>
                  <a:lnTo>
                    <a:pt x="0" y="101"/>
                  </a:lnTo>
                  <a:lnTo>
                    <a:pt x="34" y="97"/>
                  </a:lnTo>
                  <a:lnTo>
                    <a:pt x="61" y="84"/>
                  </a:lnTo>
                  <a:lnTo>
                    <a:pt x="85" y="70"/>
                  </a:lnTo>
                  <a:lnTo>
                    <a:pt x="103" y="52"/>
                  </a:lnTo>
                  <a:lnTo>
                    <a:pt x="116" y="34"/>
                  </a:lnTo>
                  <a:lnTo>
                    <a:pt x="124" y="19"/>
                  </a:lnTo>
                  <a:lnTo>
                    <a:pt x="131" y="8"/>
                  </a:lnTo>
                  <a:lnTo>
                    <a:pt x="132" y="2"/>
                  </a:lnTo>
                  <a:lnTo>
                    <a:pt x="119" y="0"/>
                  </a:lnTo>
                  <a:lnTo>
                    <a:pt x="118" y="2"/>
                  </a:lnTo>
                  <a:lnTo>
                    <a:pt x="114" y="14"/>
                  </a:lnTo>
                  <a:lnTo>
                    <a:pt x="106" y="26"/>
                  </a:lnTo>
                  <a:lnTo>
                    <a:pt x="93" y="44"/>
                  </a:lnTo>
                  <a:lnTo>
                    <a:pt x="77" y="60"/>
                  </a:lnTo>
                  <a:lnTo>
                    <a:pt x="56" y="74"/>
                  </a:lnTo>
                  <a:lnTo>
                    <a:pt x="31" y="84"/>
                  </a:lnTo>
                  <a:lnTo>
                    <a:pt x="0" y="88"/>
                  </a:lnTo>
                  <a:lnTo>
                    <a:pt x="0" y="88"/>
                  </a:lnTo>
                  <a:lnTo>
                    <a:pt x="0" y="101"/>
                  </a:lnTo>
                  <a:close/>
                </a:path>
              </a:pathLst>
            </a:custGeom>
            <a:solidFill>
              <a:srgbClr val="000000"/>
            </a:solidFill>
            <a:ln w="9525">
              <a:noFill/>
              <a:round/>
              <a:headEnd/>
              <a:tailEnd/>
            </a:ln>
          </p:spPr>
          <p:txBody>
            <a:bodyPr/>
            <a:lstStyle/>
            <a:p>
              <a:endParaRPr lang="en-US"/>
            </a:p>
          </p:txBody>
        </p:sp>
        <p:sp>
          <p:nvSpPr>
            <p:cNvPr id="635965" name="Freeform 61"/>
            <p:cNvSpPr>
              <a:spLocks/>
            </p:cNvSpPr>
            <p:nvPr/>
          </p:nvSpPr>
          <p:spPr bwMode="auto">
            <a:xfrm>
              <a:off x="1020" y="1100"/>
              <a:ext cx="141" cy="104"/>
            </a:xfrm>
            <a:custGeom>
              <a:avLst/>
              <a:gdLst/>
              <a:ahLst/>
              <a:cxnLst>
                <a:cxn ang="0">
                  <a:pos x="0" y="3"/>
                </a:cxn>
                <a:cxn ang="0">
                  <a:pos x="0" y="5"/>
                </a:cxn>
                <a:cxn ang="0">
                  <a:pos x="4" y="9"/>
                </a:cxn>
                <a:cxn ang="0">
                  <a:pos x="9" y="21"/>
                </a:cxn>
                <a:cxn ang="0">
                  <a:pos x="19" y="37"/>
                </a:cxn>
                <a:cxn ang="0">
                  <a:pos x="35" y="53"/>
                </a:cxn>
                <a:cxn ang="0">
                  <a:pos x="53" y="72"/>
                </a:cxn>
                <a:cxn ang="0">
                  <a:pos x="77" y="87"/>
                </a:cxn>
                <a:cxn ang="0">
                  <a:pos x="107" y="100"/>
                </a:cxn>
                <a:cxn ang="0">
                  <a:pos x="141" y="104"/>
                </a:cxn>
                <a:cxn ang="0">
                  <a:pos x="141" y="91"/>
                </a:cxn>
                <a:cxn ang="0">
                  <a:pos x="109" y="87"/>
                </a:cxn>
                <a:cxn ang="0">
                  <a:pos x="82" y="77"/>
                </a:cxn>
                <a:cxn ang="0">
                  <a:pos x="61" y="62"/>
                </a:cxn>
                <a:cxn ang="0">
                  <a:pos x="42" y="46"/>
                </a:cxn>
                <a:cxn ang="0">
                  <a:pos x="29" y="29"/>
                </a:cxn>
                <a:cxn ang="0">
                  <a:pos x="19" y="16"/>
                </a:cxn>
                <a:cxn ang="0">
                  <a:pos x="14" y="4"/>
                </a:cxn>
                <a:cxn ang="0">
                  <a:pos x="13" y="0"/>
                </a:cxn>
                <a:cxn ang="0">
                  <a:pos x="13" y="3"/>
                </a:cxn>
                <a:cxn ang="0">
                  <a:pos x="0" y="3"/>
                </a:cxn>
                <a:cxn ang="0">
                  <a:pos x="0" y="4"/>
                </a:cxn>
                <a:cxn ang="0">
                  <a:pos x="0" y="5"/>
                </a:cxn>
                <a:cxn ang="0">
                  <a:pos x="0" y="3"/>
                </a:cxn>
              </a:cxnLst>
              <a:rect l="0" t="0" r="r" b="b"/>
              <a:pathLst>
                <a:path w="141" h="104">
                  <a:moveTo>
                    <a:pt x="0" y="3"/>
                  </a:moveTo>
                  <a:lnTo>
                    <a:pt x="0" y="5"/>
                  </a:lnTo>
                  <a:lnTo>
                    <a:pt x="4" y="9"/>
                  </a:lnTo>
                  <a:lnTo>
                    <a:pt x="9" y="21"/>
                  </a:lnTo>
                  <a:lnTo>
                    <a:pt x="19" y="37"/>
                  </a:lnTo>
                  <a:lnTo>
                    <a:pt x="35" y="53"/>
                  </a:lnTo>
                  <a:lnTo>
                    <a:pt x="53" y="72"/>
                  </a:lnTo>
                  <a:lnTo>
                    <a:pt x="77" y="87"/>
                  </a:lnTo>
                  <a:lnTo>
                    <a:pt x="107" y="100"/>
                  </a:lnTo>
                  <a:lnTo>
                    <a:pt x="141" y="104"/>
                  </a:lnTo>
                  <a:lnTo>
                    <a:pt x="141" y="91"/>
                  </a:lnTo>
                  <a:lnTo>
                    <a:pt x="109" y="87"/>
                  </a:lnTo>
                  <a:lnTo>
                    <a:pt x="82" y="77"/>
                  </a:lnTo>
                  <a:lnTo>
                    <a:pt x="61" y="62"/>
                  </a:lnTo>
                  <a:lnTo>
                    <a:pt x="42" y="46"/>
                  </a:lnTo>
                  <a:lnTo>
                    <a:pt x="29" y="29"/>
                  </a:lnTo>
                  <a:lnTo>
                    <a:pt x="19" y="16"/>
                  </a:lnTo>
                  <a:lnTo>
                    <a:pt x="14" y="4"/>
                  </a:lnTo>
                  <a:lnTo>
                    <a:pt x="13" y="0"/>
                  </a:lnTo>
                  <a:lnTo>
                    <a:pt x="13" y="3"/>
                  </a:lnTo>
                  <a:lnTo>
                    <a:pt x="0" y="3"/>
                  </a:lnTo>
                  <a:lnTo>
                    <a:pt x="0" y="4"/>
                  </a:lnTo>
                  <a:lnTo>
                    <a:pt x="0" y="5"/>
                  </a:lnTo>
                  <a:lnTo>
                    <a:pt x="0" y="3"/>
                  </a:lnTo>
                  <a:close/>
                </a:path>
              </a:pathLst>
            </a:custGeom>
            <a:solidFill>
              <a:srgbClr val="000000"/>
            </a:solidFill>
            <a:ln w="9525">
              <a:noFill/>
              <a:round/>
              <a:headEnd/>
              <a:tailEnd/>
            </a:ln>
          </p:spPr>
          <p:txBody>
            <a:bodyPr/>
            <a:lstStyle/>
            <a:p>
              <a:endParaRPr lang="en-US"/>
            </a:p>
          </p:txBody>
        </p:sp>
        <p:sp>
          <p:nvSpPr>
            <p:cNvPr id="635966" name="Freeform 62"/>
            <p:cNvSpPr>
              <a:spLocks/>
            </p:cNvSpPr>
            <p:nvPr/>
          </p:nvSpPr>
          <p:spPr bwMode="auto">
            <a:xfrm>
              <a:off x="1020" y="1055"/>
              <a:ext cx="13" cy="48"/>
            </a:xfrm>
            <a:custGeom>
              <a:avLst/>
              <a:gdLst/>
              <a:ahLst/>
              <a:cxnLst>
                <a:cxn ang="0">
                  <a:pos x="6" y="13"/>
                </a:cxn>
                <a:cxn ang="0">
                  <a:pos x="0" y="6"/>
                </a:cxn>
                <a:cxn ang="0">
                  <a:pos x="0" y="48"/>
                </a:cxn>
                <a:cxn ang="0">
                  <a:pos x="13" y="48"/>
                </a:cxn>
                <a:cxn ang="0">
                  <a:pos x="13" y="6"/>
                </a:cxn>
                <a:cxn ang="0">
                  <a:pos x="6" y="0"/>
                </a:cxn>
                <a:cxn ang="0">
                  <a:pos x="13" y="6"/>
                </a:cxn>
                <a:cxn ang="0">
                  <a:pos x="13" y="0"/>
                </a:cxn>
                <a:cxn ang="0">
                  <a:pos x="6" y="0"/>
                </a:cxn>
                <a:cxn ang="0">
                  <a:pos x="6" y="13"/>
                </a:cxn>
              </a:cxnLst>
              <a:rect l="0" t="0" r="r" b="b"/>
              <a:pathLst>
                <a:path w="13" h="48">
                  <a:moveTo>
                    <a:pt x="6" y="13"/>
                  </a:moveTo>
                  <a:lnTo>
                    <a:pt x="0" y="6"/>
                  </a:lnTo>
                  <a:lnTo>
                    <a:pt x="0" y="48"/>
                  </a:lnTo>
                  <a:lnTo>
                    <a:pt x="13" y="48"/>
                  </a:lnTo>
                  <a:lnTo>
                    <a:pt x="13" y="6"/>
                  </a:lnTo>
                  <a:lnTo>
                    <a:pt x="6" y="0"/>
                  </a:lnTo>
                  <a:lnTo>
                    <a:pt x="13" y="6"/>
                  </a:lnTo>
                  <a:lnTo>
                    <a:pt x="13" y="0"/>
                  </a:lnTo>
                  <a:lnTo>
                    <a:pt x="6" y="0"/>
                  </a:lnTo>
                  <a:lnTo>
                    <a:pt x="6" y="13"/>
                  </a:lnTo>
                  <a:close/>
                </a:path>
              </a:pathLst>
            </a:custGeom>
            <a:solidFill>
              <a:srgbClr val="000000"/>
            </a:solidFill>
            <a:ln w="9525">
              <a:noFill/>
              <a:round/>
              <a:headEnd/>
              <a:tailEnd/>
            </a:ln>
          </p:spPr>
          <p:txBody>
            <a:bodyPr/>
            <a:lstStyle/>
            <a:p>
              <a:endParaRPr lang="en-US"/>
            </a:p>
          </p:txBody>
        </p:sp>
        <p:sp>
          <p:nvSpPr>
            <p:cNvPr id="635967" name="Freeform 63"/>
            <p:cNvSpPr>
              <a:spLocks/>
            </p:cNvSpPr>
            <p:nvPr/>
          </p:nvSpPr>
          <p:spPr bwMode="auto">
            <a:xfrm>
              <a:off x="1007" y="1053"/>
              <a:ext cx="19" cy="15"/>
            </a:xfrm>
            <a:custGeom>
              <a:avLst/>
              <a:gdLst/>
              <a:ahLst/>
              <a:cxnLst>
                <a:cxn ang="0">
                  <a:pos x="0" y="3"/>
                </a:cxn>
                <a:cxn ang="0">
                  <a:pos x="0" y="5"/>
                </a:cxn>
                <a:cxn ang="0">
                  <a:pos x="6" y="11"/>
                </a:cxn>
                <a:cxn ang="0">
                  <a:pos x="12" y="13"/>
                </a:cxn>
                <a:cxn ang="0">
                  <a:pos x="17" y="15"/>
                </a:cxn>
                <a:cxn ang="0">
                  <a:pos x="19" y="15"/>
                </a:cxn>
                <a:cxn ang="0">
                  <a:pos x="19" y="2"/>
                </a:cxn>
                <a:cxn ang="0">
                  <a:pos x="19" y="2"/>
                </a:cxn>
                <a:cxn ang="0">
                  <a:pos x="14" y="1"/>
                </a:cxn>
                <a:cxn ang="0">
                  <a:pos x="13" y="1"/>
                </a:cxn>
                <a:cxn ang="0">
                  <a:pos x="12" y="0"/>
                </a:cxn>
                <a:cxn ang="0">
                  <a:pos x="12" y="1"/>
                </a:cxn>
                <a:cxn ang="0">
                  <a:pos x="0" y="3"/>
                </a:cxn>
              </a:cxnLst>
              <a:rect l="0" t="0" r="r" b="b"/>
              <a:pathLst>
                <a:path w="19" h="15">
                  <a:moveTo>
                    <a:pt x="0" y="3"/>
                  </a:moveTo>
                  <a:lnTo>
                    <a:pt x="0" y="5"/>
                  </a:lnTo>
                  <a:lnTo>
                    <a:pt x="6" y="11"/>
                  </a:lnTo>
                  <a:lnTo>
                    <a:pt x="12" y="13"/>
                  </a:lnTo>
                  <a:lnTo>
                    <a:pt x="17" y="15"/>
                  </a:lnTo>
                  <a:lnTo>
                    <a:pt x="19" y="15"/>
                  </a:lnTo>
                  <a:lnTo>
                    <a:pt x="19" y="2"/>
                  </a:lnTo>
                  <a:lnTo>
                    <a:pt x="19" y="2"/>
                  </a:lnTo>
                  <a:lnTo>
                    <a:pt x="14" y="1"/>
                  </a:lnTo>
                  <a:lnTo>
                    <a:pt x="13" y="1"/>
                  </a:lnTo>
                  <a:lnTo>
                    <a:pt x="12" y="0"/>
                  </a:lnTo>
                  <a:lnTo>
                    <a:pt x="12" y="1"/>
                  </a:lnTo>
                  <a:lnTo>
                    <a:pt x="0" y="3"/>
                  </a:lnTo>
                  <a:close/>
                </a:path>
              </a:pathLst>
            </a:custGeom>
            <a:solidFill>
              <a:srgbClr val="000000"/>
            </a:solidFill>
            <a:ln w="9525">
              <a:noFill/>
              <a:round/>
              <a:headEnd/>
              <a:tailEnd/>
            </a:ln>
          </p:spPr>
          <p:txBody>
            <a:bodyPr/>
            <a:lstStyle/>
            <a:p>
              <a:endParaRPr lang="en-US"/>
            </a:p>
          </p:txBody>
        </p:sp>
        <p:sp>
          <p:nvSpPr>
            <p:cNvPr id="635968" name="Freeform 64"/>
            <p:cNvSpPr>
              <a:spLocks/>
            </p:cNvSpPr>
            <p:nvPr/>
          </p:nvSpPr>
          <p:spPr bwMode="auto">
            <a:xfrm>
              <a:off x="1007" y="1019"/>
              <a:ext cx="12" cy="37"/>
            </a:xfrm>
            <a:custGeom>
              <a:avLst/>
              <a:gdLst/>
              <a:ahLst/>
              <a:cxnLst>
                <a:cxn ang="0">
                  <a:pos x="3" y="0"/>
                </a:cxn>
                <a:cxn ang="0">
                  <a:pos x="0" y="5"/>
                </a:cxn>
                <a:cxn ang="0">
                  <a:pos x="0" y="8"/>
                </a:cxn>
                <a:cxn ang="0">
                  <a:pos x="0" y="19"/>
                </a:cxn>
                <a:cxn ang="0">
                  <a:pos x="0" y="29"/>
                </a:cxn>
                <a:cxn ang="0">
                  <a:pos x="0" y="37"/>
                </a:cxn>
                <a:cxn ang="0">
                  <a:pos x="12" y="35"/>
                </a:cxn>
                <a:cxn ang="0">
                  <a:pos x="12" y="29"/>
                </a:cxn>
                <a:cxn ang="0">
                  <a:pos x="12" y="19"/>
                </a:cxn>
                <a:cxn ang="0">
                  <a:pos x="12" y="8"/>
                </a:cxn>
                <a:cxn ang="0">
                  <a:pos x="12" y="5"/>
                </a:cxn>
                <a:cxn ang="0">
                  <a:pos x="8" y="10"/>
                </a:cxn>
                <a:cxn ang="0">
                  <a:pos x="3" y="0"/>
                </a:cxn>
                <a:cxn ang="0">
                  <a:pos x="0" y="1"/>
                </a:cxn>
                <a:cxn ang="0">
                  <a:pos x="0" y="5"/>
                </a:cxn>
                <a:cxn ang="0">
                  <a:pos x="3" y="0"/>
                </a:cxn>
              </a:cxnLst>
              <a:rect l="0" t="0" r="r" b="b"/>
              <a:pathLst>
                <a:path w="12" h="37">
                  <a:moveTo>
                    <a:pt x="3" y="0"/>
                  </a:moveTo>
                  <a:lnTo>
                    <a:pt x="0" y="5"/>
                  </a:lnTo>
                  <a:lnTo>
                    <a:pt x="0" y="8"/>
                  </a:lnTo>
                  <a:lnTo>
                    <a:pt x="0" y="19"/>
                  </a:lnTo>
                  <a:lnTo>
                    <a:pt x="0" y="29"/>
                  </a:lnTo>
                  <a:lnTo>
                    <a:pt x="0" y="37"/>
                  </a:lnTo>
                  <a:lnTo>
                    <a:pt x="12" y="35"/>
                  </a:lnTo>
                  <a:lnTo>
                    <a:pt x="12" y="29"/>
                  </a:lnTo>
                  <a:lnTo>
                    <a:pt x="12" y="19"/>
                  </a:lnTo>
                  <a:lnTo>
                    <a:pt x="12" y="8"/>
                  </a:lnTo>
                  <a:lnTo>
                    <a:pt x="12" y="5"/>
                  </a:lnTo>
                  <a:lnTo>
                    <a:pt x="8" y="10"/>
                  </a:lnTo>
                  <a:lnTo>
                    <a:pt x="3" y="0"/>
                  </a:lnTo>
                  <a:lnTo>
                    <a:pt x="0" y="1"/>
                  </a:lnTo>
                  <a:lnTo>
                    <a:pt x="0" y="5"/>
                  </a:lnTo>
                  <a:lnTo>
                    <a:pt x="3" y="0"/>
                  </a:lnTo>
                  <a:close/>
                </a:path>
              </a:pathLst>
            </a:custGeom>
            <a:solidFill>
              <a:srgbClr val="000000"/>
            </a:solidFill>
            <a:ln w="9525">
              <a:noFill/>
              <a:round/>
              <a:headEnd/>
              <a:tailEnd/>
            </a:ln>
          </p:spPr>
          <p:txBody>
            <a:bodyPr/>
            <a:lstStyle/>
            <a:p>
              <a:endParaRPr lang="en-US"/>
            </a:p>
          </p:txBody>
        </p:sp>
        <p:sp>
          <p:nvSpPr>
            <p:cNvPr id="635969" name="Freeform 65"/>
            <p:cNvSpPr>
              <a:spLocks/>
            </p:cNvSpPr>
            <p:nvPr/>
          </p:nvSpPr>
          <p:spPr bwMode="auto">
            <a:xfrm>
              <a:off x="1010" y="1011"/>
              <a:ext cx="23" cy="18"/>
            </a:xfrm>
            <a:custGeom>
              <a:avLst/>
              <a:gdLst/>
              <a:ahLst/>
              <a:cxnLst>
                <a:cxn ang="0">
                  <a:pos x="10" y="5"/>
                </a:cxn>
                <a:cxn ang="0">
                  <a:pos x="14" y="0"/>
                </a:cxn>
                <a:cxn ang="0">
                  <a:pos x="0" y="8"/>
                </a:cxn>
                <a:cxn ang="0">
                  <a:pos x="5" y="18"/>
                </a:cxn>
                <a:cxn ang="0">
                  <a:pos x="19" y="10"/>
                </a:cxn>
                <a:cxn ang="0">
                  <a:pos x="23" y="5"/>
                </a:cxn>
                <a:cxn ang="0">
                  <a:pos x="19" y="10"/>
                </a:cxn>
                <a:cxn ang="0">
                  <a:pos x="23" y="9"/>
                </a:cxn>
                <a:cxn ang="0">
                  <a:pos x="23" y="5"/>
                </a:cxn>
                <a:cxn ang="0">
                  <a:pos x="10" y="5"/>
                </a:cxn>
              </a:cxnLst>
              <a:rect l="0" t="0" r="r" b="b"/>
              <a:pathLst>
                <a:path w="23" h="18">
                  <a:moveTo>
                    <a:pt x="10" y="5"/>
                  </a:moveTo>
                  <a:lnTo>
                    <a:pt x="14" y="0"/>
                  </a:lnTo>
                  <a:lnTo>
                    <a:pt x="0" y="8"/>
                  </a:lnTo>
                  <a:lnTo>
                    <a:pt x="5" y="18"/>
                  </a:lnTo>
                  <a:lnTo>
                    <a:pt x="19" y="10"/>
                  </a:lnTo>
                  <a:lnTo>
                    <a:pt x="23" y="5"/>
                  </a:lnTo>
                  <a:lnTo>
                    <a:pt x="19" y="10"/>
                  </a:lnTo>
                  <a:lnTo>
                    <a:pt x="23" y="9"/>
                  </a:lnTo>
                  <a:lnTo>
                    <a:pt x="23" y="5"/>
                  </a:lnTo>
                  <a:lnTo>
                    <a:pt x="10" y="5"/>
                  </a:lnTo>
                  <a:close/>
                </a:path>
              </a:pathLst>
            </a:custGeom>
            <a:solidFill>
              <a:srgbClr val="000000"/>
            </a:solidFill>
            <a:ln w="9525">
              <a:noFill/>
              <a:round/>
              <a:headEnd/>
              <a:tailEnd/>
            </a:ln>
          </p:spPr>
          <p:txBody>
            <a:bodyPr/>
            <a:lstStyle/>
            <a:p>
              <a:endParaRPr lang="en-US"/>
            </a:p>
          </p:txBody>
        </p:sp>
        <p:sp>
          <p:nvSpPr>
            <p:cNvPr id="635970" name="Freeform 66"/>
            <p:cNvSpPr>
              <a:spLocks/>
            </p:cNvSpPr>
            <p:nvPr/>
          </p:nvSpPr>
          <p:spPr bwMode="auto">
            <a:xfrm>
              <a:off x="1020" y="927"/>
              <a:ext cx="13" cy="89"/>
            </a:xfrm>
            <a:custGeom>
              <a:avLst/>
              <a:gdLst/>
              <a:ahLst/>
              <a:cxnLst>
                <a:cxn ang="0">
                  <a:pos x="6" y="0"/>
                </a:cxn>
                <a:cxn ang="0">
                  <a:pos x="0" y="6"/>
                </a:cxn>
                <a:cxn ang="0">
                  <a:pos x="0" y="89"/>
                </a:cxn>
                <a:cxn ang="0">
                  <a:pos x="13" y="89"/>
                </a:cxn>
                <a:cxn ang="0">
                  <a:pos x="13" y="6"/>
                </a:cxn>
                <a:cxn ang="0">
                  <a:pos x="6" y="12"/>
                </a:cxn>
                <a:cxn ang="0">
                  <a:pos x="6" y="0"/>
                </a:cxn>
                <a:cxn ang="0">
                  <a:pos x="0" y="0"/>
                </a:cxn>
                <a:cxn ang="0">
                  <a:pos x="0" y="6"/>
                </a:cxn>
                <a:cxn ang="0">
                  <a:pos x="6" y="0"/>
                </a:cxn>
              </a:cxnLst>
              <a:rect l="0" t="0" r="r" b="b"/>
              <a:pathLst>
                <a:path w="13" h="89">
                  <a:moveTo>
                    <a:pt x="6" y="0"/>
                  </a:moveTo>
                  <a:lnTo>
                    <a:pt x="0" y="6"/>
                  </a:lnTo>
                  <a:lnTo>
                    <a:pt x="0" y="89"/>
                  </a:lnTo>
                  <a:lnTo>
                    <a:pt x="13" y="89"/>
                  </a:lnTo>
                  <a:lnTo>
                    <a:pt x="13" y="6"/>
                  </a:lnTo>
                  <a:lnTo>
                    <a:pt x="6" y="12"/>
                  </a:lnTo>
                  <a:lnTo>
                    <a:pt x="6" y="0"/>
                  </a:lnTo>
                  <a:lnTo>
                    <a:pt x="0" y="0"/>
                  </a:lnTo>
                  <a:lnTo>
                    <a:pt x="0" y="6"/>
                  </a:lnTo>
                  <a:lnTo>
                    <a:pt x="6" y="0"/>
                  </a:lnTo>
                  <a:close/>
                </a:path>
              </a:pathLst>
            </a:custGeom>
            <a:solidFill>
              <a:srgbClr val="000000"/>
            </a:solidFill>
            <a:ln w="9525">
              <a:noFill/>
              <a:round/>
              <a:headEnd/>
              <a:tailEnd/>
            </a:ln>
          </p:spPr>
          <p:txBody>
            <a:bodyPr/>
            <a:lstStyle/>
            <a:p>
              <a:endParaRPr lang="en-US"/>
            </a:p>
          </p:txBody>
        </p:sp>
        <p:sp>
          <p:nvSpPr>
            <p:cNvPr id="635971" name="Freeform 67"/>
            <p:cNvSpPr>
              <a:spLocks/>
            </p:cNvSpPr>
            <p:nvPr/>
          </p:nvSpPr>
          <p:spPr bwMode="auto">
            <a:xfrm>
              <a:off x="1026" y="927"/>
              <a:ext cx="267" cy="12"/>
            </a:xfrm>
            <a:custGeom>
              <a:avLst/>
              <a:gdLst/>
              <a:ahLst/>
              <a:cxnLst>
                <a:cxn ang="0">
                  <a:pos x="267" y="6"/>
                </a:cxn>
                <a:cxn ang="0">
                  <a:pos x="261" y="0"/>
                </a:cxn>
                <a:cxn ang="0">
                  <a:pos x="0" y="0"/>
                </a:cxn>
                <a:cxn ang="0">
                  <a:pos x="0" y="12"/>
                </a:cxn>
                <a:cxn ang="0">
                  <a:pos x="261" y="12"/>
                </a:cxn>
                <a:cxn ang="0">
                  <a:pos x="254" y="6"/>
                </a:cxn>
                <a:cxn ang="0">
                  <a:pos x="267" y="6"/>
                </a:cxn>
                <a:cxn ang="0">
                  <a:pos x="267" y="0"/>
                </a:cxn>
                <a:cxn ang="0">
                  <a:pos x="261" y="0"/>
                </a:cxn>
                <a:cxn ang="0">
                  <a:pos x="267" y="6"/>
                </a:cxn>
              </a:cxnLst>
              <a:rect l="0" t="0" r="r" b="b"/>
              <a:pathLst>
                <a:path w="267" h="12">
                  <a:moveTo>
                    <a:pt x="267" y="6"/>
                  </a:moveTo>
                  <a:lnTo>
                    <a:pt x="261" y="0"/>
                  </a:lnTo>
                  <a:lnTo>
                    <a:pt x="0" y="0"/>
                  </a:lnTo>
                  <a:lnTo>
                    <a:pt x="0" y="12"/>
                  </a:lnTo>
                  <a:lnTo>
                    <a:pt x="261" y="12"/>
                  </a:lnTo>
                  <a:lnTo>
                    <a:pt x="254" y="6"/>
                  </a:lnTo>
                  <a:lnTo>
                    <a:pt x="267" y="6"/>
                  </a:lnTo>
                  <a:lnTo>
                    <a:pt x="267" y="0"/>
                  </a:lnTo>
                  <a:lnTo>
                    <a:pt x="261" y="0"/>
                  </a:lnTo>
                  <a:lnTo>
                    <a:pt x="267" y="6"/>
                  </a:lnTo>
                  <a:close/>
                </a:path>
              </a:pathLst>
            </a:custGeom>
            <a:solidFill>
              <a:srgbClr val="000000"/>
            </a:solidFill>
            <a:ln w="9525">
              <a:noFill/>
              <a:round/>
              <a:headEnd/>
              <a:tailEnd/>
            </a:ln>
          </p:spPr>
          <p:txBody>
            <a:bodyPr/>
            <a:lstStyle/>
            <a:p>
              <a:endParaRPr lang="en-US"/>
            </a:p>
          </p:txBody>
        </p:sp>
        <p:sp>
          <p:nvSpPr>
            <p:cNvPr id="635972" name="Freeform 68"/>
            <p:cNvSpPr>
              <a:spLocks/>
            </p:cNvSpPr>
            <p:nvPr/>
          </p:nvSpPr>
          <p:spPr bwMode="auto">
            <a:xfrm>
              <a:off x="931" y="1221"/>
              <a:ext cx="206" cy="409"/>
            </a:xfrm>
            <a:custGeom>
              <a:avLst/>
              <a:gdLst/>
              <a:ahLst/>
              <a:cxnLst>
                <a:cxn ang="0">
                  <a:pos x="135" y="0"/>
                </a:cxn>
                <a:cxn ang="0">
                  <a:pos x="64" y="0"/>
                </a:cxn>
                <a:cxn ang="0">
                  <a:pos x="62" y="0"/>
                </a:cxn>
                <a:cxn ang="0">
                  <a:pos x="54" y="3"/>
                </a:cxn>
                <a:cxn ang="0">
                  <a:pos x="45" y="7"/>
                </a:cxn>
                <a:cxn ang="0">
                  <a:pos x="32" y="13"/>
                </a:cxn>
                <a:cxn ang="0">
                  <a:pos x="20" y="22"/>
                </a:cxn>
                <a:cxn ang="0">
                  <a:pos x="10" y="33"/>
                </a:cxn>
                <a:cxn ang="0">
                  <a:pos x="2" y="48"/>
                </a:cxn>
                <a:cxn ang="0">
                  <a:pos x="0" y="68"/>
                </a:cxn>
                <a:cxn ang="0">
                  <a:pos x="0" y="125"/>
                </a:cxn>
                <a:cxn ang="0">
                  <a:pos x="0" y="191"/>
                </a:cxn>
                <a:cxn ang="0">
                  <a:pos x="0" y="247"/>
                </a:cxn>
                <a:cxn ang="0">
                  <a:pos x="0" y="271"/>
                </a:cxn>
                <a:cxn ang="0">
                  <a:pos x="54" y="271"/>
                </a:cxn>
                <a:cxn ang="0">
                  <a:pos x="54" y="409"/>
                </a:cxn>
                <a:cxn ang="0">
                  <a:pos x="206" y="408"/>
                </a:cxn>
                <a:cxn ang="0">
                  <a:pos x="206" y="259"/>
                </a:cxn>
                <a:cxn ang="0">
                  <a:pos x="203" y="256"/>
                </a:cxn>
                <a:cxn ang="0">
                  <a:pos x="196" y="246"/>
                </a:cxn>
                <a:cxn ang="0">
                  <a:pos x="185" y="229"/>
                </a:cxn>
                <a:cxn ang="0">
                  <a:pos x="172" y="208"/>
                </a:cxn>
                <a:cxn ang="0">
                  <a:pos x="159" y="184"/>
                </a:cxn>
                <a:cxn ang="0">
                  <a:pos x="147" y="158"/>
                </a:cxn>
                <a:cxn ang="0">
                  <a:pos x="139" y="130"/>
                </a:cxn>
                <a:cxn ang="0">
                  <a:pos x="135" y="101"/>
                </a:cxn>
                <a:cxn ang="0">
                  <a:pos x="134" y="54"/>
                </a:cxn>
                <a:cxn ang="0">
                  <a:pos x="134" y="23"/>
                </a:cxn>
                <a:cxn ang="0">
                  <a:pos x="135" y="5"/>
                </a:cxn>
                <a:cxn ang="0">
                  <a:pos x="135" y="0"/>
                </a:cxn>
              </a:cxnLst>
              <a:rect l="0" t="0" r="r" b="b"/>
              <a:pathLst>
                <a:path w="206" h="409">
                  <a:moveTo>
                    <a:pt x="135" y="0"/>
                  </a:moveTo>
                  <a:lnTo>
                    <a:pt x="64" y="0"/>
                  </a:lnTo>
                  <a:lnTo>
                    <a:pt x="62" y="0"/>
                  </a:lnTo>
                  <a:lnTo>
                    <a:pt x="54" y="3"/>
                  </a:lnTo>
                  <a:lnTo>
                    <a:pt x="45" y="7"/>
                  </a:lnTo>
                  <a:lnTo>
                    <a:pt x="32" y="13"/>
                  </a:lnTo>
                  <a:lnTo>
                    <a:pt x="20" y="22"/>
                  </a:lnTo>
                  <a:lnTo>
                    <a:pt x="10" y="33"/>
                  </a:lnTo>
                  <a:lnTo>
                    <a:pt x="2" y="48"/>
                  </a:lnTo>
                  <a:lnTo>
                    <a:pt x="0" y="68"/>
                  </a:lnTo>
                  <a:lnTo>
                    <a:pt x="0" y="125"/>
                  </a:lnTo>
                  <a:lnTo>
                    <a:pt x="0" y="191"/>
                  </a:lnTo>
                  <a:lnTo>
                    <a:pt x="0" y="247"/>
                  </a:lnTo>
                  <a:lnTo>
                    <a:pt x="0" y="271"/>
                  </a:lnTo>
                  <a:lnTo>
                    <a:pt x="54" y="271"/>
                  </a:lnTo>
                  <a:lnTo>
                    <a:pt x="54" y="409"/>
                  </a:lnTo>
                  <a:lnTo>
                    <a:pt x="206" y="408"/>
                  </a:lnTo>
                  <a:lnTo>
                    <a:pt x="206" y="259"/>
                  </a:lnTo>
                  <a:lnTo>
                    <a:pt x="203" y="256"/>
                  </a:lnTo>
                  <a:lnTo>
                    <a:pt x="196" y="246"/>
                  </a:lnTo>
                  <a:lnTo>
                    <a:pt x="185" y="229"/>
                  </a:lnTo>
                  <a:lnTo>
                    <a:pt x="172" y="208"/>
                  </a:lnTo>
                  <a:lnTo>
                    <a:pt x="159" y="184"/>
                  </a:lnTo>
                  <a:lnTo>
                    <a:pt x="147" y="158"/>
                  </a:lnTo>
                  <a:lnTo>
                    <a:pt x="139" y="130"/>
                  </a:lnTo>
                  <a:lnTo>
                    <a:pt x="135" y="101"/>
                  </a:lnTo>
                  <a:lnTo>
                    <a:pt x="134" y="54"/>
                  </a:lnTo>
                  <a:lnTo>
                    <a:pt x="134" y="23"/>
                  </a:lnTo>
                  <a:lnTo>
                    <a:pt x="135" y="5"/>
                  </a:lnTo>
                  <a:lnTo>
                    <a:pt x="135" y="0"/>
                  </a:lnTo>
                  <a:close/>
                </a:path>
              </a:pathLst>
            </a:custGeom>
            <a:solidFill>
              <a:srgbClr val="000000"/>
            </a:solidFill>
            <a:ln w="9525">
              <a:noFill/>
              <a:round/>
              <a:headEnd/>
              <a:tailEnd/>
            </a:ln>
          </p:spPr>
          <p:txBody>
            <a:bodyPr/>
            <a:lstStyle/>
            <a:p>
              <a:endParaRPr lang="en-US"/>
            </a:p>
          </p:txBody>
        </p:sp>
        <p:sp>
          <p:nvSpPr>
            <p:cNvPr id="635973" name="Freeform 69"/>
            <p:cNvSpPr>
              <a:spLocks/>
            </p:cNvSpPr>
            <p:nvPr/>
          </p:nvSpPr>
          <p:spPr bwMode="auto">
            <a:xfrm>
              <a:off x="1170" y="1221"/>
              <a:ext cx="205" cy="410"/>
            </a:xfrm>
            <a:custGeom>
              <a:avLst/>
              <a:gdLst/>
              <a:ahLst/>
              <a:cxnLst>
                <a:cxn ang="0">
                  <a:pos x="70" y="0"/>
                </a:cxn>
                <a:cxn ang="0">
                  <a:pos x="140" y="0"/>
                </a:cxn>
                <a:cxn ang="0">
                  <a:pos x="143" y="0"/>
                </a:cxn>
                <a:cxn ang="0">
                  <a:pos x="150" y="3"/>
                </a:cxn>
                <a:cxn ang="0">
                  <a:pos x="160" y="7"/>
                </a:cxn>
                <a:cxn ang="0">
                  <a:pos x="172" y="13"/>
                </a:cxn>
                <a:cxn ang="0">
                  <a:pos x="185" y="22"/>
                </a:cxn>
                <a:cxn ang="0">
                  <a:pos x="195" y="34"/>
                </a:cxn>
                <a:cxn ang="0">
                  <a:pos x="202" y="49"/>
                </a:cxn>
                <a:cxn ang="0">
                  <a:pos x="205" y="69"/>
                </a:cxn>
                <a:cxn ang="0">
                  <a:pos x="203" y="126"/>
                </a:cxn>
                <a:cxn ang="0">
                  <a:pos x="203" y="193"/>
                </a:cxn>
                <a:cxn ang="0">
                  <a:pos x="203" y="248"/>
                </a:cxn>
                <a:cxn ang="0">
                  <a:pos x="203" y="271"/>
                </a:cxn>
                <a:cxn ang="0">
                  <a:pos x="149" y="271"/>
                </a:cxn>
                <a:cxn ang="0">
                  <a:pos x="149" y="410"/>
                </a:cxn>
                <a:cxn ang="0">
                  <a:pos x="0" y="408"/>
                </a:cxn>
                <a:cxn ang="0">
                  <a:pos x="1" y="259"/>
                </a:cxn>
                <a:cxn ang="0">
                  <a:pos x="4" y="256"/>
                </a:cxn>
                <a:cxn ang="0">
                  <a:pos x="11" y="246"/>
                </a:cxn>
                <a:cxn ang="0">
                  <a:pos x="22" y="229"/>
                </a:cxn>
                <a:cxn ang="0">
                  <a:pos x="34" y="208"/>
                </a:cxn>
                <a:cxn ang="0">
                  <a:pos x="46" y="184"/>
                </a:cxn>
                <a:cxn ang="0">
                  <a:pos x="57" y="158"/>
                </a:cxn>
                <a:cxn ang="0">
                  <a:pos x="66" y="130"/>
                </a:cxn>
                <a:cxn ang="0">
                  <a:pos x="70" y="101"/>
                </a:cxn>
                <a:cxn ang="0">
                  <a:pos x="71" y="54"/>
                </a:cxn>
                <a:cxn ang="0">
                  <a:pos x="71" y="23"/>
                </a:cxn>
                <a:cxn ang="0">
                  <a:pos x="70" y="5"/>
                </a:cxn>
                <a:cxn ang="0">
                  <a:pos x="70" y="0"/>
                </a:cxn>
              </a:cxnLst>
              <a:rect l="0" t="0" r="r" b="b"/>
              <a:pathLst>
                <a:path w="205" h="410">
                  <a:moveTo>
                    <a:pt x="70" y="0"/>
                  </a:moveTo>
                  <a:lnTo>
                    <a:pt x="140" y="0"/>
                  </a:lnTo>
                  <a:lnTo>
                    <a:pt x="143" y="0"/>
                  </a:lnTo>
                  <a:lnTo>
                    <a:pt x="150" y="3"/>
                  </a:lnTo>
                  <a:lnTo>
                    <a:pt x="160" y="7"/>
                  </a:lnTo>
                  <a:lnTo>
                    <a:pt x="172" y="13"/>
                  </a:lnTo>
                  <a:lnTo>
                    <a:pt x="185" y="22"/>
                  </a:lnTo>
                  <a:lnTo>
                    <a:pt x="195" y="34"/>
                  </a:lnTo>
                  <a:lnTo>
                    <a:pt x="202" y="49"/>
                  </a:lnTo>
                  <a:lnTo>
                    <a:pt x="205" y="69"/>
                  </a:lnTo>
                  <a:lnTo>
                    <a:pt x="203" y="126"/>
                  </a:lnTo>
                  <a:lnTo>
                    <a:pt x="203" y="193"/>
                  </a:lnTo>
                  <a:lnTo>
                    <a:pt x="203" y="248"/>
                  </a:lnTo>
                  <a:lnTo>
                    <a:pt x="203" y="271"/>
                  </a:lnTo>
                  <a:lnTo>
                    <a:pt x="149" y="271"/>
                  </a:lnTo>
                  <a:lnTo>
                    <a:pt x="149" y="410"/>
                  </a:lnTo>
                  <a:lnTo>
                    <a:pt x="0" y="408"/>
                  </a:lnTo>
                  <a:lnTo>
                    <a:pt x="1" y="259"/>
                  </a:lnTo>
                  <a:lnTo>
                    <a:pt x="4" y="256"/>
                  </a:lnTo>
                  <a:lnTo>
                    <a:pt x="11" y="246"/>
                  </a:lnTo>
                  <a:lnTo>
                    <a:pt x="22" y="229"/>
                  </a:lnTo>
                  <a:lnTo>
                    <a:pt x="34" y="208"/>
                  </a:lnTo>
                  <a:lnTo>
                    <a:pt x="46" y="184"/>
                  </a:lnTo>
                  <a:lnTo>
                    <a:pt x="57" y="158"/>
                  </a:lnTo>
                  <a:lnTo>
                    <a:pt x="66" y="130"/>
                  </a:lnTo>
                  <a:lnTo>
                    <a:pt x="70" y="101"/>
                  </a:lnTo>
                  <a:lnTo>
                    <a:pt x="71" y="54"/>
                  </a:lnTo>
                  <a:lnTo>
                    <a:pt x="71" y="23"/>
                  </a:lnTo>
                  <a:lnTo>
                    <a:pt x="70" y="5"/>
                  </a:lnTo>
                  <a:lnTo>
                    <a:pt x="70" y="0"/>
                  </a:lnTo>
                  <a:close/>
                </a:path>
              </a:pathLst>
            </a:custGeom>
            <a:solidFill>
              <a:srgbClr val="000000"/>
            </a:solidFill>
            <a:ln w="9525">
              <a:noFill/>
              <a:round/>
              <a:headEnd/>
              <a:tailEnd/>
            </a:ln>
          </p:spPr>
          <p:txBody>
            <a:bodyPr/>
            <a:lstStyle/>
            <a:p>
              <a:endParaRPr lang="en-US"/>
            </a:p>
          </p:txBody>
        </p:sp>
        <p:sp>
          <p:nvSpPr>
            <p:cNvPr id="635974" name="Freeform 70"/>
            <p:cNvSpPr>
              <a:spLocks/>
            </p:cNvSpPr>
            <p:nvPr/>
          </p:nvSpPr>
          <p:spPr bwMode="auto">
            <a:xfrm>
              <a:off x="972" y="2128"/>
              <a:ext cx="177" cy="76"/>
            </a:xfrm>
            <a:custGeom>
              <a:avLst/>
              <a:gdLst/>
              <a:ahLst/>
              <a:cxnLst>
                <a:cxn ang="0">
                  <a:pos x="177" y="0"/>
                </a:cxn>
                <a:cxn ang="0">
                  <a:pos x="37" y="0"/>
                </a:cxn>
                <a:cxn ang="0">
                  <a:pos x="36" y="0"/>
                </a:cxn>
                <a:cxn ang="0">
                  <a:pos x="31" y="2"/>
                </a:cxn>
                <a:cxn ang="0">
                  <a:pos x="26" y="4"/>
                </a:cxn>
                <a:cxn ang="0">
                  <a:pos x="18" y="9"/>
                </a:cxn>
                <a:cxn ang="0">
                  <a:pos x="12" y="14"/>
                </a:cxn>
                <a:cxn ang="0">
                  <a:pos x="6" y="22"/>
                </a:cxn>
                <a:cxn ang="0">
                  <a:pos x="2" y="32"/>
                </a:cxn>
                <a:cxn ang="0">
                  <a:pos x="0" y="44"/>
                </a:cxn>
                <a:cxn ang="0">
                  <a:pos x="2" y="62"/>
                </a:cxn>
                <a:cxn ang="0">
                  <a:pos x="10" y="71"/>
                </a:cxn>
                <a:cxn ang="0">
                  <a:pos x="21" y="75"/>
                </a:cxn>
                <a:cxn ang="0">
                  <a:pos x="35" y="76"/>
                </a:cxn>
                <a:cxn ang="0">
                  <a:pos x="44" y="76"/>
                </a:cxn>
                <a:cxn ang="0">
                  <a:pos x="63" y="76"/>
                </a:cxn>
                <a:cxn ang="0">
                  <a:pos x="85" y="76"/>
                </a:cxn>
                <a:cxn ang="0">
                  <a:pos x="111" y="76"/>
                </a:cxn>
                <a:cxn ang="0">
                  <a:pos x="136" y="76"/>
                </a:cxn>
                <a:cxn ang="0">
                  <a:pos x="157" y="76"/>
                </a:cxn>
                <a:cxn ang="0">
                  <a:pos x="172" y="76"/>
                </a:cxn>
                <a:cxn ang="0">
                  <a:pos x="177" y="76"/>
                </a:cxn>
                <a:cxn ang="0">
                  <a:pos x="177" y="0"/>
                </a:cxn>
              </a:cxnLst>
              <a:rect l="0" t="0" r="r" b="b"/>
              <a:pathLst>
                <a:path w="177" h="76">
                  <a:moveTo>
                    <a:pt x="177" y="0"/>
                  </a:moveTo>
                  <a:lnTo>
                    <a:pt x="37" y="0"/>
                  </a:lnTo>
                  <a:lnTo>
                    <a:pt x="36" y="0"/>
                  </a:lnTo>
                  <a:lnTo>
                    <a:pt x="31" y="2"/>
                  </a:lnTo>
                  <a:lnTo>
                    <a:pt x="26" y="4"/>
                  </a:lnTo>
                  <a:lnTo>
                    <a:pt x="18" y="9"/>
                  </a:lnTo>
                  <a:lnTo>
                    <a:pt x="12" y="14"/>
                  </a:lnTo>
                  <a:lnTo>
                    <a:pt x="6" y="22"/>
                  </a:lnTo>
                  <a:lnTo>
                    <a:pt x="2" y="32"/>
                  </a:lnTo>
                  <a:lnTo>
                    <a:pt x="0" y="44"/>
                  </a:lnTo>
                  <a:lnTo>
                    <a:pt x="2" y="62"/>
                  </a:lnTo>
                  <a:lnTo>
                    <a:pt x="10" y="71"/>
                  </a:lnTo>
                  <a:lnTo>
                    <a:pt x="21" y="75"/>
                  </a:lnTo>
                  <a:lnTo>
                    <a:pt x="35" y="76"/>
                  </a:lnTo>
                  <a:lnTo>
                    <a:pt x="44" y="76"/>
                  </a:lnTo>
                  <a:lnTo>
                    <a:pt x="63" y="76"/>
                  </a:lnTo>
                  <a:lnTo>
                    <a:pt x="85" y="76"/>
                  </a:lnTo>
                  <a:lnTo>
                    <a:pt x="111" y="76"/>
                  </a:lnTo>
                  <a:lnTo>
                    <a:pt x="136" y="76"/>
                  </a:lnTo>
                  <a:lnTo>
                    <a:pt x="157" y="76"/>
                  </a:lnTo>
                  <a:lnTo>
                    <a:pt x="172" y="76"/>
                  </a:lnTo>
                  <a:lnTo>
                    <a:pt x="177" y="76"/>
                  </a:lnTo>
                  <a:lnTo>
                    <a:pt x="177" y="0"/>
                  </a:lnTo>
                  <a:close/>
                </a:path>
              </a:pathLst>
            </a:custGeom>
            <a:solidFill>
              <a:srgbClr val="000000"/>
            </a:solidFill>
            <a:ln w="9525">
              <a:noFill/>
              <a:round/>
              <a:headEnd/>
              <a:tailEnd/>
            </a:ln>
          </p:spPr>
          <p:txBody>
            <a:bodyPr/>
            <a:lstStyle/>
            <a:p>
              <a:endParaRPr lang="en-US"/>
            </a:p>
          </p:txBody>
        </p:sp>
        <p:sp>
          <p:nvSpPr>
            <p:cNvPr id="635975" name="Freeform 71"/>
            <p:cNvSpPr>
              <a:spLocks/>
            </p:cNvSpPr>
            <p:nvPr/>
          </p:nvSpPr>
          <p:spPr bwMode="auto">
            <a:xfrm>
              <a:off x="1165" y="2128"/>
              <a:ext cx="177" cy="76"/>
            </a:xfrm>
            <a:custGeom>
              <a:avLst/>
              <a:gdLst/>
              <a:ahLst/>
              <a:cxnLst>
                <a:cxn ang="0">
                  <a:pos x="0" y="0"/>
                </a:cxn>
                <a:cxn ang="0">
                  <a:pos x="140" y="0"/>
                </a:cxn>
                <a:cxn ang="0">
                  <a:pos x="141" y="0"/>
                </a:cxn>
                <a:cxn ang="0">
                  <a:pos x="146" y="2"/>
                </a:cxn>
                <a:cxn ang="0">
                  <a:pos x="151" y="4"/>
                </a:cxn>
                <a:cxn ang="0">
                  <a:pos x="159" y="8"/>
                </a:cxn>
                <a:cxn ang="0">
                  <a:pos x="166" y="13"/>
                </a:cxn>
                <a:cxn ang="0">
                  <a:pos x="171" y="21"/>
                </a:cxn>
                <a:cxn ang="0">
                  <a:pos x="176" y="31"/>
                </a:cxn>
                <a:cxn ang="0">
                  <a:pos x="177" y="43"/>
                </a:cxn>
                <a:cxn ang="0">
                  <a:pos x="174" y="65"/>
                </a:cxn>
                <a:cxn ang="0">
                  <a:pos x="165" y="73"/>
                </a:cxn>
                <a:cxn ang="0">
                  <a:pos x="154" y="76"/>
                </a:cxn>
                <a:cxn ang="0">
                  <a:pos x="143" y="76"/>
                </a:cxn>
                <a:cxn ang="0">
                  <a:pos x="133" y="76"/>
                </a:cxn>
                <a:cxn ang="0">
                  <a:pos x="115" y="76"/>
                </a:cxn>
                <a:cxn ang="0">
                  <a:pos x="92" y="76"/>
                </a:cxn>
                <a:cxn ang="0">
                  <a:pos x="67" y="76"/>
                </a:cxn>
                <a:cxn ang="0">
                  <a:pos x="42" y="76"/>
                </a:cxn>
                <a:cxn ang="0">
                  <a:pos x="21" y="76"/>
                </a:cxn>
                <a:cxn ang="0">
                  <a:pos x="6" y="76"/>
                </a:cxn>
                <a:cxn ang="0">
                  <a:pos x="1" y="76"/>
                </a:cxn>
                <a:cxn ang="0">
                  <a:pos x="0" y="0"/>
                </a:cxn>
              </a:cxnLst>
              <a:rect l="0" t="0" r="r" b="b"/>
              <a:pathLst>
                <a:path w="177" h="76">
                  <a:moveTo>
                    <a:pt x="0" y="0"/>
                  </a:moveTo>
                  <a:lnTo>
                    <a:pt x="140" y="0"/>
                  </a:lnTo>
                  <a:lnTo>
                    <a:pt x="141" y="0"/>
                  </a:lnTo>
                  <a:lnTo>
                    <a:pt x="146" y="2"/>
                  </a:lnTo>
                  <a:lnTo>
                    <a:pt x="151" y="4"/>
                  </a:lnTo>
                  <a:lnTo>
                    <a:pt x="159" y="8"/>
                  </a:lnTo>
                  <a:lnTo>
                    <a:pt x="166" y="13"/>
                  </a:lnTo>
                  <a:lnTo>
                    <a:pt x="171" y="21"/>
                  </a:lnTo>
                  <a:lnTo>
                    <a:pt x="176" y="31"/>
                  </a:lnTo>
                  <a:lnTo>
                    <a:pt x="177" y="43"/>
                  </a:lnTo>
                  <a:lnTo>
                    <a:pt x="174" y="65"/>
                  </a:lnTo>
                  <a:lnTo>
                    <a:pt x="165" y="73"/>
                  </a:lnTo>
                  <a:lnTo>
                    <a:pt x="154" y="76"/>
                  </a:lnTo>
                  <a:lnTo>
                    <a:pt x="143" y="76"/>
                  </a:lnTo>
                  <a:lnTo>
                    <a:pt x="133" y="76"/>
                  </a:lnTo>
                  <a:lnTo>
                    <a:pt x="115" y="76"/>
                  </a:lnTo>
                  <a:lnTo>
                    <a:pt x="92" y="76"/>
                  </a:lnTo>
                  <a:lnTo>
                    <a:pt x="67" y="76"/>
                  </a:lnTo>
                  <a:lnTo>
                    <a:pt x="42" y="76"/>
                  </a:lnTo>
                  <a:lnTo>
                    <a:pt x="21" y="76"/>
                  </a:lnTo>
                  <a:lnTo>
                    <a:pt x="6" y="76"/>
                  </a:lnTo>
                  <a:lnTo>
                    <a:pt x="1" y="76"/>
                  </a:lnTo>
                  <a:lnTo>
                    <a:pt x="0" y="0"/>
                  </a:lnTo>
                  <a:close/>
                </a:path>
              </a:pathLst>
            </a:custGeom>
            <a:solidFill>
              <a:srgbClr val="000000"/>
            </a:solidFill>
            <a:ln w="9525">
              <a:noFill/>
              <a:round/>
              <a:headEnd/>
              <a:tailEnd/>
            </a:ln>
          </p:spPr>
          <p:txBody>
            <a:bodyPr/>
            <a:lstStyle/>
            <a:p>
              <a:endParaRPr lang="en-US"/>
            </a:p>
          </p:txBody>
        </p:sp>
        <p:sp>
          <p:nvSpPr>
            <p:cNvPr id="635976" name="Freeform 72"/>
            <p:cNvSpPr>
              <a:spLocks/>
            </p:cNvSpPr>
            <p:nvPr/>
          </p:nvSpPr>
          <p:spPr bwMode="auto">
            <a:xfrm>
              <a:off x="932" y="1494"/>
              <a:ext cx="13" cy="156"/>
            </a:xfrm>
            <a:custGeom>
              <a:avLst/>
              <a:gdLst/>
              <a:ahLst/>
              <a:cxnLst>
                <a:cxn ang="0">
                  <a:pos x="13" y="156"/>
                </a:cxn>
                <a:cxn ang="0">
                  <a:pos x="13" y="156"/>
                </a:cxn>
                <a:cxn ang="0">
                  <a:pos x="13" y="0"/>
                </a:cxn>
                <a:cxn ang="0">
                  <a:pos x="0" y="0"/>
                </a:cxn>
                <a:cxn ang="0">
                  <a:pos x="0" y="156"/>
                </a:cxn>
                <a:cxn ang="0">
                  <a:pos x="0" y="156"/>
                </a:cxn>
                <a:cxn ang="0">
                  <a:pos x="13" y="156"/>
                </a:cxn>
              </a:cxnLst>
              <a:rect l="0" t="0" r="r" b="b"/>
              <a:pathLst>
                <a:path w="13" h="156">
                  <a:moveTo>
                    <a:pt x="13" y="156"/>
                  </a:moveTo>
                  <a:lnTo>
                    <a:pt x="13" y="156"/>
                  </a:lnTo>
                  <a:lnTo>
                    <a:pt x="13" y="0"/>
                  </a:lnTo>
                  <a:lnTo>
                    <a:pt x="0" y="0"/>
                  </a:lnTo>
                  <a:lnTo>
                    <a:pt x="0" y="156"/>
                  </a:lnTo>
                  <a:lnTo>
                    <a:pt x="0" y="156"/>
                  </a:lnTo>
                  <a:lnTo>
                    <a:pt x="13" y="156"/>
                  </a:lnTo>
                  <a:close/>
                </a:path>
              </a:pathLst>
            </a:custGeom>
            <a:solidFill>
              <a:srgbClr val="000000"/>
            </a:solidFill>
            <a:ln w="9525">
              <a:noFill/>
              <a:round/>
              <a:headEnd/>
              <a:tailEnd/>
            </a:ln>
          </p:spPr>
          <p:txBody>
            <a:bodyPr/>
            <a:lstStyle/>
            <a:p>
              <a:endParaRPr lang="en-US"/>
            </a:p>
          </p:txBody>
        </p:sp>
        <p:sp>
          <p:nvSpPr>
            <p:cNvPr id="635977" name="Freeform 73"/>
            <p:cNvSpPr>
              <a:spLocks/>
            </p:cNvSpPr>
            <p:nvPr/>
          </p:nvSpPr>
          <p:spPr bwMode="auto">
            <a:xfrm>
              <a:off x="932" y="1650"/>
              <a:ext cx="62" cy="36"/>
            </a:xfrm>
            <a:custGeom>
              <a:avLst/>
              <a:gdLst/>
              <a:ahLst/>
              <a:cxnLst>
                <a:cxn ang="0">
                  <a:pos x="62" y="23"/>
                </a:cxn>
                <a:cxn ang="0">
                  <a:pos x="42" y="22"/>
                </a:cxn>
                <a:cxn ang="0">
                  <a:pos x="30" y="18"/>
                </a:cxn>
                <a:cxn ang="0">
                  <a:pos x="21" y="15"/>
                </a:cxn>
                <a:cxn ang="0">
                  <a:pos x="18" y="10"/>
                </a:cxn>
                <a:cxn ang="0">
                  <a:pos x="14" y="5"/>
                </a:cxn>
                <a:cxn ang="0">
                  <a:pos x="13" y="4"/>
                </a:cxn>
                <a:cxn ang="0">
                  <a:pos x="13" y="2"/>
                </a:cxn>
                <a:cxn ang="0">
                  <a:pos x="13" y="0"/>
                </a:cxn>
                <a:cxn ang="0">
                  <a:pos x="0" y="0"/>
                </a:cxn>
                <a:cxn ang="0">
                  <a:pos x="0" y="2"/>
                </a:cxn>
                <a:cxn ang="0">
                  <a:pos x="0" y="7"/>
                </a:cxn>
                <a:cxn ang="0">
                  <a:pos x="4" y="13"/>
                </a:cxn>
                <a:cxn ang="0">
                  <a:pos x="8" y="18"/>
                </a:cxn>
                <a:cxn ang="0">
                  <a:pos x="16" y="25"/>
                </a:cxn>
                <a:cxn ang="0">
                  <a:pos x="27" y="30"/>
                </a:cxn>
                <a:cxn ang="0">
                  <a:pos x="42" y="34"/>
                </a:cxn>
                <a:cxn ang="0">
                  <a:pos x="62" y="36"/>
                </a:cxn>
                <a:cxn ang="0">
                  <a:pos x="62" y="23"/>
                </a:cxn>
              </a:cxnLst>
              <a:rect l="0" t="0" r="r" b="b"/>
              <a:pathLst>
                <a:path w="62" h="36">
                  <a:moveTo>
                    <a:pt x="62" y="23"/>
                  </a:moveTo>
                  <a:lnTo>
                    <a:pt x="42" y="22"/>
                  </a:lnTo>
                  <a:lnTo>
                    <a:pt x="30" y="18"/>
                  </a:lnTo>
                  <a:lnTo>
                    <a:pt x="21" y="15"/>
                  </a:lnTo>
                  <a:lnTo>
                    <a:pt x="18" y="10"/>
                  </a:lnTo>
                  <a:lnTo>
                    <a:pt x="14" y="5"/>
                  </a:lnTo>
                  <a:lnTo>
                    <a:pt x="13" y="4"/>
                  </a:lnTo>
                  <a:lnTo>
                    <a:pt x="13" y="2"/>
                  </a:lnTo>
                  <a:lnTo>
                    <a:pt x="13" y="0"/>
                  </a:lnTo>
                  <a:lnTo>
                    <a:pt x="0" y="0"/>
                  </a:lnTo>
                  <a:lnTo>
                    <a:pt x="0" y="2"/>
                  </a:lnTo>
                  <a:lnTo>
                    <a:pt x="0" y="7"/>
                  </a:lnTo>
                  <a:lnTo>
                    <a:pt x="4" y="13"/>
                  </a:lnTo>
                  <a:lnTo>
                    <a:pt x="8" y="18"/>
                  </a:lnTo>
                  <a:lnTo>
                    <a:pt x="16" y="25"/>
                  </a:lnTo>
                  <a:lnTo>
                    <a:pt x="27" y="30"/>
                  </a:lnTo>
                  <a:lnTo>
                    <a:pt x="42" y="34"/>
                  </a:lnTo>
                  <a:lnTo>
                    <a:pt x="62" y="36"/>
                  </a:lnTo>
                  <a:lnTo>
                    <a:pt x="62" y="23"/>
                  </a:lnTo>
                  <a:close/>
                </a:path>
              </a:pathLst>
            </a:custGeom>
            <a:solidFill>
              <a:srgbClr val="000000"/>
            </a:solidFill>
            <a:ln w="9525">
              <a:noFill/>
              <a:round/>
              <a:headEnd/>
              <a:tailEnd/>
            </a:ln>
          </p:spPr>
          <p:txBody>
            <a:bodyPr/>
            <a:lstStyle/>
            <a:p>
              <a:endParaRPr lang="en-US"/>
            </a:p>
          </p:txBody>
        </p:sp>
        <p:sp>
          <p:nvSpPr>
            <p:cNvPr id="635978" name="Freeform 74"/>
            <p:cNvSpPr>
              <a:spLocks/>
            </p:cNvSpPr>
            <p:nvPr/>
          </p:nvSpPr>
          <p:spPr bwMode="auto">
            <a:xfrm>
              <a:off x="1361" y="1494"/>
              <a:ext cx="12" cy="159"/>
            </a:xfrm>
            <a:custGeom>
              <a:avLst/>
              <a:gdLst/>
              <a:ahLst/>
              <a:cxnLst>
                <a:cxn ang="0">
                  <a:pos x="12" y="159"/>
                </a:cxn>
                <a:cxn ang="0">
                  <a:pos x="12" y="156"/>
                </a:cxn>
                <a:cxn ang="0">
                  <a:pos x="12" y="0"/>
                </a:cxn>
                <a:cxn ang="0">
                  <a:pos x="0" y="0"/>
                </a:cxn>
                <a:cxn ang="0">
                  <a:pos x="0" y="156"/>
                </a:cxn>
                <a:cxn ang="0">
                  <a:pos x="0" y="154"/>
                </a:cxn>
                <a:cxn ang="0">
                  <a:pos x="12" y="159"/>
                </a:cxn>
                <a:cxn ang="0">
                  <a:pos x="12" y="158"/>
                </a:cxn>
                <a:cxn ang="0">
                  <a:pos x="12" y="156"/>
                </a:cxn>
                <a:cxn ang="0">
                  <a:pos x="12" y="159"/>
                </a:cxn>
              </a:cxnLst>
              <a:rect l="0" t="0" r="r" b="b"/>
              <a:pathLst>
                <a:path w="12" h="159">
                  <a:moveTo>
                    <a:pt x="12" y="159"/>
                  </a:moveTo>
                  <a:lnTo>
                    <a:pt x="12" y="156"/>
                  </a:lnTo>
                  <a:lnTo>
                    <a:pt x="12" y="0"/>
                  </a:lnTo>
                  <a:lnTo>
                    <a:pt x="0" y="0"/>
                  </a:lnTo>
                  <a:lnTo>
                    <a:pt x="0" y="156"/>
                  </a:lnTo>
                  <a:lnTo>
                    <a:pt x="0" y="154"/>
                  </a:lnTo>
                  <a:lnTo>
                    <a:pt x="12" y="159"/>
                  </a:lnTo>
                  <a:lnTo>
                    <a:pt x="12" y="158"/>
                  </a:lnTo>
                  <a:lnTo>
                    <a:pt x="12" y="156"/>
                  </a:lnTo>
                  <a:lnTo>
                    <a:pt x="12" y="159"/>
                  </a:lnTo>
                  <a:close/>
                </a:path>
              </a:pathLst>
            </a:custGeom>
            <a:solidFill>
              <a:srgbClr val="000000"/>
            </a:solidFill>
            <a:ln w="9525">
              <a:noFill/>
              <a:round/>
              <a:headEnd/>
              <a:tailEnd/>
            </a:ln>
          </p:spPr>
          <p:txBody>
            <a:bodyPr/>
            <a:lstStyle/>
            <a:p>
              <a:endParaRPr lang="en-US"/>
            </a:p>
          </p:txBody>
        </p:sp>
        <p:sp>
          <p:nvSpPr>
            <p:cNvPr id="635979" name="Freeform 75"/>
            <p:cNvSpPr>
              <a:spLocks/>
            </p:cNvSpPr>
            <p:nvPr/>
          </p:nvSpPr>
          <p:spPr bwMode="auto">
            <a:xfrm>
              <a:off x="1313" y="1648"/>
              <a:ext cx="60" cy="44"/>
            </a:xfrm>
            <a:custGeom>
              <a:avLst/>
              <a:gdLst/>
              <a:ahLst/>
              <a:cxnLst>
                <a:cxn ang="0">
                  <a:pos x="0" y="44"/>
                </a:cxn>
                <a:cxn ang="0">
                  <a:pos x="14" y="43"/>
                </a:cxn>
                <a:cxn ang="0">
                  <a:pos x="27" y="38"/>
                </a:cxn>
                <a:cxn ang="0">
                  <a:pos x="38" y="31"/>
                </a:cxn>
                <a:cxn ang="0">
                  <a:pos x="45" y="25"/>
                </a:cxn>
                <a:cxn ang="0">
                  <a:pos x="53" y="17"/>
                </a:cxn>
                <a:cxn ang="0">
                  <a:pos x="57" y="10"/>
                </a:cxn>
                <a:cxn ang="0">
                  <a:pos x="58" y="6"/>
                </a:cxn>
                <a:cxn ang="0">
                  <a:pos x="60" y="5"/>
                </a:cxn>
                <a:cxn ang="0">
                  <a:pos x="48" y="0"/>
                </a:cxn>
                <a:cxn ang="0">
                  <a:pos x="48" y="1"/>
                </a:cxn>
                <a:cxn ang="0">
                  <a:pos x="47" y="5"/>
                </a:cxn>
                <a:cxn ang="0">
                  <a:pos x="43" y="10"/>
                </a:cxn>
                <a:cxn ang="0">
                  <a:pos x="38" y="15"/>
                </a:cxn>
                <a:cxn ang="0">
                  <a:pos x="31" y="21"/>
                </a:cxn>
                <a:cxn ang="0">
                  <a:pos x="22" y="27"/>
                </a:cxn>
                <a:cxn ang="0">
                  <a:pos x="12" y="30"/>
                </a:cxn>
                <a:cxn ang="0">
                  <a:pos x="0" y="31"/>
                </a:cxn>
                <a:cxn ang="0">
                  <a:pos x="0" y="44"/>
                </a:cxn>
              </a:cxnLst>
              <a:rect l="0" t="0" r="r" b="b"/>
              <a:pathLst>
                <a:path w="60" h="44">
                  <a:moveTo>
                    <a:pt x="0" y="44"/>
                  </a:moveTo>
                  <a:lnTo>
                    <a:pt x="14" y="43"/>
                  </a:lnTo>
                  <a:lnTo>
                    <a:pt x="27" y="38"/>
                  </a:lnTo>
                  <a:lnTo>
                    <a:pt x="38" y="31"/>
                  </a:lnTo>
                  <a:lnTo>
                    <a:pt x="45" y="25"/>
                  </a:lnTo>
                  <a:lnTo>
                    <a:pt x="53" y="17"/>
                  </a:lnTo>
                  <a:lnTo>
                    <a:pt x="57" y="10"/>
                  </a:lnTo>
                  <a:lnTo>
                    <a:pt x="58" y="6"/>
                  </a:lnTo>
                  <a:lnTo>
                    <a:pt x="60" y="5"/>
                  </a:lnTo>
                  <a:lnTo>
                    <a:pt x="48" y="0"/>
                  </a:lnTo>
                  <a:lnTo>
                    <a:pt x="48" y="1"/>
                  </a:lnTo>
                  <a:lnTo>
                    <a:pt x="47" y="5"/>
                  </a:lnTo>
                  <a:lnTo>
                    <a:pt x="43" y="10"/>
                  </a:lnTo>
                  <a:lnTo>
                    <a:pt x="38" y="15"/>
                  </a:lnTo>
                  <a:lnTo>
                    <a:pt x="31" y="21"/>
                  </a:lnTo>
                  <a:lnTo>
                    <a:pt x="22" y="27"/>
                  </a:lnTo>
                  <a:lnTo>
                    <a:pt x="12" y="30"/>
                  </a:lnTo>
                  <a:lnTo>
                    <a:pt x="0" y="31"/>
                  </a:lnTo>
                  <a:lnTo>
                    <a:pt x="0" y="44"/>
                  </a:lnTo>
                  <a:close/>
                </a:path>
              </a:pathLst>
            </a:custGeom>
            <a:solidFill>
              <a:srgbClr val="000000"/>
            </a:solidFill>
            <a:ln w="9525">
              <a:noFill/>
              <a:round/>
              <a:headEnd/>
              <a:tailEnd/>
            </a:ln>
          </p:spPr>
          <p:txBody>
            <a:bodyPr/>
            <a:lstStyle/>
            <a:p>
              <a:endParaRPr lang="en-US"/>
            </a:p>
          </p:txBody>
        </p:sp>
        <p:sp>
          <p:nvSpPr>
            <p:cNvPr id="635980" name="Freeform 76"/>
            <p:cNvSpPr>
              <a:spLocks/>
            </p:cNvSpPr>
            <p:nvPr/>
          </p:nvSpPr>
          <p:spPr bwMode="auto">
            <a:xfrm>
              <a:off x="989" y="1630"/>
              <a:ext cx="13" cy="49"/>
            </a:xfrm>
            <a:custGeom>
              <a:avLst/>
              <a:gdLst/>
              <a:ahLst/>
              <a:cxnLst>
                <a:cxn ang="0">
                  <a:pos x="13" y="49"/>
                </a:cxn>
                <a:cxn ang="0">
                  <a:pos x="13" y="49"/>
                </a:cxn>
                <a:cxn ang="0">
                  <a:pos x="13" y="0"/>
                </a:cxn>
                <a:cxn ang="0">
                  <a:pos x="0" y="0"/>
                </a:cxn>
                <a:cxn ang="0">
                  <a:pos x="0" y="49"/>
                </a:cxn>
                <a:cxn ang="0">
                  <a:pos x="0" y="49"/>
                </a:cxn>
                <a:cxn ang="0">
                  <a:pos x="13" y="49"/>
                </a:cxn>
              </a:cxnLst>
              <a:rect l="0" t="0" r="r" b="b"/>
              <a:pathLst>
                <a:path w="13" h="49">
                  <a:moveTo>
                    <a:pt x="13" y="49"/>
                  </a:moveTo>
                  <a:lnTo>
                    <a:pt x="13" y="49"/>
                  </a:lnTo>
                  <a:lnTo>
                    <a:pt x="13" y="0"/>
                  </a:lnTo>
                  <a:lnTo>
                    <a:pt x="0" y="0"/>
                  </a:lnTo>
                  <a:lnTo>
                    <a:pt x="0" y="49"/>
                  </a:lnTo>
                  <a:lnTo>
                    <a:pt x="0" y="49"/>
                  </a:lnTo>
                  <a:lnTo>
                    <a:pt x="13" y="49"/>
                  </a:lnTo>
                  <a:close/>
                </a:path>
              </a:pathLst>
            </a:custGeom>
            <a:solidFill>
              <a:srgbClr val="000000"/>
            </a:solidFill>
            <a:ln w="9525">
              <a:noFill/>
              <a:round/>
              <a:headEnd/>
              <a:tailEnd/>
            </a:ln>
          </p:spPr>
          <p:txBody>
            <a:bodyPr/>
            <a:lstStyle/>
            <a:p>
              <a:endParaRPr lang="en-US"/>
            </a:p>
          </p:txBody>
        </p:sp>
        <p:sp>
          <p:nvSpPr>
            <p:cNvPr id="635981" name="Freeform 77"/>
            <p:cNvSpPr>
              <a:spLocks/>
            </p:cNvSpPr>
            <p:nvPr/>
          </p:nvSpPr>
          <p:spPr bwMode="auto">
            <a:xfrm>
              <a:off x="989" y="1679"/>
              <a:ext cx="13" cy="258"/>
            </a:xfrm>
            <a:custGeom>
              <a:avLst/>
              <a:gdLst/>
              <a:ahLst/>
              <a:cxnLst>
                <a:cxn ang="0">
                  <a:pos x="13" y="258"/>
                </a:cxn>
                <a:cxn ang="0">
                  <a:pos x="13" y="258"/>
                </a:cxn>
                <a:cxn ang="0">
                  <a:pos x="13" y="0"/>
                </a:cxn>
                <a:cxn ang="0">
                  <a:pos x="0" y="0"/>
                </a:cxn>
                <a:cxn ang="0">
                  <a:pos x="0" y="258"/>
                </a:cxn>
                <a:cxn ang="0">
                  <a:pos x="0" y="258"/>
                </a:cxn>
                <a:cxn ang="0">
                  <a:pos x="13" y="258"/>
                </a:cxn>
              </a:cxnLst>
              <a:rect l="0" t="0" r="r" b="b"/>
              <a:pathLst>
                <a:path w="13" h="258">
                  <a:moveTo>
                    <a:pt x="13" y="258"/>
                  </a:moveTo>
                  <a:lnTo>
                    <a:pt x="13" y="258"/>
                  </a:lnTo>
                  <a:lnTo>
                    <a:pt x="13" y="0"/>
                  </a:lnTo>
                  <a:lnTo>
                    <a:pt x="0" y="0"/>
                  </a:lnTo>
                  <a:lnTo>
                    <a:pt x="0" y="258"/>
                  </a:lnTo>
                  <a:lnTo>
                    <a:pt x="0" y="258"/>
                  </a:lnTo>
                  <a:lnTo>
                    <a:pt x="13" y="258"/>
                  </a:lnTo>
                  <a:close/>
                </a:path>
              </a:pathLst>
            </a:custGeom>
            <a:solidFill>
              <a:srgbClr val="000000"/>
            </a:solidFill>
            <a:ln w="9525">
              <a:noFill/>
              <a:round/>
              <a:headEnd/>
              <a:tailEnd/>
            </a:ln>
          </p:spPr>
          <p:txBody>
            <a:bodyPr/>
            <a:lstStyle/>
            <a:p>
              <a:endParaRPr lang="en-US"/>
            </a:p>
          </p:txBody>
        </p:sp>
        <p:sp>
          <p:nvSpPr>
            <p:cNvPr id="635982" name="Freeform 78"/>
            <p:cNvSpPr>
              <a:spLocks/>
            </p:cNvSpPr>
            <p:nvPr/>
          </p:nvSpPr>
          <p:spPr bwMode="auto">
            <a:xfrm>
              <a:off x="989" y="1937"/>
              <a:ext cx="44" cy="196"/>
            </a:xfrm>
            <a:custGeom>
              <a:avLst/>
              <a:gdLst/>
              <a:ahLst/>
              <a:cxnLst>
                <a:cxn ang="0">
                  <a:pos x="44" y="186"/>
                </a:cxn>
                <a:cxn ang="0">
                  <a:pos x="30" y="151"/>
                </a:cxn>
                <a:cxn ang="0">
                  <a:pos x="20" y="87"/>
                </a:cxn>
                <a:cxn ang="0">
                  <a:pos x="14" y="27"/>
                </a:cxn>
                <a:cxn ang="0">
                  <a:pos x="13" y="0"/>
                </a:cxn>
                <a:cxn ang="0">
                  <a:pos x="0" y="0"/>
                </a:cxn>
                <a:cxn ang="0">
                  <a:pos x="1" y="27"/>
                </a:cxn>
                <a:cxn ang="0">
                  <a:pos x="8" y="87"/>
                </a:cxn>
                <a:cxn ang="0">
                  <a:pos x="18" y="154"/>
                </a:cxn>
                <a:cxn ang="0">
                  <a:pos x="36" y="196"/>
                </a:cxn>
                <a:cxn ang="0">
                  <a:pos x="44" y="186"/>
                </a:cxn>
              </a:cxnLst>
              <a:rect l="0" t="0" r="r" b="b"/>
              <a:pathLst>
                <a:path w="44" h="196">
                  <a:moveTo>
                    <a:pt x="44" y="186"/>
                  </a:moveTo>
                  <a:lnTo>
                    <a:pt x="30" y="151"/>
                  </a:lnTo>
                  <a:lnTo>
                    <a:pt x="20" y="87"/>
                  </a:lnTo>
                  <a:lnTo>
                    <a:pt x="14" y="27"/>
                  </a:lnTo>
                  <a:lnTo>
                    <a:pt x="13" y="0"/>
                  </a:lnTo>
                  <a:lnTo>
                    <a:pt x="0" y="0"/>
                  </a:lnTo>
                  <a:lnTo>
                    <a:pt x="1" y="27"/>
                  </a:lnTo>
                  <a:lnTo>
                    <a:pt x="8" y="87"/>
                  </a:lnTo>
                  <a:lnTo>
                    <a:pt x="18" y="154"/>
                  </a:lnTo>
                  <a:lnTo>
                    <a:pt x="36" y="196"/>
                  </a:lnTo>
                  <a:lnTo>
                    <a:pt x="44" y="186"/>
                  </a:lnTo>
                  <a:close/>
                </a:path>
              </a:pathLst>
            </a:custGeom>
            <a:solidFill>
              <a:srgbClr val="000000"/>
            </a:solidFill>
            <a:ln w="9525">
              <a:noFill/>
              <a:round/>
              <a:headEnd/>
              <a:tailEnd/>
            </a:ln>
          </p:spPr>
          <p:txBody>
            <a:bodyPr/>
            <a:lstStyle/>
            <a:p>
              <a:endParaRPr lang="en-US"/>
            </a:p>
          </p:txBody>
        </p:sp>
        <p:sp>
          <p:nvSpPr>
            <p:cNvPr id="635983" name="Freeform 79"/>
            <p:cNvSpPr>
              <a:spLocks/>
            </p:cNvSpPr>
            <p:nvPr/>
          </p:nvSpPr>
          <p:spPr bwMode="auto">
            <a:xfrm>
              <a:off x="1303" y="1633"/>
              <a:ext cx="12" cy="54"/>
            </a:xfrm>
            <a:custGeom>
              <a:avLst/>
              <a:gdLst/>
              <a:ahLst/>
              <a:cxnLst>
                <a:cxn ang="0">
                  <a:pos x="12" y="54"/>
                </a:cxn>
                <a:cxn ang="0">
                  <a:pos x="12" y="54"/>
                </a:cxn>
                <a:cxn ang="0">
                  <a:pos x="12" y="0"/>
                </a:cxn>
                <a:cxn ang="0">
                  <a:pos x="0" y="0"/>
                </a:cxn>
                <a:cxn ang="0">
                  <a:pos x="0" y="54"/>
                </a:cxn>
                <a:cxn ang="0">
                  <a:pos x="0" y="54"/>
                </a:cxn>
                <a:cxn ang="0">
                  <a:pos x="12" y="54"/>
                </a:cxn>
              </a:cxnLst>
              <a:rect l="0" t="0" r="r" b="b"/>
              <a:pathLst>
                <a:path w="12" h="54">
                  <a:moveTo>
                    <a:pt x="12" y="54"/>
                  </a:moveTo>
                  <a:lnTo>
                    <a:pt x="12" y="54"/>
                  </a:lnTo>
                  <a:lnTo>
                    <a:pt x="12" y="0"/>
                  </a:lnTo>
                  <a:lnTo>
                    <a:pt x="0" y="0"/>
                  </a:lnTo>
                  <a:lnTo>
                    <a:pt x="0" y="54"/>
                  </a:lnTo>
                  <a:lnTo>
                    <a:pt x="0" y="54"/>
                  </a:lnTo>
                  <a:lnTo>
                    <a:pt x="12" y="54"/>
                  </a:lnTo>
                  <a:close/>
                </a:path>
              </a:pathLst>
            </a:custGeom>
            <a:solidFill>
              <a:srgbClr val="000000"/>
            </a:solidFill>
            <a:ln w="9525">
              <a:noFill/>
              <a:round/>
              <a:headEnd/>
              <a:tailEnd/>
            </a:ln>
          </p:spPr>
          <p:txBody>
            <a:bodyPr/>
            <a:lstStyle/>
            <a:p>
              <a:endParaRPr lang="en-US"/>
            </a:p>
          </p:txBody>
        </p:sp>
        <p:sp>
          <p:nvSpPr>
            <p:cNvPr id="635984" name="Freeform 80"/>
            <p:cNvSpPr>
              <a:spLocks/>
            </p:cNvSpPr>
            <p:nvPr/>
          </p:nvSpPr>
          <p:spPr bwMode="auto">
            <a:xfrm>
              <a:off x="1303" y="1687"/>
              <a:ext cx="12" cy="253"/>
            </a:xfrm>
            <a:custGeom>
              <a:avLst/>
              <a:gdLst/>
              <a:ahLst/>
              <a:cxnLst>
                <a:cxn ang="0">
                  <a:pos x="12" y="253"/>
                </a:cxn>
                <a:cxn ang="0">
                  <a:pos x="12" y="253"/>
                </a:cxn>
                <a:cxn ang="0">
                  <a:pos x="12" y="0"/>
                </a:cxn>
                <a:cxn ang="0">
                  <a:pos x="0" y="0"/>
                </a:cxn>
                <a:cxn ang="0">
                  <a:pos x="0" y="253"/>
                </a:cxn>
                <a:cxn ang="0">
                  <a:pos x="0" y="253"/>
                </a:cxn>
                <a:cxn ang="0">
                  <a:pos x="12" y="253"/>
                </a:cxn>
              </a:cxnLst>
              <a:rect l="0" t="0" r="r" b="b"/>
              <a:pathLst>
                <a:path w="12" h="253">
                  <a:moveTo>
                    <a:pt x="12" y="253"/>
                  </a:moveTo>
                  <a:lnTo>
                    <a:pt x="12" y="253"/>
                  </a:lnTo>
                  <a:lnTo>
                    <a:pt x="12" y="0"/>
                  </a:lnTo>
                  <a:lnTo>
                    <a:pt x="0" y="0"/>
                  </a:lnTo>
                  <a:lnTo>
                    <a:pt x="0" y="253"/>
                  </a:lnTo>
                  <a:lnTo>
                    <a:pt x="0" y="253"/>
                  </a:lnTo>
                  <a:lnTo>
                    <a:pt x="12" y="253"/>
                  </a:lnTo>
                  <a:close/>
                </a:path>
              </a:pathLst>
            </a:custGeom>
            <a:solidFill>
              <a:srgbClr val="000000"/>
            </a:solidFill>
            <a:ln w="9525">
              <a:noFill/>
              <a:round/>
              <a:headEnd/>
              <a:tailEnd/>
            </a:ln>
          </p:spPr>
          <p:txBody>
            <a:bodyPr/>
            <a:lstStyle/>
            <a:p>
              <a:endParaRPr lang="en-US"/>
            </a:p>
          </p:txBody>
        </p:sp>
        <p:sp>
          <p:nvSpPr>
            <p:cNvPr id="635985" name="Freeform 81"/>
            <p:cNvSpPr>
              <a:spLocks/>
            </p:cNvSpPr>
            <p:nvPr/>
          </p:nvSpPr>
          <p:spPr bwMode="auto">
            <a:xfrm>
              <a:off x="1272" y="1940"/>
              <a:ext cx="43" cy="193"/>
            </a:xfrm>
            <a:custGeom>
              <a:avLst/>
              <a:gdLst/>
              <a:ahLst/>
              <a:cxnLst>
                <a:cxn ang="0">
                  <a:pos x="7" y="193"/>
                </a:cxn>
                <a:cxn ang="0">
                  <a:pos x="28" y="148"/>
                </a:cxn>
                <a:cxn ang="0">
                  <a:pos x="38" y="83"/>
                </a:cxn>
                <a:cxn ang="0">
                  <a:pos x="42" y="25"/>
                </a:cxn>
                <a:cxn ang="0">
                  <a:pos x="43" y="0"/>
                </a:cxn>
                <a:cxn ang="0">
                  <a:pos x="31" y="0"/>
                </a:cxn>
                <a:cxn ang="0">
                  <a:pos x="29" y="25"/>
                </a:cxn>
                <a:cxn ang="0">
                  <a:pos x="26" y="83"/>
                </a:cxn>
                <a:cxn ang="0">
                  <a:pos x="16" y="146"/>
                </a:cxn>
                <a:cxn ang="0">
                  <a:pos x="0" y="183"/>
                </a:cxn>
                <a:cxn ang="0">
                  <a:pos x="7" y="193"/>
                </a:cxn>
              </a:cxnLst>
              <a:rect l="0" t="0" r="r" b="b"/>
              <a:pathLst>
                <a:path w="43" h="193">
                  <a:moveTo>
                    <a:pt x="7" y="193"/>
                  </a:moveTo>
                  <a:lnTo>
                    <a:pt x="28" y="148"/>
                  </a:lnTo>
                  <a:lnTo>
                    <a:pt x="38" y="83"/>
                  </a:lnTo>
                  <a:lnTo>
                    <a:pt x="42" y="25"/>
                  </a:lnTo>
                  <a:lnTo>
                    <a:pt x="43" y="0"/>
                  </a:lnTo>
                  <a:lnTo>
                    <a:pt x="31" y="0"/>
                  </a:lnTo>
                  <a:lnTo>
                    <a:pt x="29" y="25"/>
                  </a:lnTo>
                  <a:lnTo>
                    <a:pt x="26" y="83"/>
                  </a:lnTo>
                  <a:lnTo>
                    <a:pt x="16" y="146"/>
                  </a:lnTo>
                  <a:lnTo>
                    <a:pt x="0" y="183"/>
                  </a:lnTo>
                  <a:lnTo>
                    <a:pt x="7" y="193"/>
                  </a:lnTo>
                  <a:close/>
                </a:path>
              </a:pathLst>
            </a:custGeom>
            <a:solidFill>
              <a:srgbClr val="000000"/>
            </a:solidFill>
            <a:ln w="9525">
              <a:noFill/>
              <a:round/>
              <a:headEnd/>
              <a:tailEnd/>
            </a:ln>
          </p:spPr>
          <p:txBody>
            <a:bodyPr/>
            <a:lstStyle/>
            <a:p>
              <a:endParaRPr lang="en-US"/>
            </a:p>
          </p:txBody>
        </p:sp>
        <p:sp>
          <p:nvSpPr>
            <p:cNvPr id="635986" name="Freeform 82"/>
            <p:cNvSpPr>
              <a:spLocks/>
            </p:cNvSpPr>
            <p:nvPr/>
          </p:nvSpPr>
          <p:spPr bwMode="auto">
            <a:xfrm>
              <a:off x="1153" y="1712"/>
              <a:ext cx="12" cy="398"/>
            </a:xfrm>
            <a:custGeom>
              <a:avLst/>
              <a:gdLst/>
              <a:ahLst/>
              <a:cxnLst>
                <a:cxn ang="0">
                  <a:pos x="11" y="398"/>
                </a:cxn>
                <a:cxn ang="0">
                  <a:pos x="12" y="394"/>
                </a:cxn>
                <a:cxn ang="0">
                  <a:pos x="12" y="0"/>
                </a:cxn>
                <a:cxn ang="0">
                  <a:pos x="0" y="0"/>
                </a:cxn>
                <a:cxn ang="0">
                  <a:pos x="0" y="394"/>
                </a:cxn>
                <a:cxn ang="0">
                  <a:pos x="1" y="390"/>
                </a:cxn>
                <a:cxn ang="0">
                  <a:pos x="11" y="398"/>
                </a:cxn>
                <a:cxn ang="0">
                  <a:pos x="12" y="395"/>
                </a:cxn>
                <a:cxn ang="0">
                  <a:pos x="12" y="394"/>
                </a:cxn>
                <a:cxn ang="0">
                  <a:pos x="11" y="398"/>
                </a:cxn>
              </a:cxnLst>
              <a:rect l="0" t="0" r="r" b="b"/>
              <a:pathLst>
                <a:path w="12" h="398">
                  <a:moveTo>
                    <a:pt x="11" y="398"/>
                  </a:moveTo>
                  <a:lnTo>
                    <a:pt x="12" y="394"/>
                  </a:lnTo>
                  <a:lnTo>
                    <a:pt x="12" y="0"/>
                  </a:lnTo>
                  <a:lnTo>
                    <a:pt x="0" y="0"/>
                  </a:lnTo>
                  <a:lnTo>
                    <a:pt x="0" y="394"/>
                  </a:lnTo>
                  <a:lnTo>
                    <a:pt x="1" y="390"/>
                  </a:lnTo>
                  <a:lnTo>
                    <a:pt x="11" y="398"/>
                  </a:lnTo>
                  <a:lnTo>
                    <a:pt x="12" y="395"/>
                  </a:lnTo>
                  <a:lnTo>
                    <a:pt x="12" y="394"/>
                  </a:lnTo>
                  <a:lnTo>
                    <a:pt x="11" y="398"/>
                  </a:lnTo>
                  <a:close/>
                </a:path>
              </a:pathLst>
            </a:custGeom>
            <a:solidFill>
              <a:srgbClr val="000000"/>
            </a:solidFill>
            <a:ln w="9525">
              <a:noFill/>
              <a:round/>
              <a:headEnd/>
              <a:tailEnd/>
            </a:ln>
          </p:spPr>
          <p:txBody>
            <a:bodyPr/>
            <a:lstStyle/>
            <a:p>
              <a:endParaRPr lang="en-US"/>
            </a:p>
          </p:txBody>
        </p:sp>
        <p:sp>
          <p:nvSpPr>
            <p:cNvPr id="635987" name="Freeform 83"/>
            <p:cNvSpPr>
              <a:spLocks/>
            </p:cNvSpPr>
            <p:nvPr/>
          </p:nvSpPr>
          <p:spPr bwMode="auto">
            <a:xfrm>
              <a:off x="1134" y="2102"/>
              <a:ext cx="30" cy="31"/>
            </a:xfrm>
            <a:custGeom>
              <a:avLst/>
              <a:gdLst/>
              <a:ahLst/>
              <a:cxnLst>
                <a:cxn ang="0">
                  <a:pos x="5" y="28"/>
                </a:cxn>
                <a:cxn ang="0">
                  <a:pos x="10" y="31"/>
                </a:cxn>
                <a:cxn ang="0">
                  <a:pos x="30" y="8"/>
                </a:cxn>
                <a:cxn ang="0">
                  <a:pos x="20" y="0"/>
                </a:cxn>
                <a:cxn ang="0">
                  <a:pos x="0" y="24"/>
                </a:cxn>
                <a:cxn ang="0">
                  <a:pos x="5" y="28"/>
                </a:cxn>
              </a:cxnLst>
              <a:rect l="0" t="0" r="r" b="b"/>
              <a:pathLst>
                <a:path w="30" h="31">
                  <a:moveTo>
                    <a:pt x="5" y="28"/>
                  </a:moveTo>
                  <a:lnTo>
                    <a:pt x="10" y="31"/>
                  </a:lnTo>
                  <a:lnTo>
                    <a:pt x="30" y="8"/>
                  </a:lnTo>
                  <a:lnTo>
                    <a:pt x="20" y="0"/>
                  </a:lnTo>
                  <a:lnTo>
                    <a:pt x="0" y="24"/>
                  </a:lnTo>
                  <a:lnTo>
                    <a:pt x="5" y="28"/>
                  </a:lnTo>
                  <a:close/>
                </a:path>
              </a:pathLst>
            </a:custGeom>
            <a:solidFill>
              <a:srgbClr val="000000"/>
            </a:solidFill>
            <a:ln w="9525">
              <a:noFill/>
              <a:round/>
              <a:headEnd/>
              <a:tailEnd/>
            </a:ln>
          </p:spPr>
          <p:txBody>
            <a:bodyPr/>
            <a:lstStyle/>
            <a:p>
              <a:endParaRPr lang="en-US"/>
            </a:p>
          </p:txBody>
        </p:sp>
        <p:sp>
          <p:nvSpPr>
            <p:cNvPr id="635988" name="Freeform 84"/>
            <p:cNvSpPr>
              <a:spLocks/>
            </p:cNvSpPr>
            <p:nvPr/>
          </p:nvSpPr>
          <p:spPr bwMode="auto">
            <a:xfrm>
              <a:off x="1156" y="2103"/>
              <a:ext cx="29" cy="30"/>
            </a:xfrm>
            <a:custGeom>
              <a:avLst/>
              <a:gdLst/>
              <a:ahLst/>
              <a:cxnLst>
                <a:cxn ang="0">
                  <a:pos x="25" y="27"/>
                </a:cxn>
                <a:cxn ang="0">
                  <a:pos x="29" y="23"/>
                </a:cxn>
                <a:cxn ang="0">
                  <a:pos x="8" y="0"/>
                </a:cxn>
                <a:cxn ang="0">
                  <a:pos x="0" y="8"/>
                </a:cxn>
                <a:cxn ang="0">
                  <a:pos x="22" y="30"/>
                </a:cxn>
                <a:cxn ang="0">
                  <a:pos x="25" y="27"/>
                </a:cxn>
              </a:cxnLst>
              <a:rect l="0" t="0" r="r" b="b"/>
              <a:pathLst>
                <a:path w="29" h="30">
                  <a:moveTo>
                    <a:pt x="25" y="27"/>
                  </a:moveTo>
                  <a:lnTo>
                    <a:pt x="29" y="23"/>
                  </a:lnTo>
                  <a:lnTo>
                    <a:pt x="8" y="0"/>
                  </a:lnTo>
                  <a:lnTo>
                    <a:pt x="0" y="8"/>
                  </a:lnTo>
                  <a:lnTo>
                    <a:pt x="22" y="30"/>
                  </a:lnTo>
                  <a:lnTo>
                    <a:pt x="25" y="27"/>
                  </a:lnTo>
                  <a:close/>
                </a:path>
              </a:pathLst>
            </a:custGeom>
            <a:solidFill>
              <a:srgbClr val="000000"/>
            </a:solidFill>
            <a:ln w="9525">
              <a:noFill/>
              <a:round/>
              <a:headEnd/>
              <a:tailEnd/>
            </a:ln>
          </p:spPr>
          <p:txBody>
            <a:bodyPr/>
            <a:lstStyle/>
            <a:p>
              <a:endParaRPr lang="en-US"/>
            </a:p>
          </p:txBody>
        </p:sp>
        <p:sp>
          <p:nvSpPr>
            <p:cNvPr id="635989" name="Freeform 85"/>
            <p:cNvSpPr>
              <a:spLocks/>
            </p:cNvSpPr>
            <p:nvPr/>
          </p:nvSpPr>
          <p:spPr bwMode="auto">
            <a:xfrm>
              <a:off x="1024" y="866"/>
              <a:ext cx="263" cy="127"/>
            </a:xfrm>
            <a:custGeom>
              <a:avLst/>
              <a:gdLst/>
              <a:ahLst/>
              <a:cxnLst>
                <a:cxn ang="0">
                  <a:pos x="2" y="127"/>
                </a:cxn>
                <a:cxn ang="0">
                  <a:pos x="0" y="33"/>
                </a:cxn>
                <a:cxn ang="0">
                  <a:pos x="0" y="32"/>
                </a:cxn>
                <a:cxn ang="0">
                  <a:pos x="1" y="28"/>
                </a:cxn>
                <a:cxn ang="0">
                  <a:pos x="5" y="23"/>
                </a:cxn>
                <a:cxn ang="0">
                  <a:pos x="9" y="17"/>
                </a:cxn>
                <a:cxn ang="0">
                  <a:pos x="15" y="10"/>
                </a:cxn>
                <a:cxn ang="0">
                  <a:pos x="22" y="5"/>
                </a:cxn>
                <a:cxn ang="0">
                  <a:pos x="33" y="2"/>
                </a:cxn>
                <a:cxn ang="0">
                  <a:pos x="46" y="0"/>
                </a:cxn>
                <a:cxn ang="0">
                  <a:pos x="64" y="0"/>
                </a:cxn>
                <a:cxn ang="0">
                  <a:pos x="90" y="0"/>
                </a:cxn>
                <a:cxn ang="0">
                  <a:pos x="121" y="0"/>
                </a:cxn>
                <a:cxn ang="0">
                  <a:pos x="152" y="0"/>
                </a:cxn>
                <a:cxn ang="0">
                  <a:pos x="182" y="0"/>
                </a:cxn>
                <a:cxn ang="0">
                  <a:pos x="207" y="0"/>
                </a:cxn>
                <a:cxn ang="0">
                  <a:pos x="224" y="0"/>
                </a:cxn>
                <a:cxn ang="0">
                  <a:pos x="230" y="0"/>
                </a:cxn>
                <a:cxn ang="0">
                  <a:pos x="235" y="2"/>
                </a:cxn>
                <a:cxn ang="0">
                  <a:pos x="246" y="7"/>
                </a:cxn>
                <a:cxn ang="0">
                  <a:pos x="258" y="15"/>
                </a:cxn>
                <a:cxn ang="0">
                  <a:pos x="263" y="29"/>
                </a:cxn>
                <a:cxn ang="0">
                  <a:pos x="263" y="55"/>
                </a:cxn>
                <a:cxn ang="0">
                  <a:pos x="263" y="87"/>
                </a:cxn>
                <a:cxn ang="0">
                  <a:pos x="263" y="115"/>
                </a:cxn>
                <a:cxn ang="0">
                  <a:pos x="263" y="127"/>
                </a:cxn>
                <a:cxn ang="0">
                  <a:pos x="263" y="119"/>
                </a:cxn>
                <a:cxn ang="0">
                  <a:pos x="259" y="101"/>
                </a:cxn>
                <a:cxn ang="0">
                  <a:pos x="249" y="83"/>
                </a:cxn>
                <a:cxn ang="0">
                  <a:pos x="229" y="75"/>
                </a:cxn>
                <a:cxn ang="0">
                  <a:pos x="216" y="75"/>
                </a:cxn>
                <a:cxn ang="0">
                  <a:pos x="202" y="75"/>
                </a:cxn>
                <a:cxn ang="0">
                  <a:pos x="189" y="75"/>
                </a:cxn>
                <a:cxn ang="0">
                  <a:pos x="178" y="75"/>
                </a:cxn>
                <a:cxn ang="0">
                  <a:pos x="168" y="75"/>
                </a:cxn>
                <a:cxn ang="0">
                  <a:pos x="161" y="75"/>
                </a:cxn>
                <a:cxn ang="0">
                  <a:pos x="156" y="75"/>
                </a:cxn>
                <a:cxn ang="0">
                  <a:pos x="155" y="75"/>
                </a:cxn>
                <a:cxn ang="0">
                  <a:pos x="152" y="77"/>
                </a:cxn>
                <a:cxn ang="0">
                  <a:pos x="145" y="82"/>
                </a:cxn>
                <a:cxn ang="0">
                  <a:pos x="139" y="91"/>
                </a:cxn>
                <a:cxn ang="0">
                  <a:pos x="135" y="99"/>
                </a:cxn>
                <a:cxn ang="0">
                  <a:pos x="129" y="90"/>
                </a:cxn>
                <a:cxn ang="0">
                  <a:pos x="123" y="81"/>
                </a:cxn>
                <a:cxn ang="0">
                  <a:pos x="116" y="75"/>
                </a:cxn>
                <a:cxn ang="0">
                  <a:pos x="106" y="72"/>
                </a:cxn>
                <a:cxn ang="0">
                  <a:pos x="99" y="72"/>
                </a:cxn>
                <a:cxn ang="0">
                  <a:pos x="88" y="72"/>
                </a:cxn>
                <a:cxn ang="0">
                  <a:pos x="75" y="72"/>
                </a:cxn>
                <a:cxn ang="0">
                  <a:pos x="63" y="72"/>
                </a:cxn>
                <a:cxn ang="0">
                  <a:pos x="52" y="72"/>
                </a:cxn>
                <a:cxn ang="0">
                  <a:pos x="42" y="72"/>
                </a:cxn>
                <a:cxn ang="0">
                  <a:pos x="35" y="72"/>
                </a:cxn>
                <a:cxn ang="0">
                  <a:pos x="32" y="72"/>
                </a:cxn>
                <a:cxn ang="0">
                  <a:pos x="27" y="75"/>
                </a:cxn>
                <a:cxn ang="0">
                  <a:pos x="16" y="83"/>
                </a:cxn>
                <a:cxn ang="0">
                  <a:pos x="5" y="101"/>
                </a:cxn>
                <a:cxn ang="0">
                  <a:pos x="2" y="127"/>
                </a:cxn>
              </a:cxnLst>
              <a:rect l="0" t="0" r="r" b="b"/>
              <a:pathLst>
                <a:path w="263" h="127">
                  <a:moveTo>
                    <a:pt x="2" y="127"/>
                  </a:moveTo>
                  <a:lnTo>
                    <a:pt x="0" y="33"/>
                  </a:lnTo>
                  <a:lnTo>
                    <a:pt x="0" y="32"/>
                  </a:lnTo>
                  <a:lnTo>
                    <a:pt x="1" y="28"/>
                  </a:lnTo>
                  <a:lnTo>
                    <a:pt x="5" y="23"/>
                  </a:lnTo>
                  <a:lnTo>
                    <a:pt x="9" y="17"/>
                  </a:lnTo>
                  <a:lnTo>
                    <a:pt x="15" y="10"/>
                  </a:lnTo>
                  <a:lnTo>
                    <a:pt x="22" y="5"/>
                  </a:lnTo>
                  <a:lnTo>
                    <a:pt x="33" y="2"/>
                  </a:lnTo>
                  <a:lnTo>
                    <a:pt x="46" y="0"/>
                  </a:lnTo>
                  <a:lnTo>
                    <a:pt x="64" y="0"/>
                  </a:lnTo>
                  <a:lnTo>
                    <a:pt x="90" y="0"/>
                  </a:lnTo>
                  <a:lnTo>
                    <a:pt x="121" y="0"/>
                  </a:lnTo>
                  <a:lnTo>
                    <a:pt x="152" y="0"/>
                  </a:lnTo>
                  <a:lnTo>
                    <a:pt x="182" y="0"/>
                  </a:lnTo>
                  <a:lnTo>
                    <a:pt x="207" y="0"/>
                  </a:lnTo>
                  <a:lnTo>
                    <a:pt x="224" y="0"/>
                  </a:lnTo>
                  <a:lnTo>
                    <a:pt x="230" y="0"/>
                  </a:lnTo>
                  <a:lnTo>
                    <a:pt x="235" y="2"/>
                  </a:lnTo>
                  <a:lnTo>
                    <a:pt x="246" y="7"/>
                  </a:lnTo>
                  <a:lnTo>
                    <a:pt x="258" y="15"/>
                  </a:lnTo>
                  <a:lnTo>
                    <a:pt x="263" y="29"/>
                  </a:lnTo>
                  <a:lnTo>
                    <a:pt x="263" y="55"/>
                  </a:lnTo>
                  <a:lnTo>
                    <a:pt x="263" y="87"/>
                  </a:lnTo>
                  <a:lnTo>
                    <a:pt x="263" y="115"/>
                  </a:lnTo>
                  <a:lnTo>
                    <a:pt x="263" y="127"/>
                  </a:lnTo>
                  <a:lnTo>
                    <a:pt x="263" y="119"/>
                  </a:lnTo>
                  <a:lnTo>
                    <a:pt x="259" y="101"/>
                  </a:lnTo>
                  <a:lnTo>
                    <a:pt x="249" y="83"/>
                  </a:lnTo>
                  <a:lnTo>
                    <a:pt x="229" y="75"/>
                  </a:lnTo>
                  <a:lnTo>
                    <a:pt x="216" y="75"/>
                  </a:lnTo>
                  <a:lnTo>
                    <a:pt x="202" y="75"/>
                  </a:lnTo>
                  <a:lnTo>
                    <a:pt x="189" y="75"/>
                  </a:lnTo>
                  <a:lnTo>
                    <a:pt x="178" y="75"/>
                  </a:lnTo>
                  <a:lnTo>
                    <a:pt x="168" y="75"/>
                  </a:lnTo>
                  <a:lnTo>
                    <a:pt x="161" y="75"/>
                  </a:lnTo>
                  <a:lnTo>
                    <a:pt x="156" y="75"/>
                  </a:lnTo>
                  <a:lnTo>
                    <a:pt x="155" y="75"/>
                  </a:lnTo>
                  <a:lnTo>
                    <a:pt x="152" y="77"/>
                  </a:lnTo>
                  <a:lnTo>
                    <a:pt x="145" y="82"/>
                  </a:lnTo>
                  <a:lnTo>
                    <a:pt x="139" y="91"/>
                  </a:lnTo>
                  <a:lnTo>
                    <a:pt x="135" y="99"/>
                  </a:lnTo>
                  <a:lnTo>
                    <a:pt x="129" y="90"/>
                  </a:lnTo>
                  <a:lnTo>
                    <a:pt x="123" y="81"/>
                  </a:lnTo>
                  <a:lnTo>
                    <a:pt x="116" y="75"/>
                  </a:lnTo>
                  <a:lnTo>
                    <a:pt x="106" y="72"/>
                  </a:lnTo>
                  <a:lnTo>
                    <a:pt x="99" y="72"/>
                  </a:lnTo>
                  <a:lnTo>
                    <a:pt x="88" y="72"/>
                  </a:lnTo>
                  <a:lnTo>
                    <a:pt x="75" y="72"/>
                  </a:lnTo>
                  <a:lnTo>
                    <a:pt x="63" y="72"/>
                  </a:lnTo>
                  <a:lnTo>
                    <a:pt x="52" y="72"/>
                  </a:lnTo>
                  <a:lnTo>
                    <a:pt x="42" y="72"/>
                  </a:lnTo>
                  <a:lnTo>
                    <a:pt x="35" y="72"/>
                  </a:lnTo>
                  <a:lnTo>
                    <a:pt x="32" y="72"/>
                  </a:lnTo>
                  <a:lnTo>
                    <a:pt x="27" y="75"/>
                  </a:lnTo>
                  <a:lnTo>
                    <a:pt x="16" y="83"/>
                  </a:lnTo>
                  <a:lnTo>
                    <a:pt x="5" y="101"/>
                  </a:lnTo>
                  <a:lnTo>
                    <a:pt x="2" y="127"/>
                  </a:lnTo>
                  <a:close/>
                </a:path>
              </a:pathLst>
            </a:custGeom>
            <a:solidFill>
              <a:srgbClr val="000000"/>
            </a:solidFill>
            <a:ln w="9525">
              <a:noFill/>
              <a:round/>
              <a:headEnd/>
              <a:tailEnd/>
            </a:ln>
          </p:spPr>
          <p:txBody>
            <a:bodyPr/>
            <a:lstStyle/>
            <a:p>
              <a:endParaRPr lang="en-US"/>
            </a:p>
          </p:txBody>
        </p:sp>
        <p:sp>
          <p:nvSpPr>
            <p:cNvPr id="635990" name="Freeform 86"/>
            <p:cNvSpPr>
              <a:spLocks/>
            </p:cNvSpPr>
            <p:nvPr/>
          </p:nvSpPr>
          <p:spPr bwMode="auto">
            <a:xfrm>
              <a:off x="1153" y="878"/>
              <a:ext cx="10" cy="54"/>
            </a:xfrm>
            <a:custGeom>
              <a:avLst/>
              <a:gdLst/>
              <a:ahLst/>
              <a:cxnLst>
                <a:cxn ang="0">
                  <a:pos x="5" y="54"/>
                </a:cxn>
                <a:cxn ang="0">
                  <a:pos x="10" y="54"/>
                </a:cxn>
                <a:cxn ang="0">
                  <a:pos x="10" y="0"/>
                </a:cxn>
                <a:cxn ang="0">
                  <a:pos x="0" y="0"/>
                </a:cxn>
                <a:cxn ang="0">
                  <a:pos x="0" y="54"/>
                </a:cxn>
                <a:cxn ang="0">
                  <a:pos x="5" y="54"/>
                </a:cxn>
              </a:cxnLst>
              <a:rect l="0" t="0" r="r" b="b"/>
              <a:pathLst>
                <a:path w="10" h="54">
                  <a:moveTo>
                    <a:pt x="5" y="54"/>
                  </a:moveTo>
                  <a:lnTo>
                    <a:pt x="10" y="54"/>
                  </a:lnTo>
                  <a:lnTo>
                    <a:pt x="10" y="0"/>
                  </a:lnTo>
                  <a:lnTo>
                    <a:pt x="0" y="0"/>
                  </a:lnTo>
                  <a:lnTo>
                    <a:pt x="0" y="54"/>
                  </a:lnTo>
                  <a:lnTo>
                    <a:pt x="5" y="54"/>
                  </a:lnTo>
                  <a:close/>
                </a:path>
              </a:pathLst>
            </a:custGeom>
            <a:solidFill>
              <a:srgbClr val="FFFFFF"/>
            </a:solidFill>
            <a:ln w="9525">
              <a:noFill/>
              <a:round/>
              <a:headEnd/>
              <a:tailEnd/>
            </a:ln>
          </p:spPr>
          <p:txBody>
            <a:bodyPr/>
            <a:lstStyle/>
            <a:p>
              <a:endParaRPr lang="en-US"/>
            </a:p>
          </p:txBody>
        </p:sp>
      </p:grpSp>
      <p:grpSp>
        <p:nvGrpSpPr>
          <p:cNvPr id="7" name="Group 87"/>
          <p:cNvGrpSpPr>
            <a:grpSpLocks/>
          </p:cNvGrpSpPr>
          <p:nvPr/>
        </p:nvGrpSpPr>
        <p:grpSpPr bwMode="auto">
          <a:xfrm>
            <a:off x="3048000" y="1600200"/>
            <a:ext cx="1752600" cy="685800"/>
            <a:chOff x="1877" y="985"/>
            <a:chExt cx="1262" cy="464"/>
          </a:xfrm>
        </p:grpSpPr>
        <p:sp>
          <p:nvSpPr>
            <p:cNvPr id="635992" name="Line 88"/>
            <p:cNvSpPr>
              <a:spLocks noChangeShapeType="1"/>
            </p:cNvSpPr>
            <p:nvPr/>
          </p:nvSpPr>
          <p:spPr bwMode="auto">
            <a:xfrm>
              <a:off x="1877" y="985"/>
              <a:ext cx="1134" cy="385"/>
            </a:xfrm>
            <a:prstGeom prst="line">
              <a:avLst/>
            </a:prstGeom>
            <a:noFill/>
            <a:ln w="77788">
              <a:solidFill>
                <a:srgbClr val="FF0000"/>
              </a:solidFill>
              <a:round/>
              <a:headEnd/>
              <a:tailEnd/>
            </a:ln>
          </p:spPr>
          <p:txBody>
            <a:bodyPr/>
            <a:lstStyle/>
            <a:p>
              <a:endParaRPr lang="en-US"/>
            </a:p>
          </p:txBody>
        </p:sp>
        <p:sp>
          <p:nvSpPr>
            <p:cNvPr id="635993" name="Freeform 89"/>
            <p:cNvSpPr>
              <a:spLocks/>
            </p:cNvSpPr>
            <p:nvPr/>
          </p:nvSpPr>
          <p:spPr bwMode="auto">
            <a:xfrm>
              <a:off x="2962" y="1291"/>
              <a:ext cx="177" cy="158"/>
            </a:xfrm>
            <a:custGeom>
              <a:avLst/>
              <a:gdLst/>
              <a:ahLst/>
              <a:cxnLst>
                <a:cxn ang="0">
                  <a:pos x="0" y="158"/>
                </a:cxn>
                <a:cxn ang="0">
                  <a:pos x="177" y="128"/>
                </a:cxn>
                <a:cxn ang="0">
                  <a:pos x="49" y="0"/>
                </a:cxn>
                <a:cxn ang="0">
                  <a:pos x="0" y="158"/>
                </a:cxn>
              </a:cxnLst>
              <a:rect l="0" t="0" r="r" b="b"/>
              <a:pathLst>
                <a:path w="177" h="158">
                  <a:moveTo>
                    <a:pt x="0" y="158"/>
                  </a:moveTo>
                  <a:lnTo>
                    <a:pt x="177" y="128"/>
                  </a:lnTo>
                  <a:lnTo>
                    <a:pt x="49" y="0"/>
                  </a:lnTo>
                  <a:lnTo>
                    <a:pt x="0" y="158"/>
                  </a:lnTo>
                  <a:close/>
                </a:path>
              </a:pathLst>
            </a:custGeom>
            <a:solidFill>
              <a:srgbClr val="FF0000"/>
            </a:solidFill>
            <a:ln w="9525">
              <a:noFill/>
              <a:round/>
              <a:headEnd/>
              <a:tailEnd/>
            </a:ln>
          </p:spPr>
          <p:txBody>
            <a:bodyPr/>
            <a:lstStyle/>
            <a:p>
              <a:endParaRPr lang="en-US"/>
            </a:p>
          </p:txBody>
        </p:sp>
      </p:grpSp>
      <p:grpSp>
        <p:nvGrpSpPr>
          <p:cNvPr id="8" name="Group 90"/>
          <p:cNvGrpSpPr>
            <a:grpSpLocks/>
          </p:cNvGrpSpPr>
          <p:nvPr/>
        </p:nvGrpSpPr>
        <p:grpSpPr bwMode="auto">
          <a:xfrm>
            <a:off x="2792413" y="2001838"/>
            <a:ext cx="941387" cy="1350962"/>
            <a:chOff x="1759" y="1261"/>
            <a:chExt cx="631" cy="948"/>
          </a:xfrm>
        </p:grpSpPr>
        <p:sp>
          <p:nvSpPr>
            <p:cNvPr id="635995" name="Line 91"/>
            <p:cNvSpPr>
              <a:spLocks noChangeShapeType="1"/>
            </p:cNvSpPr>
            <p:nvPr/>
          </p:nvSpPr>
          <p:spPr bwMode="auto">
            <a:xfrm>
              <a:off x="1759" y="1261"/>
              <a:ext cx="562" cy="839"/>
            </a:xfrm>
            <a:prstGeom prst="line">
              <a:avLst/>
            </a:prstGeom>
            <a:noFill/>
            <a:ln w="77788">
              <a:solidFill>
                <a:srgbClr val="FF0000"/>
              </a:solidFill>
              <a:round/>
              <a:headEnd/>
              <a:tailEnd/>
            </a:ln>
          </p:spPr>
          <p:txBody>
            <a:bodyPr/>
            <a:lstStyle/>
            <a:p>
              <a:endParaRPr lang="en-US"/>
            </a:p>
          </p:txBody>
        </p:sp>
        <p:sp>
          <p:nvSpPr>
            <p:cNvPr id="635996" name="Freeform 92"/>
            <p:cNvSpPr>
              <a:spLocks/>
            </p:cNvSpPr>
            <p:nvPr/>
          </p:nvSpPr>
          <p:spPr bwMode="auto">
            <a:xfrm>
              <a:off x="2222" y="2031"/>
              <a:ext cx="168" cy="178"/>
            </a:xfrm>
            <a:custGeom>
              <a:avLst/>
              <a:gdLst/>
              <a:ahLst/>
              <a:cxnLst>
                <a:cxn ang="0">
                  <a:pos x="0" y="99"/>
                </a:cxn>
                <a:cxn ang="0">
                  <a:pos x="168" y="178"/>
                </a:cxn>
                <a:cxn ang="0">
                  <a:pos x="138" y="0"/>
                </a:cxn>
                <a:cxn ang="0">
                  <a:pos x="0" y="99"/>
                </a:cxn>
              </a:cxnLst>
              <a:rect l="0" t="0" r="r" b="b"/>
              <a:pathLst>
                <a:path w="168" h="178">
                  <a:moveTo>
                    <a:pt x="0" y="99"/>
                  </a:moveTo>
                  <a:lnTo>
                    <a:pt x="168" y="178"/>
                  </a:lnTo>
                  <a:lnTo>
                    <a:pt x="138" y="0"/>
                  </a:lnTo>
                  <a:lnTo>
                    <a:pt x="0" y="99"/>
                  </a:lnTo>
                  <a:close/>
                </a:path>
              </a:pathLst>
            </a:custGeom>
            <a:solidFill>
              <a:srgbClr val="FF0000"/>
            </a:solidFill>
            <a:ln w="9525">
              <a:noFill/>
              <a:round/>
              <a:headEnd/>
              <a:tailEnd/>
            </a:ln>
          </p:spPr>
          <p:txBody>
            <a:bodyPr/>
            <a:lstStyle/>
            <a:p>
              <a:endParaRPr lang="en-US"/>
            </a:p>
          </p:txBody>
        </p:sp>
      </p:grpSp>
      <p:sp>
        <p:nvSpPr>
          <p:cNvPr id="635997" name="Freeform 93"/>
          <p:cNvSpPr>
            <a:spLocks/>
          </p:cNvSpPr>
          <p:nvPr/>
        </p:nvSpPr>
        <p:spPr bwMode="auto">
          <a:xfrm>
            <a:off x="4405313" y="4651375"/>
            <a:ext cx="1549400" cy="1033463"/>
          </a:xfrm>
          <a:custGeom>
            <a:avLst/>
            <a:gdLst/>
            <a:ahLst/>
            <a:cxnLst>
              <a:cxn ang="0">
                <a:pos x="0" y="45"/>
              </a:cxn>
              <a:cxn ang="0">
                <a:pos x="28" y="66"/>
              </a:cxn>
              <a:cxn ang="0">
                <a:pos x="28" y="57"/>
              </a:cxn>
              <a:cxn ang="0">
                <a:pos x="40" y="57"/>
              </a:cxn>
              <a:cxn ang="0">
                <a:pos x="97" y="32"/>
              </a:cxn>
              <a:cxn ang="0">
                <a:pos x="99" y="2"/>
              </a:cxn>
              <a:cxn ang="0">
                <a:pos x="70" y="0"/>
              </a:cxn>
              <a:cxn ang="0">
                <a:pos x="68" y="30"/>
              </a:cxn>
              <a:cxn ang="0">
                <a:pos x="41" y="37"/>
              </a:cxn>
              <a:cxn ang="0">
                <a:pos x="30" y="37"/>
              </a:cxn>
              <a:cxn ang="0">
                <a:pos x="30" y="28"/>
              </a:cxn>
              <a:cxn ang="0">
                <a:pos x="0" y="45"/>
              </a:cxn>
            </a:cxnLst>
            <a:rect l="0" t="0" r="r" b="b"/>
            <a:pathLst>
              <a:path w="99" h="66">
                <a:moveTo>
                  <a:pt x="0" y="45"/>
                </a:moveTo>
                <a:lnTo>
                  <a:pt x="28" y="66"/>
                </a:lnTo>
                <a:lnTo>
                  <a:pt x="28" y="57"/>
                </a:lnTo>
                <a:lnTo>
                  <a:pt x="40" y="57"/>
                </a:lnTo>
                <a:cubicBezTo>
                  <a:pt x="71" y="59"/>
                  <a:pt x="96" y="48"/>
                  <a:pt x="97" y="32"/>
                </a:cubicBezTo>
                <a:lnTo>
                  <a:pt x="99" y="2"/>
                </a:lnTo>
                <a:lnTo>
                  <a:pt x="70" y="0"/>
                </a:lnTo>
                <a:lnTo>
                  <a:pt x="68" y="30"/>
                </a:lnTo>
                <a:cubicBezTo>
                  <a:pt x="68" y="35"/>
                  <a:pt x="56" y="38"/>
                  <a:pt x="41" y="37"/>
                </a:cubicBezTo>
                <a:lnTo>
                  <a:pt x="30" y="37"/>
                </a:lnTo>
                <a:lnTo>
                  <a:pt x="30" y="28"/>
                </a:lnTo>
                <a:lnTo>
                  <a:pt x="0" y="45"/>
                </a:lnTo>
                <a:close/>
              </a:path>
            </a:pathLst>
          </a:custGeom>
          <a:solidFill>
            <a:srgbClr val="00CC99"/>
          </a:solidFill>
          <a:ln w="15875" cap="rnd">
            <a:solidFill>
              <a:schemeClr val="accent1"/>
            </a:solidFill>
            <a:prstDash val="solid"/>
            <a:round/>
            <a:headEnd/>
            <a:tailEnd/>
          </a:ln>
        </p:spPr>
        <p:txBody>
          <a:bodyPr/>
          <a:lstStyle/>
          <a:p>
            <a:endParaRPr lang="en-US"/>
          </a:p>
        </p:txBody>
      </p:sp>
      <p:sp>
        <p:nvSpPr>
          <p:cNvPr id="635998" name="Freeform 94"/>
          <p:cNvSpPr>
            <a:spLocks/>
          </p:cNvSpPr>
          <p:nvPr/>
        </p:nvSpPr>
        <p:spPr bwMode="auto">
          <a:xfrm>
            <a:off x="2135188" y="3914775"/>
            <a:ext cx="985837" cy="1033463"/>
          </a:xfrm>
          <a:custGeom>
            <a:avLst/>
            <a:gdLst/>
            <a:ahLst/>
            <a:cxnLst>
              <a:cxn ang="0">
                <a:pos x="266" y="49"/>
              </a:cxn>
              <a:cxn ang="0">
                <a:pos x="197" y="118"/>
              </a:cxn>
              <a:cxn ang="0">
                <a:pos x="621" y="562"/>
              </a:cxn>
              <a:cxn ang="0">
                <a:pos x="532" y="651"/>
              </a:cxn>
              <a:cxn ang="0">
                <a:pos x="108" y="197"/>
              </a:cxn>
              <a:cxn ang="0">
                <a:pos x="30" y="266"/>
              </a:cxn>
              <a:cxn ang="0">
                <a:pos x="0" y="0"/>
              </a:cxn>
              <a:cxn ang="0">
                <a:pos x="266" y="49"/>
              </a:cxn>
            </a:cxnLst>
            <a:rect l="0" t="0" r="r" b="b"/>
            <a:pathLst>
              <a:path w="621" h="651">
                <a:moveTo>
                  <a:pt x="266" y="49"/>
                </a:moveTo>
                <a:lnTo>
                  <a:pt x="197" y="118"/>
                </a:lnTo>
                <a:lnTo>
                  <a:pt x="621" y="562"/>
                </a:lnTo>
                <a:lnTo>
                  <a:pt x="532" y="651"/>
                </a:lnTo>
                <a:lnTo>
                  <a:pt x="108" y="197"/>
                </a:lnTo>
                <a:lnTo>
                  <a:pt x="30" y="266"/>
                </a:lnTo>
                <a:lnTo>
                  <a:pt x="0" y="0"/>
                </a:lnTo>
                <a:lnTo>
                  <a:pt x="266" y="49"/>
                </a:lnTo>
                <a:close/>
              </a:path>
            </a:pathLst>
          </a:custGeom>
          <a:solidFill>
            <a:srgbClr val="FF0000"/>
          </a:solidFill>
          <a:ln w="15875" cap="rnd">
            <a:solidFill>
              <a:srgbClr val="FF0000"/>
            </a:solidFill>
            <a:prstDash val="solid"/>
            <a:round/>
            <a:headEnd/>
            <a:tailEnd/>
          </a:ln>
        </p:spPr>
        <p:txBody>
          <a:bodyPr/>
          <a:lstStyle/>
          <a:p>
            <a:endParaRPr lang="en-US"/>
          </a:p>
        </p:txBody>
      </p:sp>
      <p:sp>
        <p:nvSpPr>
          <p:cNvPr id="635999" name="Freeform 95"/>
          <p:cNvSpPr>
            <a:spLocks/>
          </p:cNvSpPr>
          <p:nvPr/>
        </p:nvSpPr>
        <p:spPr bwMode="auto">
          <a:xfrm>
            <a:off x="2682875" y="5513388"/>
            <a:ext cx="438150" cy="454025"/>
          </a:xfrm>
          <a:custGeom>
            <a:avLst/>
            <a:gdLst/>
            <a:ahLst/>
            <a:cxnLst>
              <a:cxn ang="0">
                <a:pos x="0" y="9"/>
              </a:cxn>
              <a:cxn ang="0">
                <a:pos x="39" y="88"/>
              </a:cxn>
              <a:cxn ang="0">
                <a:pos x="227" y="0"/>
              </a:cxn>
              <a:cxn ang="0">
                <a:pos x="276" y="108"/>
              </a:cxn>
              <a:cxn ang="0">
                <a:pos x="99" y="197"/>
              </a:cxn>
              <a:cxn ang="0">
                <a:pos x="138" y="286"/>
              </a:cxn>
              <a:cxn ang="0">
                <a:pos x="0" y="177"/>
              </a:cxn>
              <a:cxn ang="0">
                <a:pos x="0" y="9"/>
              </a:cxn>
            </a:cxnLst>
            <a:rect l="0" t="0" r="r" b="b"/>
            <a:pathLst>
              <a:path w="276" h="286">
                <a:moveTo>
                  <a:pt x="0" y="9"/>
                </a:moveTo>
                <a:lnTo>
                  <a:pt x="39" y="88"/>
                </a:lnTo>
                <a:lnTo>
                  <a:pt x="227" y="0"/>
                </a:lnTo>
                <a:lnTo>
                  <a:pt x="276" y="108"/>
                </a:lnTo>
                <a:lnTo>
                  <a:pt x="99" y="197"/>
                </a:lnTo>
                <a:lnTo>
                  <a:pt x="138" y="286"/>
                </a:lnTo>
                <a:lnTo>
                  <a:pt x="0" y="177"/>
                </a:lnTo>
                <a:lnTo>
                  <a:pt x="0" y="9"/>
                </a:lnTo>
                <a:close/>
              </a:path>
            </a:pathLst>
          </a:custGeom>
          <a:solidFill>
            <a:srgbClr val="0000FF"/>
          </a:solidFill>
          <a:ln w="15875" cap="rnd">
            <a:solidFill>
              <a:srgbClr val="0000FF"/>
            </a:solidFill>
            <a:prstDash val="solid"/>
            <a:round/>
            <a:headEnd/>
            <a:tailEnd/>
          </a:ln>
        </p:spPr>
        <p:txBody>
          <a:bodyPr/>
          <a:lstStyle/>
          <a:p>
            <a:endParaRPr lang="en-US"/>
          </a:p>
        </p:txBody>
      </p:sp>
      <p:sp>
        <p:nvSpPr>
          <p:cNvPr id="636000" name="Oval 96"/>
          <p:cNvSpPr>
            <a:spLocks noChangeArrowheads="1"/>
          </p:cNvSpPr>
          <p:nvPr/>
        </p:nvSpPr>
        <p:spPr bwMode="auto">
          <a:xfrm>
            <a:off x="3105150" y="4697413"/>
            <a:ext cx="1127125" cy="1128712"/>
          </a:xfrm>
          <a:prstGeom prst="ellipse">
            <a:avLst/>
          </a:prstGeom>
          <a:solidFill>
            <a:srgbClr val="00CC99"/>
          </a:solidFill>
          <a:ln w="15875">
            <a:solidFill>
              <a:schemeClr val="accent1"/>
            </a:solidFill>
            <a:round/>
            <a:headEnd/>
            <a:tailEnd/>
          </a:ln>
        </p:spPr>
        <p:txBody>
          <a:bodyPr/>
          <a:lstStyle/>
          <a:p>
            <a:endParaRPr lang="en-US"/>
          </a:p>
        </p:txBody>
      </p:sp>
      <p:sp>
        <p:nvSpPr>
          <p:cNvPr id="636001" name="Rectangle 97"/>
          <p:cNvSpPr>
            <a:spLocks noChangeArrowheads="1"/>
          </p:cNvSpPr>
          <p:nvPr/>
        </p:nvSpPr>
        <p:spPr bwMode="auto">
          <a:xfrm>
            <a:off x="3255963" y="4979988"/>
            <a:ext cx="944562"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Arial" charset="0"/>
              </a:rPr>
              <a:t>2 cases </a:t>
            </a:r>
            <a:endParaRPr lang="en-US">
              <a:latin typeface="Arial" charset="0"/>
            </a:endParaRPr>
          </a:p>
        </p:txBody>
      </p:sp>
      <p:sp>
        <p:nvSpPr>
          <p:cNvPr id="636002" name="Rectangle 98"/>
          <p:cNvSpPr>
            <a:spLocks noChangeArrowheads="1"/>
          </p:cNvSpPr>
          <p:nvPr/>
        </p:nvSpPr>
        <p:spPr bwMode="auto">
          <a:xfrm>
            <a:off x="3371850" y="5278438"/>
            <a:ext cx="606425"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Arial" charset="0"/>
              </a:rPr>
              <a:t>of TB</a:t>
            </a:r>
            <a:endParaRPr lang="en-US">
              <a:latin typeface="Arial" charset="0"/>
            </a:endParaRPr>
          </a:p>
        </p:txBody>
      </p:sp>
      <p:sp>
        <p:nvSpPr>
          <p:cNvPr id="636003" name="Rectangle 99"/>
          <p:cNvSpPr>
            <a:spLocks noChangeArrowheads="1"/>
          </p:cNvSpPr>
          <p:nvPr/>
        </p:nvSpPr>
        <p:spPr bwMode="auto">
          <a:xfrm>
            <a:off x="1101725" y="3506788"/>
            <a:ext cx="2379663" cy="376237"/>
          </a:xfrm>
          <a:prstGeom prst="rect">
            <a:avLst/>
          </a:prstGeom>
          <a:noFill/>
          <a:ln w="9525">
            <a:noFill/>
            <a:miter lim="800000"/>
            <a:headEnd/>
            <a:tailEnd/>
          </a:ln>
        </p:spPr>
        <p:txBody>
          <a:bodyPr/>
          <a:lstStyle/>
          <a:p>
            <a:endParaRPr lang="en-US"/>
          </a:p>
        </p:txBody>
      </p:sp>
      <p:sp>
        <p:nvSpPr>
          <p:cNvPr id="636004" name="Rectangle 100"/>
          <p:cNvSpPr>
            <a:spLocks noChangeArrowheads="1"/>
          </p:cNvSpPr>
          <p:nvPr/>
        </p:nvSpPr>
        <p:spPr bwMode="auto">
          <a:xfrm>
            <a:off x="990600" y="3570288"/>
            <a:ext cx="1903413"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Arial" charset="0"/>
              </a:rPr>
              <a:t>1 Infectious case</a:t>
            </a:r>
            <a:endParaRPr lang="en-US">
              <a:latin typeface="Arial" charset="0"/>
            </a:endParaRPr>
          </a:p>
        </p:txBody>
      </p:sp>
      <p:sp>
        <p:nvSpPr>
          <p:cNvPr id="636005" name="Rectangle 101"/>
          <p:cNvSpPr>
            <a:spLocks noChangeArrowheads="1"/>
          </p:cNvSpPr>
          <p:nvPr/>
        </p:nvSpPr>
        <p:spPr bwMode="auto">
          <a:xfrm>
            <a:off x="6048375" y="4760913"/>
            <a:ext cx="1689100" cy="376237"/>
          </a:xfrm>
          <a:prstGeom prst="rect">
            <a:avLst/>
          </a:prstGeom>
          <a:noFill/>
          <a:ln w="9525">
            <a:noFill/>
            <a:miter lim="800000"/>
            <a:headEnd/>
            <a:tailEnd/>
          </a:ln>
        </p:spPr>
        <p:txBody>
          <a:bodyPr/>
          <a:lstStyle/>
          <a:p>
            <a:endParaRPr lang="en-US"/>
          </a:p>
        </p:txBody>
      </p:sp>
      <p:sp>
        <p:nvSpPr>
          <p:cNvPr id="636006" name="Rectangle 102"/>
          <p:cNvSpPr>
            <a:spLocks noChangeArrowheads="1"/>
          </p:cNvSpPr>
          <p:nvPr/>
        </p:nvSpPr>
        <p:spPr bwMode="auto">
          <a:xfrm>
            <a:off x="6126163" y="4822825"/>
            <a:ext cx="1296987"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Arial" charset="0"/>
              </a:rPr>
              <a:t>20 contacts</a:t>
            </a:r>
            <a:endParaRPr lang="en-US">
              <a:latin typeface="Arial" charset="0"/>
            </a:endParaRPr>
          </a:p>
        </p:txBody>
      </p:sp>
      <p:sp>
        <p:nvSpPr>
          <p:cNvPr id="636007" name="Rectangle 103"/>
          <p:cNvSpPr>
            <a:spLocks noChangeArrowheads="1"/>
          </p:cNvSpPr>
          <p:nvPr/>
        </p:nvSpPr>
        <p:spPr bwMode="auto">
          <a:xfrm>
            <a:off x="5610225" y="5638800"/>
            <a:ext cx="2565400" cy="469900"/>
          </a:xfrm>
          <a:prstGeom prst="rect">
            <a:avLst/>
          </a:prstGeom>
          <a:noFill/>
          <a:ln w="9525">
            <a:noFill/>
            <a:miter lim="800000"/>
            <a:headEnd/>
            <a:tailEnd/>
          </a:ln>
        </p:spPr>
        <p:txBody>
          <a:bodyPr/>
          <a:lstStyle/>
          <a:p>
            <a:endParaRPr lang="en-US"/>
          </a:p>
        </p:txBody>
      </p:sp>
      <p:sp>
        <p:nvSpPr>
          <p:cNvPr id="636008" name="Rectangle 104"/>
          <p:cNvSpPr>
            <a:spLocks noChangeArrowheads="1"/>
          </p:cNvSpPr>
          <p:nvPr/>
        </p:nvSpPr>
        <p:spPr bwMode="auto">
          <a:xfrm>
            <a:off x="3794125" y="1062038"/>
            <a:ext cx="3505200" cy="469900"/>
          </a:xfrm>
          <a:prstGeom prst="rect">
            <a:avLst/>
          </a:prstGeom>
          <a:noFill/>
          <a:ln w="9525">
            <a:noFill/>
            <a:miter lim="800000"/>
            <a:headEnd/>
            <a:tailEnd/>
          </a:ln>
        </p:spPr>
        <p:txBody>
          <a:bodyPr/>
          <a:lstStyle/>
          <a:p>
            <a:endParaRPr lang="en-US"/>
          </a:p>
        </p:txBody>
      </p:sp>
      <p:sp>
        <p:nvSpPr>
          <p:cNvPr id="636009" name="Rectangle 105"/>
          <p:cNvSpPr>
            <a:spLocks noChangeArrowheads="1"/>
          </p:cNvSpPr>
          <p:nvPr/>
        </p:nvSpPr>
        <p:spPr bwMode="auto">
          <a:xfrm>
            <a:off x="5672138" y="1203325"/>
            <a:ext cx="63500" cy="304800"/>
          </a:xfrm>
          <a:prstGeom prst="rect">
            <a:avLst/>
          </a:prstGeom>
          <a:noFill/>
          <a:ln w="9525">
            <a:noFill/>
            <a:miter lim="800000"/>
            <a:headEnd/>
            <a:tailEnd/>
          </a:ln>
        </p:spPr>
        <p:txBody>
          <a:bodyPr wrap="none" lIns="0" tIns="0" rIns="0" bIns="0">
            <a:spAutoFit/>
          </a:bodyPr>
          <a:lstStyle/>
          <a:p>
            <a:r>
              <a:rPr lang="en-US" sz="2000">
                <a:solidFill>
                  <a:srgbClr val="000000"/>
                </a:solidFill>
              </a:rPr>
              <a:t> </a:t>
            </a:r>
            <a:endParaRPr lang="en-US"/>
          </a:p>
        </p:txBody>
      </p:sp>
      <p:sp>
        <p:nvSpPr>
          <p:cNvPr id="636010" name="Rectangle 106"/>
          <p:cNvSpPr>
            <a:spLocks noChangeArrowheads="1"/>
          </p:cNvSpPr>
          <p:nvPr/>
        </p:nvSpPr>
        <p:spPr bwMode="auto">
          <a:xfrm>
            <a:off x="914400" y="5700713"/>
            <a:ext cx="2065338" cy="376237"/>
          </a:xfrm>
          <a:prstGeom prst="rect">
            <a:avLst/>
          </a:prstGeom>
          <a:noFill/>
          <a:ln w="9525">
            <a:noFill/>
            <a:miter lim="800000"/>
            <a:headEnd/>
            <a:tailEnd/>
          </a:ln>
        </p:spPr>
        <p:txBody>
          <a:bodyPr/>
          <a:lstStyle/>
          <a:p>
            <a:endParaRPr lang="en-US"/>
          </a:p>
        </p:txBody>
      </p:sp>
      <p:sp>
        <p:nvSpPr>
          <p:cNvPr id="636011" name="Rectangle 107"/>
          <p:cNvSpPr>
            <a:spLocks noChangeArrowheads="1"/>
          </p:cNvSpPr>
          <p:nvPr/>
        </p:nvSpPr>
        <p:spPr bwMode="auto">
          <a:xfrm>
            <a:off x="858838" y="5764213"/>
            <a:ext cx="183515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Arial" charset="0"/>
              </a:rPr>
              <a:t>1 Non-infectious</a:t>
            </a:r>
            <a:endParaRPr lang="en-US">
              <a:latin typeface="Arial" charset="0"/>
            </a:endParaRPr>
          </a:p>
        </p:txBody>
      </p:sp>
      <p:sp>
        <p:nvSpPr>
          <p:cNvPr id="636012" name="Oval 108"/>
          <p:cNvSpPr>
            <a:spLocks noChangeArrowheads="1"/>
          </p:cNvSpPr>
          <p:nvPr/>
        </p:nvSpPr>
        <p:spPr bwMode="auto">
          <a:xfrm>
            <a:off x="1981200" y="1371600"/>
            <a:ext cx="933450" cy="577850"/>
          </a:xfrm>
          <a:prstGeom prst="ellipse">
            <a:avLst/>
          </a:prstGeom>
          <a:solidFill>
            <a:srgbClr val="99CCFF"/>
          </a:solidFill>
          <a:ln w="9525">
            <a:solidFill>
              <a:srgbClr val="99CCFF"/>
            </a:solidFill>
            <a:round/>
            <a:headEnd/>
            <a:tailEnd/>
          </a:ln>
          <a:effectLst/>
        </p:spPr>
        <p:txBody>
          <a:bodyPr wrap="none" anchor="ctr"/>
          <a:lstStyle/>
          <a:p>
            <a:pPr algn="ctr"/>
            <a:r>
              <a:rPr lang="en-US" sz="3200" b="1">
                <a:solidFill>
                  <a:srgbClr val="FF0000"/>
                </a:solidFill>
              </a:rPr>
              <a:t>-_-_-</a:t>
            </a:r>
            <a:endParaRPr lang="en-US" sz="2000">
              <a:solidFill>
                <a:srgbClr val="000000"/>
              </a:solidFill>
            </a:endParaRPr>
          </a:p>
        </p:txBody>
      </p:sp>
      <p:sp>
        <p:nvSpPr>
          <p:cNvPr id="636013" name="Text Box 109"/>
          <p:cNvSpPr txBox="1">
            <a:spLocks noChangeArrowheads="1"/>
          </p:cNvSpPr>
          <p:nvPr/>
        </p:nvSpPr>
        <p:spPr bwMode="auto">
          <a:xfrm>
            <a:off x="1905000" y="334963"/>
            <a:ext cx="5864225" cy="579437"/>
          </a:xfrm>
          <a:prstGeom prst="rect">
            <a:avLst/>
          </a:prstGeom>
          <a:noFill/>
          <a:ln w="9525">
            <a:noFill/>
            <a:miter lim="800000"/>
            <a:headEnd/>
            <a:tailEnd/>
          </a:ln>
          <a:effectLst/>
        </p:spPr>
        <p:txBody>
          <a:bodyPr wrap="none">
            <a:spAutoFit/>
          </a:bodyPr>
          <a:lstStyle/>
          <a:p>
            <a:r>
              <a:rPr lang="en-US" sz="3200" b="1">
                <a:solidFill>
                  <a:srgbClr val="00FFFF"/>
                </a:solidFill>
                <a:latin typeface="Arial" charset="0"/>
              </a:rPr>
              <a:t>Each case leads to two cases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p:txBody>
          <a:bodyPr/>
          <a:lstStyle/>
          <a:p>
            <a:r>
              <a:rPr lang="en-US"/>
              <a:t>Priority to smear positive cases</a:t>
            </a:r>
          </a:p>
        </p:txBody>
      </p:sp>
      <p:sp>
        <p:nvSpPr>
          <p:cNvPr id="587779" name="Rectangle 3"/>
          <p:cNvSpPr>
            <a:spLocks noGrp="1" noChangeArrowheads="1"/>
          </p:cNvSpPr>
          <p:nvPr>
            <p:ph idx="1"/>
          </p:nvPr>
        </p:nvSpPr>
        <p:spPr/>
        <p:txBody>
          <a:bodyPr/>
          <a:lstStyle/>
          <a:p>
            <a:pPr algn="just"/>
            <a:r>
              <a:rPr lang="en-US" dirty="0"/>
              <a:t>To reduce transmission of infection. A good DOTS </a:t>
            </a:r>
            <a:r>
              <a:rPr lang="en-US" dirty="0" err="1"/>
              <a:t>programme</a:t>
            </a:r>
            <a:r>
              <a:rPr lang="en-US" dirty="0"/>
              <a:t> would reduce transmission of infections by about 73%</a:t>
            </a:r>
          </a:p>
          <a:p>
            <a:pPr algn="just">
              <a:buFontTx/>
              <a:buNone/>
            </a:pPr>
            <a:endParaRPr lang="en-US" dirty="0"/>
          </a:p>
          <a:p>
            <a:r>
              <a:rPr lang="en-US" dirty="0"/>
              <a:t>Cost per DALY highest for treating smear positive cases.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76200"/>
            <a:ext cx="8305800" cy="914400"/>
          </a:xfrm>
          <a:noFill/>
          <a:ln/>
        </p:spPr>
        <p:txBody>
          <a:bodyPr>
            <a:normAutofit fontScale="90000"/>
          </a:bodyPr>
          <a:lstStyle/>
          <a:p>
            <a:r>
              <a:rPr lang="en-US" sz="6000" b="0"/>
              <a:t>How </a:t>
            </a:r>
            <a:r>
              <a:rPr lang="en-US" sz="6000" b="0">
                <a:hlinkClick r:id="rId3"/>
              </a:rPr>
              <a:t>global</a:t>
            </a:r>
            <a:r>
              <a:rPr lang="en-US" sz="6000" b="0"/>
              <a:t> is TB?</a:t>
            </a:r>
          </a:p>
        </p:txBody>
      </p:sp>
      <p:sp>
        <p:nvSpPr>
          <p:cNvPr id="18435" name="Rectangle 3"/>
          <p:cNvSpPr>
            <a:spLocks noGrp="1" noChangeArrowheads="1"/>
          </p:cNvSpPr>
          <p:nvPr>
            <p:ph idx="1"/>
          </p:nvPr>
        </p:nvSpPr>
        <p:spPr>
          <a:xfrm>
            <a:off x="914400" y="1295400"/>
            <a:ext cx="7848600" cy="5029200"/>
          </a:xfrm>
          <a:noFill/>
          <a:ln/>
        </p:spPr>
        <p:txBody>
          <a:bodyPr>
            <a:normAutofit lnSpcReduction="10000"/>
          </a:bodyPr>
          <a:lstStyle/>
          <a:p>
            <a:r>
              <a:rPr lang="en-US" sz="3600" dirty="0"/>
              <a:t>Someone is infected with TB every second;</a:t>
            </a:r>
          </a:p>
          <a:p>
            <a:r>
              <a:rPr lang="en-US" sz="3600" dirty="0"/>
              <a:t>33% of the world population is already infected;</a:t>
            </a:r>
          </a:p>
          <a:p>
            <a:r>
              <a:rPr lang="en-US" sz="3600" dirty="0"/>
              <a:t>25% of all avoidable deaths in economically productive age groups are due to TB</a:t>
            </a:r>
            <a:r>
              <a:rPr lang="en-US" sz="3600" dirty="0" smtClean="0"/>
              <a:t>.</a:t>
            </a:r>
          </a:p>
          <a:p>
            <a:r>
              <a:rPr lang="en-GB" sz="3600" dirty="0" smtClean="0"/>
              <a:t>Global incidence of TB has peaked in 2004 and is declining.</a:t>
            </a:r>
          </a:p>
          <a:p>
            <a:endParaRPr lang="en-US" sz="3600" dirty="0"/>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10" name="Rectangle 2"/>
          <p:cNvSpPr>
            <a:spLocks noGrp="1" noChangeArrowheads="1"/>
          </p:cNvSpPr>
          <p:nvPr>
            <p:ph type="ctrTitle"/>
          </p:nvPr>
        </p:nvSpPr>
        <p:spPr>
          <a:xfrm>
            <a:off x="990600" y="2209800"/>
            <a:ext cx="7772400" cy="1143000"/>
          </a:xfrm>
        </p:spPr>
        <p:txBody>
          <a:bodyPr>
            <a:normAutofit/>
          </a:bodyPr>
          <a:lstStyle/>
          <a:p>
            <a:r>
              <a:rPr lang="en-US" dirty="0" smtClean="0"/>
              <a:t>epidemiological </a:t>
            </a:r>
            <a:r>
              <a:rPr lang="en-US" dirty="0"/>
              <a:t>indicators of </a:t>
            </a:r>
            <a:r>
              <a:rPr lang="en-US" dirty="0" smtClean="0"/>
              <a:t>TB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a:xfrm>
            <a:off x="914400" y="457200"/>
            <a:ext cx="7848600" cy="1143000"/>
          </a:xfrm>
        </p:spPr>
        <p:txBody>
          <a:bodyPr/>
          <a:lstStyle/>
          <a:p>
            <a:pPr algn="l"/>
            <a:r>
              <a:rPr lang="en-US" sz="3200" b="1">
                <a:solidFill>
                  <a:schemeClr val="accent1"/>
                </a:solidFill>
                <a:latin typeface="Arial" charset="0"/>
              </a:rPr>
              <a:t>E</a:t>
            </a:r>
            <a:r>
              <a:rPr lang="en-US" sz="2800" b="1">
                <a:solidFill>
                  <a:schemeClr val="accent1"/>
                </a:solidFill>
                <a:latin typeface="Arial" charset="0"/>
              </a:rPr>
              <a:t>pidemiological indicators of tuberculosis ?</a:t>
            </a:r>
            <a:endParaRPr lang="en-US" sz="3200" b="1">
              <a:solidFill>
                <a:schemeClr val="accent1"/>
              </a:solidFill>
              <a:latin typeface="Arial" charset="0"/>
            </a:endParaRPr>
          </a:p>
        </p:txBody>
      </p:sp>
      <p:sp>
        <p:nvSpPr>
          <p:cNvPr id="318467" name="Rectangle 3"/>
          <p:cNvSpPr>
            <a:spLocks noGrp="1" noChangeArrowheads="1"/>
          </p:cNvSpPr>
          <p:nvPr>
            <p:ph idx="1"/>
          </p:nvPr>
        </p:nvSpPr>
        <p:spPr>
          <a:xfrm>
            <a:off x="914400" y="1676400"/>
            <a:ext cx="7543800" cy="4114800"/>
          </a:xfrm>
        </p:spPr>
        <p:txBody>
          <a:bodyPr>
            <a:normAutofit lnSpcReduction="10000"/>
          </a:bodyPr>
          <a:lstStyle/>
          <a:p>
            <a:endParaRPr lang="en-US" sz="2000" dirty="0"/>
          </a:p>
          <a:p>
            <a:pPr>
              <a:lnSpc>
                <a:spcPct val="135000"/>
              </a:lnSpc>
              <a:buFontTx/>
              <a:buChar char="*"/>
            </a:pPr>
            <a:r>
              <a:rPr lang="en-US" sz="2800" dirty="0"/>
              <a:t>Prevalence of infection</a:t>
            </a:r>
          </a:p>
          <a:p>
            <a:pPr>
              <a:lnSpc>
                <a:spcPct val="135000"/>
              </a:lnSpc>
              <a:buFontTx/>
              <a:buChar char="*"/>
            </a:pPr>
            <a:r>
              <a:rPr lang="en-US" sz="2800" dirty="0"/>
              <a:t>Incidence (average annual risk) of  infection (ARI)  </a:t>
            </a:r>
          </a:p>
          <a:p>
            <a:pPr>
              <a:lnSpc>
                <a:spcPct val="135000"/>
              </a:lnSpc>
              <a:buFontTx/>
              <a:buChar char="*"/>
            </a:pPr>
            <a:r>
              <a:rPr lang="en-US" sz="2800" dirty="0"/>
              <a:t>Prevalence of disease </a:t>
            </a:r>
          </a:p>
          <a:p>
            <a:pPr>
              <a:lnSpc>
                <a:spcPct val="135000"/>
              </a:lnSpc>
              <a:buFontTx/>
              <a:buChar char="*"/>
            </a:pPr>
            <a:r>
              <a:rPr lang="en-US" sz="2800" dirty="0"/>
              <a:t>Incidence of disease</a:t>
            </a:r>
          </a:p>
          <a:p>
            <a:pPr>
              <a:lnSpc>
                <a:spcPct val="135000"/>
              </a:lnSpc>
              <a:buFontTx/>
              <a:buChar char="*"/>
            </a:pPr>
            <a:r>
              <a:rPr lang="en-US" sz="2800" dirty="0"/>
              <a:t>Tuberculosis mortality rates</a:t>
            </a:r>
          </a:p>
          <a:p>
            <a:pPr>
              <a:lnSpc>
                <a:spcPct val="135000"/>
              </a:lnSpc>
              <a:buFontTx/>
              <a:buChar char="*"/>
            </a:pPr>
            <a:endParaRPr lang="en-US" sz="2800" dirty="0"/>
          </a:p>
          <a:p>
            <a:pPr>
              <a:lnSpc>
                <a:spcPct val="135000"/>
              </a:lnSpc>
              <a:buFontTx/>
              <a:buChar char="*"/>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8467">
                                            <p:txEl>
                                              <p:pRg st="1" end="1"/>
                                            </p:txEl>
                                          </p:spTgt>
                                        </p:tgtEl>
                                        <p:attrNameLst>
                                          <p:attrName>style.visibility</p:attrName>
                                        </p:attrNameLst>
                                      </p:cBhvr>
                                      <p:to>
                                        <p:strVal val="visible"/>
                                      </p:to>
                                    </p:set>
                                    <p:anim calcmode="lin" valueType="num">
                                      <p:cBhvr additive="base">
                                        <p:cTn id="7" dur="500" fill="hold"/>
                                        <p:tgtEl>
                                          <p:spTgt spid="318467">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184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18467">
                                            <p:txEl>
                                              <p:pRg st="2" end="2"/>
                                            </p:txEl>
                                          </p:spTgt>
                                        </p:tgtEl>
                                        <p:attrNameLst>
                                          <p:attrName>style.visibility</p:attrName>
                                        </p:attrNameLst>
                                      </p:cBhvr>
                                      <p:to>
                                        <p:strVal val="visible"/>
                                      </p:to>
                                    </p:set>
                                    <p:anim calcmode="lin" valueType="num">
                                      <p:cBhvr additive="base">
                                        <p:cTn id="13" dur="500" fill="hold"/>
                                        <p:tgtEl>
                                          <p:spTgt spid="31846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184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18467">
                                            <p:txEl>
                                              <p:pRg st="3" end="3"/>
                                            </p:txEl>
                                          </p:spTgt>
                                        </p:tgtEl>
                                        <p:attrNameLst>
                                          <p:attrName>style.visibility</p:attrName>
                                        </p:attrNameLst>
                                      </p:cBhvr>
                                      <p:to>
                                        <p:strVal val="visible"/>
                                      </p:to>
                                    </p:set>
                                    <p:anim calcmode="lin" valueType="num">
                                      <p:cBhvr additive="base">
                                        <p:cTn id="19" dur="500" fill="hold"/>
                                        <p:tgtEl>
                                          <p:spTgt spid="318467">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184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18467">
                                            <p:txEl>
                                              <p:pRg st="4" end="4"/>
                                            </p:txEl>
                                          </p:spTgt>
                                        </p:tgtEl>
                                        <p:attrNameLst>
                                          <p:attrName>style.visibility</p:attrName>
                                        </p:attrNameLst>
                                      </p:cBhvr>
                                      <p:to>
                                        <p:strVal val="visible"/>
                                      </p:to>
                                    </p:set>
                                    <p:anim calcmode="lin" valueType="num">
                                      <p:cBhvr additive="base">
                                        <p:cTn id="25" dur="500" fill="hold"/>
                                        <p:tgtEl>
                                          <p:spTgt spid="318467">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184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18467">
                                            <p:txEl>
                                              <p:pRg st="5" end="5"/>
                                            </p:txEl>
                                          </p:spTgt>
                                        </p:tgtEl>
                                        <p:attrNameLst>
                                          <p:attrName>style.visibility</p:attrName>
                                        </p:attrNameLst>
                                      </p:cBhvr>
                                      <p:to>
                                        <p:strVal val="visible"/>
                                      </p:to>
                                    </p:set>
                                    <p:anim calcmode="lin" valueType="num">
                                      <p:cBhvr additive="base">
                                        <p:cTn id="31" dur="500" fill="hold"/>
                                        <p:tgtEl>
                                          <p:spTgt spid="318467">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1846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7"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a:xfrm>
            <a:off x="609600" y="381000"/>
            <a:ext cx="7772400" cy="1143000"/>
          </a:xfrm>
        </p:spPr>
        <p:txBody>
          <a:bodyPr/>
          <a:lstStyle/>
          <a:p>
            <a:r>
              <a:rPr lang="en-US" sz="3200">
                <a:solidFill>
                  <a:schemeClr val="accent1"/>
                </a:solidFill>
              </a:rPr>
              <a:t>Other Epidemiological indicators of Tuberculosis</a:t>
            </a:r>
          </a:p>
        </p:txBody>
      </p:sp>
      <p:sp>
        <p:nvSpPr>
          <p:cNvPr id="416771" name="Rectangle 3"/>
          <p:cNvSpPr>
            <a:spLocks noGrp="1" noChangeArrowheads="1"/>
          </p:cNvSpPr>
          <p:nvPr>
            <p:ph idx="1"/>
          </p:nvPr>
        </p:nvSpPr>
        <p:spPr>
          <a:xfrm>
            <a:off x="914400" y="1752600"/>
            <a:ext cx="7620000" cy="4495800"/>
          </a:xfrm>
        </p:spPr>
        <p:txBody>
          <a:bodyPr/>
          <a:lstStyle/>
          <a:p>
            <a:pPr>
              <a:lnSpc>
                <a:spcPct val="125000"/>
              </a:lnSpc>
              <a:spcBef>
                <a:spcPct val="40000"/>
              </a:spcBef>
              <a:buFontTx/>
              <a:buChar char="*"/>
            </a:pPr>
            <a:r>
              <a:rPr lang="en-US" sz="2800" dirty="0"/>
              <a:t>Ratio of prevalence and incidence</a:t>
            </a:r>
          </a:p>
          <a:p>
            <a:pPr>
              <a:lnSpc>
                <a:spcPct val="125000"/>
              </a:lnSpc>
              <a:spcBef>
                <a:spcPct val="40000"/>
              </a:spcBef>
              <a:buFontTx/>
              <a:buChar char="*"/>
            </a:pPr>
            <a:r>
              <a:rPr lang="en-US" sz="2800" dirty="0"/>
              <a:t>Age distribution of cases</a:t>
            </a:r>
          </a:p>
          <a:p>
            <a:pPr>
              <a:lnSpc>
                <a:spcPct val="125000"/>
              </a:lnSpc>
              <a:spcBef>
                <a:spcPct val="40000"/>
              </a:spcBef>
              <a:buFontTx/>
              <a:buChar char="*"/>
            </a:pPr>
            <a:r>
              <a:rPr lang="en-US" sz="2800" dirty="0"/>
              <a:t>Case fatality rates</a:t>
            </a:r>
          </a:p>
          <a:p>
            <a:pPr>
              <a:lnSpc>
                <a:spcPct val="125000"/>
              </a:lnSpc>
              <a:spcBef>
                <a:spcPct val="40000"/>
              </a:spcBef>
              <a:buFontTx/>
              <a:buChar char="*"/>
            </a:pPr>
            <a:r>
              <a:rPr lang="en-US" sz="2800" dirty="0"/>
              <a:t>Force of MDR cases</a:t>
            </a:r>
          </a:p>
          <a:p>
            <a:pPr>
              <a:lnSpc>
                <a:spcPct val="125000"/>
              </a:lnSpc>
              <a:spcBef>
                <a:spcPct val="40000"/>
              </a:spcBef>
              <a:buFontTx/>
              <a:buChar char="*"/>
            </a:pPr>
            <a:r>
              <a:rPr lang="en-US" sz="2800" dirty="0"/>
              <a:t>TBM notification rates</a:t>
            </a:r>
          </a:p>
          <a:p>
            <a:pPr>
              <a:lnSpc>
                <a:spcPct val="125000"/>
              </a:lnSpc>
              <a:spcBef>
                <a:spcPct val="40000"/>
              </a:spcBef>
              <a:buFontTx/>
              <a:buChar char="*"/>
            </a:pPr>
            <a:r>
              <a:rPr lang="en-US" sz="2800" dirty="0"/>
              <a:t>Disability adjusted life years (DALY)</a:t>
            </a:r>
          </a:p>
          <a:p>
            <a:pPr>
              <a:lnSpc>
                <a:spcPct val="125000"/>
              </a:lnSpc>
              <a:spcBef>
                <a:spcPct val="40000"/>
              </a:spcBef>
              <a:buFontTx/>
              <a:buChar cha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6771">
                                            <p:txEl>
                                              <p:pRg st="0" end="0"/>
                                            </p:txEl>
                                          </p:spTgt>
                                        </p:tgtEl>
                                        <p:attrNameLst>
                                          <p:attrName>style.visibility</p:attrName>
                                        </p:attrNameLst>
                                      </p:cBhvr>
                                      <p:to>
                                        <p:strVal val="visible"/>
                                      </p:to>
                                    </p:set>
                                    <p:anim calcmode="lin" valueType="num">
                                      <p:cBhvr additive="base">
                                        <p:cTn id="7" dur="500" fill="hold"/>
                                        <p:tgtEl>
                                          <p:spTgt spid="416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6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6771">
                                            <p:txEl>
                                              <p:pRg st="1" end="1"/>
                                            </p:txEl>
                                          </p:spTgt>
                                        </p:tgtEl>
                                        <p:attrNameLst>
                                          <p:attrName>style.visibility</p:attrName>
                                        </p:attrNameLst>
                                      </p:cBhvr>
                                      <p:to>
                                        <p:strVal val="visible"/>
                                      </p:to>
                                    </p:set>
                                    <p:anim calcmode="lin" valueType="num">
                                      <p:cBhvr additive="base">
                                        <p:cTn id="13" dur="500" fill="hold"/>
                                        <p:tgtEl>
                                          <p:spTgt spid="416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67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6771">
                                            <p:txEl>
                                              <p:pRg st="2" end="2"/>
                                            </p:txEl>
                                          </p:spTgt>
                                        </p:tgtEl>
                                        <p:attrNameLst>
                                          <p:attrName>style.visibility</p:attrName>
                                        </p:attrNameLst>
                                      </p:cBhvr>
                                      <p:to>
                                        <p:strVal val="visible"/>
                                      </p:to>
                                    </p:set>
                                    <p:anim calcmode="lin" valueType="num">
                                      <p:cBhvr additive="base">
                                        <p:cTn id="19" dur="500" fill="hold"/>
                                        <p:tgtEl>
                                          <p:spTgt spid="4167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67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6771">
                                            <p:txEl>
                                              <p:pRg st="3" end="3"/>
                                            </p:txEl>
                                          </p:spTgt>
                                        </p:tgtEl>
                                        <p:attrNameLst>
                                          <p:attrName>style.visibility</p:attrName>
                                        </p:attrNameLst>
                                      </p:cBhvr>
                                      <p:to>
                                        <p:strVal val="visible"/>
                                      </p:to>
                                    </p:set>
                                    <p:anim calcmode="lin" valueType="num">
                                      <p:cBhvr additive="base">
                                        <p:cTn id="25" dur="500" fill="hold"/>
                                        <p:tgtEl>
                                          <p:spTgt spid="4167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67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6771">
                                            <p:txEl>
                                              <p:pRg st="4" end="4"/>
                                            </p:txEl>
                                          </p:spTgt>
                                        </p:tgtEl>
                                        <p:attrNameLst>
                                          <p:attrName>style.visibility</p:attrName>
                                        </p:attrNameLst>
                                      </p:cBhvr>
                                      <p:to>
                                        <p:strVal val="visible"/>
                                      </p:to>
                                    </p:set>
                                    <p:anim calcmode="lin" valueType="num">
                                      <p:cBhvr additive="base">
                                        <p:cTn id="31" dur="500" fill="hold"/>
                                        <p:tgtEl>
                                          <p:spTgt spid="4167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167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16771">
                                            <p:txEl>
                                              <p:pRg st="5" end="5"/>
                                            </p:txEl>
                                          </p:spTgt>
                                        </p:tgtEl>
                                        <p:attrNameLst>
                                          <p:attrName>style.visibility</p:attrName>
                                        </p:attrNameLst>
                                      </p:cBhvr>
                                      <p:to>
                                        <p:strVal val="visible"/>
                                      </p:to>
                                    </p:set>
                                    <p:anim calcmode="lin" valueType="num">
                                      <p:cBhvr additive="base">
                                        <p:cTn id="37" dur="500" fill="hold"/>
                                        <p:tgtEl>
                                          <p:spTgt spid="41677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1677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7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5" name="Text Box 3"/>
          <p:cNvSpPr txBox="1">
            <a:spLocks noChangeArrowheads="1"/>
          </p:cNvSpPr>
          <p:nvPr/>
        </p:nvSpPr>
        <p:spPr bwMode="auto">
          <a:xfrm>
            <a:off x="1371600" y="381000"/>
            <a:ext cx="6934200" cy="461665"/>
          </a:xfrm>
          <a:prstGeom prst="rect">
            <a:avLst/>
          </a:prstGeom>
          <a:noFill/>
          <a:ln w="9525">
            <a:noFill/>
            <a:miter lim="800000"/>
            <a:headEnd/>
            <a:tailEnd/>
          </a:ln>
          <a:effectLst/>
        </p:spPr>
        <p:txBody>
          <a:bodyPr wrap="square">
            <a:spAutoFit/>
          </a:bodyPr>
          <a:lstStyle/>
          <a:p>
            <a:pPr>
              <a:spcBef>
                <a:spcPct val="50000"/>
              </a:spcBef>
            </a:pPr>
            <a:r>
              <a:rPr lang="en-GB" sz="2400" dirty="0">
                <a:cs typeface="Arial" pitchFamily="34" charset="0"/>
              </a:rPr>
              <a:t>Estimated TB incidence rate, 2007</a:t>
            </a:r>
          </a:p>
        </p:txBody>
      </p:sp>
      <p:sp>
        <p:nvSpPr>
          <p:cNvPr id="274436" name="Text Box 4"/>
          <p:cNvSpPr txBox="1">
            <a:spLocks noChangeArrowheads="1"/>
          </p:cNvSpPr>
          <p:nvPr/>
        </p:nvSpPr>
        <p:spPr bwMode="auto">
          <a:xfrm>
            <a:off x="323850" y="6248400"/>
            <a:ext cx="8591550" cy="457200"/>
          </a:xfrm>
          <a:prstGeom prst="rect">
            <a:avLst/>
          </a:prstGeom>
          <a:noFill/>
          <a:ln w="9525">
            <a:noFill/>
            <a:miter lim="800000"/>
            <a:headEnd/>
            <a:tailEnd/>
          </a:ln>
          <a:effectLst/>
        </p:spPr>
        <p:txBody>
          <a:bodyPr>
            <a:spAutoFit/>
          </a:bodyPr>
          <a:lstStyle/>
          <a:p>
            <a:pPr algn="l"/>
            <a:r>
              <a:rPr lang="en-GB" sz="800" b="0">
                <a:cs typeface="Arial" pitchFamily="34" charset="0"/>
              </a:rPr>
              <a:t>:</a:t>
            </a:r>
            <a:r>
              <a:rPr lang="en-US" sz="1200" i="1">
                <a:solidFill>
                  <a:srgbClr val="CC0000"/>
                </a:solidFill>
              </a:rPr>
              <a:t>Source: WHO Geneva; WHO Report 2009: Global Tuberculosis Control; Surveillance, Planning and Financing</a:t>
            </a:r>
          </a:p>
          <a:p>
            <a:pPr algn="l"/>
            <a:endParaRPr lang="en-GB" sz="1200" b="0">
              <a:cs typeface="Arial" pitchFamily="34" charset="0"/>
            </a:endParaRPr>
          </a:p>
        </p:txBody>
      </p:sp>
      <p:pic>
        <p:nvPicPr>
          <p:cNvPr id="274451" name="Picture 19"/>
          <p:cNvPicPr>
            <a:picLocks noChangeAspect="1" noChangeArrowheads="1"/>
          </p:cNvPicPr>
          <p:nvPr/>
        </p:nvPicPr>
        <p:blipFill>
          <a:blip r:embed="rId3" cstate="print"/>
          <a:srcRect l="8333" t="3357" r="8333"/>
          <a:stretch>
            <a:fillRect/>
          </a:stretch>
        </p:blipFill>
        <p:spPr bwMode="auto">
          <a:xfrm>
            <a:off x="457200" y="914400"/>
            <a:ext cx="8229600" cy="52609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n-US" sz="3200" b="1">
                <a:latin typeface="Arial Unicode MS" pitchFamily="34" charset="-128"/>
              </a:rPr>
              <a:t>Incidence and prevalence of infection</a:t>
            </a:r>
          </a:p>
        </p:txBody>
      </p:sp>
      <p:sp>
        <p:nvSpPr>
          <p:cNvPr id="198659" name="Rectangle 3"/>
          <p:cNvSpPr>
            <a:spLocks noGrp="1" noChangeArrowheads="1"/>
          </p:cNvSpPr>
          <p:nvPr>
            <p:ph idx="1"/>
          </p:nvPr>
        </p:nvSpPr>
        <p:spPr>
          <a:xfrm>
            <a:off x="990600" y="1447800"/>
            <a:ext cx="8153400" cy="4800600"/>
          </a:xfrm>
        </p:spPr>
        <p:txBody>
          <a:bodyPr>
            <a:normAutofit/>
          </a:bodyPr>
          <a:lstStyle/>
          <a:p>
            <a:r>
              <a:rPr lang="en-US" sz="2800" dirty="0">
                <a:latin typeface="Arial Unicode MS" pitchFamily="34" charset="-128"/>
              </a:rPr>
              <a:t>Tuberculin survey: imperfect measuring tool?</a:t>
            </a:r>
          </a:p>
          <a:p>
            <a:endParaRPr lang="en-US" sz="2800" dirty="0">
              <a:latin typeface="Arial Unicode MS" pitchFamily="34" charset="-128"/>
            </a:endParaRPr>
          </a:p>
          <a:p>
            <a:r>
              <a:rPr lang="en-US" sz="2800" dirty="0">
                <a:latin typeface="Arial Unicode MS" pitchFamily="34" charset="-128"/>
              </a:rPr>
              <a:t>Low-income countries: 50% or more of productive population </a:t>
            </a:r>
            <a:r>
              <a:rPr lang="en-US" sz="2800" dirty="0" smtClean="0">
                <a:latin typeface="Arial Unicode MS" pitchFamily="34" charset="-128"/>
              </a:rPr>
              <a:t>infected.</a:t>
            </a:r>
          </a:p>
          <a:p>
            <a:endParaRPr lang="en-US" sz="2800" dirty="0">
              <a:latin typeface="Arial Unicode MS" pitchFamily="34" charset="-128"/>
            </a:endParaRPr>
          </a:p>
          <a:p>
            <a:r>
              <a:rPr lang="en-US" sz="2800" dirty="0">
                <a:latin typeface="Arial Unicode MS" pitchFamily="34" charset="-128"/>
              </a:rPr>
              <a:t>Industrialized countries: 10% or less of productive population </a:t>
            </a:r>
            <a:r>
              <a:rPr lang="en-US" sz="2800" dirty="0" smtClean="0">
                <a:latin typeface="Arial Unicode MS" pitchFamily="34" charset="-128"/>
              </a:rPr>
              <a:t>infected</a:t>
            </a:r>
            <a:endParaRPr lang="en-US" sz="2800" dirty="0">
              <a:latin typeface="Arial Unicode MS"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381000" y="152400"/>
            <a:ext cx="8382000" cy="1143000"/>
          </a:xfrm>
        </p:spPr>
        <p:txBody>
          <a:bodyPr/>
          <a:lstStyle/>
          <a:p>
            <a:r>
              <a:rPr lang="en-US"/>
              <a:t>Problem of TB in India</a:t>
            </a:r>
          </a:p>
        </p:txBody>
      </p:sp>
      <p:sp>
        <p:nvSpPr>
          <p:cNvPr id="142339" name="Rectangle 3"/>
          <p:cNvSpPr>
            <a:spLocks noGrp="1" noChangeArrowheads="1"/>
          </p:cNvSpPr>
          <p:nvPr>
            <p:ph idx="1"/>
          </p:nvPr>
        </p:nvSpPr>
        <p:spPr>
          <a:xfrm>
            <a:off x="1066800" y="1143000"/>
            <a:ext cx="7696200" cy="5257800"/>
          </a:xfrm>
        </p:spPr>
        <p:txBody>
          <a:bodyPr/>
          <a:lstStyle/>
          <a:p>
            <a:pPr>
              <a:lnSpc>
                <a:spcPct val="90000"/>
              </a:lnSpc>
            </a:pPr>
            <a:r>
              <a:rPr lang="en-US" sz="3000" dirty="0"/>
              <a:t>Estimated incidence</a:t>
            </a:r>
            <a:r>
              <a:rPr lang="en-US" sz="2600" dirty="0"/>
              <a:t>  </a:t>
            </a:r>
          </a:p>
          <a:p>
            <a:pPr lvl="1">
              <a:lnSpc>
                <a:spcPct val="90000"/>
              </a:lnSpc>
            </a:pPr>
            <a:r>
              <a:rPr lang="en-US" sz="2400" dirty="0"/>
              <a:t>1.96 million new cases annually</a:t>
            </a:r>
          </a:p>
          <a:p>
            <a:pPr lvl="1">
              <a:lnSpc>
                <a:spcPct val="90000"/>
              </a:lnSpc>
            </a:pPr>
            <a:r>
              <a:rPr lang="en-US" sz="2400" dirty="0"/>
              <a:t>0.8 million new smear positive cases annually</a:t>
            </a:r>
          </a:p>
          <a:p>
            <a:pPr lvl="1">
              <a:lnSpc>
                <a:spcPct val="90000"/>
              </a:lnSpc>
            </a:pPr>
            <a:r>
              <a:rPr lang="en-US" sz="2400" dirty="0"/>
              <a:t>75 new smear positive PTB cases/1lakh population per year </a:t>
            </a:r>
          </a:p>
          <a:p>
            <a:pPr>
              <a:lnSpc>
                <a:spcPct val="90000"/>
              </a:lnSpc>
            </a:pPr>
            <a:r>
              <a:rPr lang="en-US" sz="2800" dirty="0"/>
              <a:t>Estimated prevalence of TB disease</a:t>
            </a:r>
          </a:p>
          <a:p>
            <a:pPr lvl="1">
              <a:lnSpc>
                <a:spcPct val="90000"/>
              </a:lnSpc>
            </a:pPr>
            <a:r>
              <a:rPr lang="en-US" sz="2400" dirty="0"/>
              <a:t>3.8 million bacillary cases in 2000 </a:t>
            </a:r>
          </a:p>
          <a:p>
            <a:pPr lvl="1">
              <a:lnSpc>
                <a:spcPct val="90000"/>
              </a:lnSpc>
            </a:pPr>
            <a:r>
              <a:rPr lang="en-US" sz="2400" dirty="0"/>
              <a:t>1.7 million new smear positive cases in 2000</a:t>
            </a:r>
          </a:p>
          <a:p>
            <a:pPr>
              <a:lnSpc>
                <a:spcPct val="90000"/>
              </a:lnSpc>
            </a:pPr>
            <a:r>
              <a:rPr lang="en-US" sz="2800" dirty="0"/>
              <a:t>Estimated mortality</a:t>
            </a:r>
          </a:p>
          <a:p>
            <a:pPr lvl="1">
              <a:lnSpc>
                <a:spcPct val="90000"/>
              </a:lnSpc>
            </a:pPr>
            <a:r>
              <a:rPr lang="en-US" sz="2400" dirty="0"/>
              <a:t>330,000 deaths due to TB each year</a:t>
            </a:r>
          </a:p>
          <a:p>
            <a:pPr lvl="1">
              <a:lnSpc>
                <a:spcPct val="90000"/>
              </a:lnSpc>
            </a:pPr>
            <a:r>
              <a:rPr lang="en-US" sz="2400" dirty="0"/>
              <a:t>Over 1000 deaths a day</a:t>
            </a:r>
          </a:p>
          <a:p>
            <a:pPr lvl="1">
              <a:lnSpc>
                <a:spcPct val="90000"/>
              </a:lnSpc>
            </a:pPr>
            <a:r>
              <a:rPr lang="en-US" sz="2400" dirty="0"/>
              <a:t>2 deaths every 3 minutes</a:t>
            </a:r>
            <a:endParaRPr lang="en-US" sz="2100" dirty="0"/>
          </a:p>
        </p:txBody>
      </p:sp>
      <p:sp>
        <p:nvSpPr>
          <p:cNvPr id="142340" name="Text Box 4"/>
          <p:cNvSpPr txBox="1">
            <a:spLocks noChangeArrowheads="1"/>
          </p:cNvSpPr>
          <p:nvPr/>
        </p:nvSpPr>
        <p:spPr bwMode="auto">
          <a:xfrm>
            <a:off x="4987925" y="6096000"/>
            <a:ext cx="3013075" cy="304800"/>
          </a:xfrm>
          <a:prstGeom prst="rect">
            <a:avLst/>
          </a:prstGeom>
          <a:noFill/>
          <a:ln w="9525">
            <a:noFill/>
            <a:miter lim="800000"/>
            <a:headEnd/>
            <a:tailEnd/>
          </a:ln>
          <a:effectLst/>
        </p:spPr>
        <p:txBody>
          <a:bodyPr wrap="none">
            <a:spAutoFit/>
          </a:bodyPr>
          <a:lstStyle/>
          <a:p>
            <a:r>
              <a:rPr lang="en-US" sz="1400" b="0" i="1"/>
              <a:t>Gopi P et al (TRC), IJMR, Sep 2005</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r>
              <a:rPr lang="en-US"/>
              <a:t>Problem of TB in India (contd)</a:t>
            </a:r>
          </a:p>
        </p:txBody>
      </p:sp>
      <p:sp>
        <p:nvSpPr>
          <p:cNvPr id="272387" name="Rectangle 3"/>
          <p:cNvSpPr>
            <a:spLocks noGrp="1" noChangeArrowheads="1"/>
          </p:cNvSpPr>
          <p:nvPr>
            <p:ph idx="1"/>
          </p:nvPr>
        </p:nvSpPr>
        <p:spPr/>
        <p:txBody>
          <a:bodyPr/>
          <a:lstStyle/>
          <a:p>
            <a:pPr>
              <a:lnSpc>
                <a:spcPct val="90000"/>
              </a:lnSpc>
            </a:pPr>
            <a:r>
              <a:rPr lang="en-US" sz="2800"/>
              <a:t>Prevalence of TB infection </a:t>
            </a:r>
          </a:p>
          <a:p>
            <a:pPr lvl="1">
              <a:lnSpc>
                <a:spcPct val="90000"/>
              </a:lnSpc>
            </a:pPr>
            <a:r>
              <a:rPr lang="en-US" sz="2200"/>
              <a:t>40% (~400m) infected with </a:t>
            </a:r>
            <a:r>
              <a:rPr lang="en-US" sz="2200" i="1"/>
              <a:t>M. tuberculosis </a:t>
            </a:r>
            <a:r>
              <a:rPr lang="en-US" sz="1800"/>
              <a:t>(with a 10% lifetime risk of TB disease in the absence of HIV)</a:t>
            </a:r>
          </a:p>
          <a:p>
            <a:pPr>
              <a:lnSpc>
                <a:spcPct val="90000"/>
              </a:lnSpc>
            </a:pPr>
            <a:r>
              <a:rPr lang="en-US" sz="2800"/>
              <a:t>Estimated Multi-drug resistant TB</a:t>
            </a:r>
          </a:p>
          <a:p>
            <a:pPr lvl="1">
              <a:lnSpc>
                <a:spcPct val="90000"/>
              </a:lnSpc>
            </a:pPr>
            <a:r>
              <a:rPr lang="en-US" sz="2400"/>
              <a:t>&lt; 3% in new cases</a:t>
            </a:r>
          </a:p>
          <a:p>
            <a:pPr lvl="1">
              <a:lnSpc>
                <a:spcPct val="90000"/>
              </a:lnSpc>
            </a:pPr>
            <a:r>
              <a:rPr lang="en-US" sz="2400"/>
              <a:t>12% in re-treatment cases</a:t>
            </a:r>
          </a:p>
          <a:p>
            <a:pPr>
              <a:lnSpc>
                <a:spcPct val="90000"/>
              </a:lnSpc>
            </a:pPr>
            <a:r>
              <a:rPr lang="en-US" sz="2800"/>
              <a:t>TB-HIV</a:t>
            </a:r>
          </a:p>
          <a:p>
            <a:pPr lvl="1">
              <a:lnSpc>
                <a:spcPct val="90000"/>
              </a:lnSpc>
            </a:pPr>
            <a:r>
              <a:rPr lang="en-US" sz="2100"/>
              <a:t>~</a:t>
            </a:r>
            <a:r>
              <a:rPr lang="en-US" sz="2500"/>
              <a:t>2.31</a:t>
            </a:r>
            <a:r>
              <a:rPr lang="en-US" sz="2400"/>
              <a:t> million people living with HIV (PLWHA)</a:t>
            </a:r>
          </a:p>
          <a:p>
            <a:pPr lvl="1">
              <a:lnSpc>
                <a:spcPct val="90000"/>
              </a:lnSpc>
            </a:pPr>
            <a:r>
              <a:rPr lang="en-US" sz="2400"/>
              <a:t>10-15% annual risk (60% lifetime risk) of developing active TB disease in PLWHA</a:t>
            </a:r>
          </a:p>
          <a:p>
            <a:pPr lvl="1">
              <a:lnSpc>
                <a:spcPct val="90000"/>
              </a:lnSpc>
            </a:pPr>
            <a:r>
              <a:rPr lang="en-US" sz="2400"/>
              <a:t>Estimated </a:t>
            </a:r>
            <a:r>
              <a:rPr lang="en-US" sz="2100"/>
              <a:t>~</a:t>
            </a:r>
            <a:r>
              <a:rPr lang="en-US" sz="2400"/>
              <a:t> 5% of TB patients are HIV infected</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71</TotalTime>
  <Words>1994</Words>
  <Application>Microsoft Office PowerPoint</Application>
  <PresentationFormat>On-screen Show (4:3)</PresentationFormat>
  <Paragraphs>312</Paragraphs>
  <Slides>52</Slides>
  <Notes>21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52</vt:i4>
      </vt:variant>
    </vt:vector>
  </HeadingPairs>
  <TitlesOfParts>
    <vt:vector size="56" baseType="lpstr">
      <vt:lpstr>Solstice</vt:lpstr>
      <vt:lpstr>Document</vt:lpstr>
      <vt:lpstr>Microsoft Graph Chart</vt:lpstr>
      <vt:lpstr>Chart</vt:lpstr>
      <vt:lpstr>Epidemiology of Tuberculosis &amp; Its Prevention &amp; Control</vt:lpstr>
      <vt:lpstr>Why TB?</vt:lpstr>
      <vt:lpstr>About TB</vt:lpstr>
      <vt:lpstr>Global burden of TB </vt:lpstr>
      <vt:lpstr>How global is TB?</vt:lpstr>
      <vt:lpstr>Slide 6</vt:lpstr>
      <vt:lpstr>Incidence and prevalence of infection</vt:lpstr>
      <vt:lpstr>Problem of TB in India</vt:lpstr>
      <vt:lpstr>Problem of TB in India (contd)</vt:lpstr>
      <vt:lpstr>India is the highest TB burden country accounting for more than one-fifth of the global incidence </vt:lpstr>
      <vt:lpstr>Social and Economic Burden of TB in India</vt:lpstr>
      <vt:lpstr>Infection with tubercle bacilli</vt:lpstr>
      <vt:lpstr>Slide 13</vt:lpstr>
      <vt:lpstr>Slide 14</vt:lpstr>
      <vt:lpstr>Risk of Infection ?</vt:lpstr>
      <vt:lpstr>Characteristics of an infectious patient</vt:lpstr>
      <vt:lpstr>Slide 17</vt:lpstr>
      <vt:lpstr>Slide 18</vt:lpstr>
      <vt:lpstr>Slide 19</vt:lpstr>
      <vt:lpstr>Slide 20</vt:lpstr>
      <vt:lpstr>Slide 21</vt:lpstr>
      <vt:lpstr>Slide 22</vt:lpstr>
      <vt:lpstr>Major risk factors:</vt:lpstr>
      <vt:lpstr>Who are most at risk?</vt:lpstr>
      <vt:lpstr>Other High Risk Groups</vt:lpstr>
      <vt:lpstr>Risk factors for disease given that infection has occurred ?</vt:lpstr>
      <vt:lpstr>Slide 27</vt:lpstr>
      <vt:lpstr>Changing TB mortality</vt:lpstr>
      <vt:lpstr>Slide 29</vt:lpstr>
      <vt:lpstr>Determinants of death?</vt:lpstr>
      <vt:lpstr>Slide 31</vt:lpstr>
      <vt:lpstr>Interpreting trends 1: real trends</vt:lpstr>
      <vt:lpstr>Interpreting trends 2: apparent trends</vt:lpstr>
      <vt:lpstr>Epidemiology of HIV - TB Co-infection</vt:lpstr>
      <vt:lpstr>Evidence of association between  HIV and TB</vt:lpstr>
      <vt:lpstr>Slide 36</vt:lpstr>
      <vt:lpstr>HIV infection and tuberculosis disease</vt:lpstr>
      <vt:lpstr>Slide 38</vt:lpstr>
      <vt:lpstr>Slide 39</vt:lpstr>
      <vt:lpstr>Slide 40</vt:lpstr>
      <vt:lpstr>Indian Scenario</vt:lpstr>
      <vt:lpstr>Slide 42</vt:lpstr>
      <vt:lpstr>Impact of TB on HIV programme</vt:lpstr>
      <vt:lpstr>Impact of HIV on TB programme</vt:lpstr>
      <vt:lpstr>Combat tuberculosis:  Indicators for goal 6</vt:lpstr>
      <vt:lpstr>Prevention &amp; TB control</vt:lpstr>
      <vt:lpstr>INTENSIFIED TB CASE FINDING AT ICTCS</vt:lpstr>
      <vt:lpstr>Slide 48</vt:lpstr>
      <vt:lpstr>Priority to smear positive cases</vt:lpstr>
      <vt:lpstr>epidemiological indicators of TB </vt:lpstr>
      <vt:lpstr>Epidemiological indicators of tuberculosis ?</vt:lpstr>
      <vt:lpstr>Other Epidemiological indicators of Tuberculosis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a TB lecture?</dc:title>
  <dc:creator/>
  <cp:lastModifiedBy> </cp:lastModifiedBy>
  <cp:revision>49</cp:revision>
  <dcterms:created xsi:type="dcterms:W3CDTF">2006-08-16T00:00:00Z</dcterms:created>
  <dcterms:modified xsi:type="dcterms:W3CDTF">2011-07-07T09:26:46Z</dcterms:modified>
</cp:coreProperties>
</file>