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2" r:id="rId1"/>
  </p:sldMasterIdLst>
  <p:notesMasterIdLst>
    <p:notesMasterId r:id="rId38"/>
  </p:notesMasterIdLst>
  <p:sldIdLst>
    <p:sldId id="256" r:id="rId2"/>
    <p:sldId id="257" r:id="rId3"/>
    <p:sldId id="269" r:id="rId4"/>
    <p:sldId id="271" r:id="rId5"/>
    <p:sldId id="270" r:id="rId6"/>
    <p:sldId id="259" r:id="rId7"/>
    <p:sldId id="268" r:id="rId8"/>
    <p:sldId id="260" r:id="rId9"/>
    <p:sldId id="266" r:id="rId10"/>
    <p:sldId id="261" r:id="rId11"/>
    <p:sldId id="262" r:id="rId12"/>
    <p:sldId id="272" r:id="rId13"/>
    <p:sldId id="292" r:id="rId14"/>
    <p:sldId id="291" r:id="rId15"/>
    <p:sldId id="263" r:id="rId16"/>
    <p:sldId id="264" r:id="rId17"/>
    <p:sldId id="295" r:id="rId18"/>
    <p:sldId id="293" r:id="rId19"/>
    <p:sldId id="294" r:id="rId20"/>
    <p:sldId id="296" r:id="rId21"/>
    <p:sldId id="297" r:id="rId22"/>
    <p:sldId id="290" r:id="rId23"/>
    <p:sldId id="273" r:id="rId24"/>
    <p:sldId id="274" r:id="rId25"/>
    <p:sldId id="275" r:id="rId26"/>
    <p:sldId id="277" r:id="rId27"/>
    <p:sldId id="289" r:id="rId28"/>
    <p:sldId id="278" r:id="rId29"/>
    <p:sldId id="267" r:id="rId30"/>
    <p:sldId id="279" r:id="rId31"/>
    <p:sldId id="280" r:id="rId32"/>
    <p:sldId id="283" r:id="rId33"/>
    <p:sldId id="286" r:id="rId34"/>
    <p:sldId id="288" r:id="rId35"/>
    <p:sldId id="258" r:id="rId36"/>
    <p:sldId id="265"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4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3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0D5F16-4A74-438D-9E94-6D7CB7A4D2C8}" type="doc">
      <dgm:prSet loTypeId="urn:microsoft.com/office/officeart/2005/8/layout/radial1" loCatId="relationship" qsTypeId="urn:microsoft.com/office/officeart/2005/8/quickstyle/3d1" qsCatId="3D" csTypeId="urn:microsoft.com/office/officeart/2005/8/colors/accent1_2" csCatId="accent1" phldr="1"/>
      <dgm:spPr/>
      <dgm:t>
        <a:bodyPr/>
        <a:lstStyle/>
        <a:p>
          <a:endParaRPr lang="en-US"/>
        </a:p>
      </dgm:t>
    </dgm:pt>
    <dgm:pt modelId="{3D4642FA-ECBC-4F2F-A0FE-5633D629F93C}">
      <dgm:prSet phldrT="[Text]" custT="1"/>
      <dgm:spPr/>
      <dgm:t>
        <a:bodyPr/>
        <a:lstStyle/>
        <a:p>
          <a:r>
            <a:rPr lang="en-US" sz="1200" b="1" dirty="0" smtClean="0">
              <a:solidFill>
                <a:schemeClr val="tx1"/>
              </a:solidFill>
              <a:latin typeface="Cambria" pitchFamily="18" charset="0"/>
            </a:rPr>
            <a:t>Key  National/ Regional/ Global Stakeholders</a:t>
          </a:r>
          <a:endParaRPr lang="en-US" sz="1200" b="1" dirty="0">
            <a:solidFill>
              <a:schemeClr val="tx1"/>
            </a:solidFill>
            <a:latin typeface="Cambria" pitchFamily="18" charset="0"/>
          </a:endParaRPr>
        </a:p>
      </dgm:t>
    </dgm:pt>
    <dgm:pt modelId="{037D5B6D-8436-47E2-B146-6885CB4586FD}" type="parTrans" cxnId="{9562774D-EF91-47AE-BA44-1D378380F24A}">
      <dgm:prSet/>
      <dgm:spPr/>
      <dgm:t>
        <a:bodyPr/>
        <a:lstStyle/>
        <a:p>
          <a:endParaRPr lang="en-US"/>
        </a:p>
      </dgm:t>
    </dgm:pt>
    <dgm:pt modelId="{8B82047F-F77E-48C1-8B3A-BEF4644A27D2}" type="sibTrans" cxnId="{9562774D-EF91-47AE-BA44-1D378380F24A}">
      <dgm:prSet/>
      <dgm:spPr/>
      <dgm:t>
        <a:bodyPr/>
        <a:lstStyle/>
        <a:p>
          <a:endParaRPr lang="en-US"/>
        </a:p>
      </dgm:t>
    </dgm:pt>
    <dgm:pt modelId="{7290FA50-B790-4C37-89A7-09C61E08A7B2}">
      <dgm:prSet phldrT="[Text]" custT="1"/>
      <dgm:spPr/>
      <dgm:t>
        <a:bodyPr/>
        <a:lstStyle/>
        <a:p>
          <a:r>
            <a:rPr lang="en-US" sz="1200" b="1" dirty="0" smtClean="0">
              <a:solidFill>
                <a:schemeClr val="tx1"/>
              </a:solidFill>
              <a:latin typeface="Cambria" pitchFamily="18" charset="0"/>
            </a:rPr>
            <a:t>Research Team/Medical Community/ Scientists</a:t>
          </a:r>
          <a:endParaRPr lang="en-US" sz="1200" b="1" dirty="0">
            <a:solidFill>
              <a:schemeClr val="tx1"/>
            </a:solidFill>
            <a:latin typeface="Cambria" pitchFamily="18" charset="0"/>
          </a:endParaRPr>
        </a:p>
      </dgm:t>
    </dgm:pt>
    <dgm:pt modelId="{21CBAE1E-5048-41EB-8B5E-8CCB5CE9093D}" type="parTrans" cxnId="{91B02EC0-8FA1-4D9C-823A-BA8A26B1A658}">
      <dgm:prSet/>
      <dgm:spPr/>
      <dgm:t>
        <a:bodyPr/>
        <a:lstStyle/>
        <a:p>
          <a:endParaRPr lang="en-US" b="1">
            <a:solidFill>
              <a:schemeClr val="tx1"/>
            </a:solidFill>
            <a:latin typeface="Cambria" pitchFamily="18" charset="0"/>
          </a:endParaRPr>
        </a:p>
      </dgm:t>
    </dgm:pt>
    <dgm:pt modelId="{9E8AD5AF-A95E-4F98-B866-0035FD63A906}" type="sibTrans" cxnId="{91B02EC0-8FA1-4D9C-823A-BA8A26B1A658}">
      <dgm:prSet/>
      <dgm:spPr/>
      <dgm:t>
        <a:bodyPr/>
        <a:lstStyle/>
        <a:p>
          <a:endParaRPr lang="en-US"/>
        </a:p>
      </dgm:t>
    </dgm:pt>
    <dgm:pt modelId="{0CF75B6E-080F-4799-9D8A-47B664000471}">
      <dgm:prSet phldrT="[Text]" custT="1"/>
      <dgm:spPr/>
      <dgm:t>
        <a:bodyPr/>
        <a:lstStyle/>
        <a:p>
          <a:r>
            <a:rPr lang="en-US" sz="1200" b="1" dirty="0" smtClean="0">
              <a:solidFill>
                <a:schemeClr val="tx1"/>
              </a:solidFill>
              <a:latin typeface="Cambria" pitchFamily="18" charset="0"/>
            </a:rPr>
            <a:t>CABS/FBO/ </a:t>
          </a:r>
          <a:r>
            <a:rPr lang="en-US" sz="1200" b="1" dirty="0" err="1" smtClean="0">
              <a:solidFill>
                <a:schemeClr val="tx1"/>
              </a:solidFill>
              <a:latin typeface="Cambria" pitchFamily="18" charset="0"/>
            </a:rPr>
            <a:t>Womens</a:t>
          </a:r>
          <a:r>
            <a:rPr lang="en-US" sz="1200" b="1" dirty="0" smtClean="0">
              <a:solidFill>
                <a:schemeClr val="tx1"/>
              </a:solidFill>
              <a:latin typeface="Cambria" pitchFamily="18" charset="0"/>
            </a:rPr>
            <a:t> Groups/Policy Makers/Media</a:t>
          </a:r>
          <a:endParaRPr lang="en-US" sz="1200" b="1" dirty="0">
            <a:solidFill>
              <a:schemeClr val="tx1"/>
            </a:solidFill>
            <a:latin typeface="Cambria" pitchFamily="18" charset="0"/>
          </a:endParaRPr>
        </a:p>
      </dgm:t>
    </dgm:pt>
    <dgm:pt modelId="{342F7E61-65EE-4C37-99E9-30849C9D440B}" type="parTrans" cxnId="{C7F8EB94-02CB-4E8A-9004-2562EAFBCBAE}">
      <dgm:prSet/>
      <dgm:spPr/>
      <dgm:t>
        <a:bodyPr/>
        <a:lstStyle/>
        <a:p>
          <a:endParaRPr lang="en-US" b="1">
            <a:solidFill>
              <a:schemeClr val="tx1"/>
            </a:solidFill>
            <a:latin typeface="Cambria" pitchFamily="18" charset="0"/>
          </a:endParaRPr>
        </a:p>
      </dgm:t>
    </dgm:pt>
    <dgm:pt modelId="{7C296305-19A9-4F74-9FD1-137E6310C7A4}" type="sibTrans" cxnId="{C7F8EB94-02CB-4E8A-9004-2562EAFBCBAE}">
      <dgm:prSet/>
      <dgm:spPr/>
      <dgm:t>
        <a:bodyPr/>
        <a:lstStyle/>
        <a:p>
          <a:endParaRPr lang="en-US"/>
        </a:p>
      </dgm:t>
    </dgm:pt>
    <dgm:pt modelId="{CC6CAF98-B231-4345-A45F-0A507D42E1D0}">
      <dgm:prSet phldrT="[Text]" custT="1"/>
      <dgm:spPr/>
      <dgm:t>
        <a:bodyPr/>
        <a:lstStyle/>
        <a:p>
          <a:r>
            <a:rPr lang="en-US" sz="1200" b="1" dirty="0" smtClean="0">
              <a:solidFill>
                <a:schemeClr val="tx1"/>
              </a:solidFill>
              <a:latin typeface="Cambria" pitchFamily="18" charset="0"/>
            </a:rPr>
            <a:t>Study Sponsors</a:t>
          </a:r>
          <a:endParaRPr lang="en-US" sz="1200" b="1" dirty="0">
            <a:solidFill>
              <a:schemeClr val="tx1"/>
            </a:solidFill>
            <a:latin typeface="Cambria" pitchFamily="18" charset="0"/>
          </a:endParaRPr>
        </a:p>
      </dgm:t>
    </dgm:pt>
    <dgm:pt modelId="{98412933-F44D-4CCB-A43A-1735D9267851}" type="parTrans" cxnId="{E9DE2E2D-5BF6-4F49-A089-AC6A3C07CF2B}">
      <dgm:prSet/>
      <dgm:spPr/>
      <dgm:t>
        <a:bodyPr/>
        <a:lstStyle/>
        <a:p>
          <a:endParaRPr lang="en-US" b="1">
            <a:solidFill>
              <a:schemeClr val="tx1"/>
            </a:solidFill>
            <a:latin typeface="Cambria" pitchFamily="18" charset="0"/>
          </a:endParaRPr>
        </a:p>
      </dgm:t>
    </dgm:pt>
    <dgm:pt modelId="{139DE8B8-B020-4CCC-9351-55BDEEF7CE91}" type="sibTrans" cxnId="{E9DE2E2D-5BF6-4F49-A089-AC6A3C07CF2B}">
      <dgm:prSet/>
      <dgm:spPr/>
      <dgm:t>
        <a:bodyPr/>
        <a:lstStyle/>
        <a:p>
          <a:endParaRPr lang="en-US"/>
        </a:p>
      </dgm:t>
    </dgm:pt>
    <dgm:pt modelId="{55839E60-A622-4669-AF29-175B511A57D9}">
      <dgm:prSet phldrT="[Text]" custT="1"/>
      <dgm:spPr/>
      <dgm:t>
        <a:bodyPr/>
        <a:lstStyle/>
        <a:p>
          <a:r>
            <a:rPr lang="en-US" sz="1200" b="1" dirty="0" smtClean="0">
              <a:solidFill>
                <a:schemeClr val="tx1"/>
              </a:solidFill>
              <a:latin typeface="Cambria" pitchFamily="18" charset="0"/>
            </a:rPr>
            <a:t>Ethics Committee</a:t>
          </a:r>
          <a:endParaRPr lang="en-US" sz="1200" b="1" dirty="0">
            <a:solidFill>
              <a:schemeClr val="tx1"/>
            </a:solidFill>
            <a:latin typeface="Cambria" pitchFamily="18" charset="0"/>
          </a:endParaRPr>
        </a:p>
      </dgm:t>
    </dgm:pt>
    <dgm:pt modelId="{80697554-30B7-40FD-A422-051CAA2D2A8D}" type="parTrans" cxnId="{D3371F76-E296-485E-9520-FC38EF6FDB2E}">
      <dgm:prSet/>
      <dgm:spPr/>
      <dgm:t>
        <a:bodyPr/>
        <a:lstStyle/>
        <a:p>
          <a:endParaRPr lang="en-US" b="1">
            <a:solidFill>
              <a:schemeClr val="tx1"/>
            </a:solidFill>
            <a:latin typeface="Cambria" pitchFamily="18" charset="0"/>
          </a:endParaRPr>
        </a:p>
      </dgm:t>
    </dgm:pt>
    <dgm:pt modelId="{11310C8F-31B9-4B81-A20E-A56F80DD6BB3}" type="sibTrans" cxnId="{D3371F76-E296-485E-9520-FC38EF6FDB2E}">
      <dgm:prSet/>
      <dgm:spPr/>
      <dgm:t>
        <a:bodyPr/>
        <a:lstStyle/>
        <a:p>
          <a:endParaRPr lang="en-US"/>
        </a:p>
      </dgm:t>
    </dgm:pt>
    <dgm:pt modelId="{E79FFCA8-AC8D-4674-A85C-D915B404B9F0}">
      <dgm:prSet custT="1"/>
      <dgm:spPr/>
      <dgm:t>
        <a:bodyPr/>
        <a:lstStyle/>
        <a:p>
          <a:r>
            <a:rPr lang="en-US" sz="1200" b="1" dirty="0" smtClean="0">
              <a:solidFill>
                <a:schemeClr val="tx1"/>
              </a:solidFill>
              <a:latin typeface="Cambria" pitchFamily="18" charset="0"/>
            </a:rPr>
            <a:t>Volunteers</a:t>
          </a:r>
          <a:endParaRPr lang="en-US" sz="1200" b="1" dirty="0">
            <a:solidFill>
              <a:schemeClr val="tx1"/>
            </a:solidFill>
            <a:latin typeface="Cambria" pitchFamily="18" charset="0"/>
          </a:endParaRPr>
        </a:p>
      </dgm:t>
    </dgm:pt>
    <dgm:pt modelId="{E886BF22-6D69-43DF-9D4E-FCCBD43B9267}" type="parTrans" cxnId="{9A1CCCC3-0560-4CF0-9EA0-E991F535E5DA}">
      <dgm:prSet/>
      <dgm:spPr/>
      <dgm:t>
        <a:bodyPr/>
        <a:lstStyle/>
        <a:p>
          <a:endParaRPr lang="en-US" b="1">
            <a:solidFill>
              <a:schemeClr val="tx1"/>
            </a:solidFill>
            <a:latin typeface="Cambria" pitchFamily="18" charset="0"/>
          </a:endParaRPr>
        </a:p>
      </dgm:t>
    </dgm:pt>
    <dgm:pt modelId="{DAD9D10C-EA2F-49FA-A107-C4244FB53490}" type="sibTrans" cxnId="{9A1CCCC3-0560-4CF0-9EA0-E991F535E5DA}">
      <dgm:prSet/>
      <dgm:spPr/>
      <dgm:t>
        <a:bodyPr/>
        <a:lstStyle/>
        <a:p>
          <a:endParaRPr lang="en-US"/>
        </a:p>
      </dgm:t>
    </dgm:pt>
    <dgm:pt modelId="{0671FA7E-BFAB-4E91-8929-BA93CBAF887D}" type="pres">
      <dgm:prSet presAssocID="{100D5F16-4A74-438D-9E94-6D7CB7A4D2C8}" presName="cycle" presStyleCnt="0">
        <dgm:presLayoutVars>
          <dgm:chMax val="1"/>
          <dgm:dir/>
          <dgm:animLvl val="ctr"/>
          <dgm:resizeHandles val="exact"/>
        </dgm:presLayoutVars>
      </dgm:prSet>
      <dgm:spPr/>
      <dgm:t>
        <a:bodyPr/>
        <a:lstStyle/>
        <a:p>
          <a:endParaRPr lang="en-US"/>
        </a:p>
      </dgm:t>
    </dgm:pt>
    <dgm:pt modelId="{9E9EFB31-D134-486A-8969-823049DB0408}" type="pres">
      <dgm:prSet presAssocID="{3D4642FA-ECBC-4F2F-A0FE-5633D629F93C}" presName="centerShape" presStyleLbl="node0" presStyleIdx="0" presStyleCnt="1" custScaleX="107833"/>
      <dgm:spPr/>
      <dgm:t>
        <a:bodyPr/>
        <a:lstStyle/>
        <a:p>
          <a:endParaRPr lang="en-US"/>
        </a:p>
      </dgm:t>
    </dgm:pt>
    <dgm:pt modelId="{9E2DCAB6-9B7B-4D84-8E5C-0D37FB21876D}" type="pres">
      <dgm:prSet presAssocID="{21CBAE1E-5048-41EB-8B5E-8CCB5CE9093D}" presName="Name9" presStyleLbl="parChTrans1D2" presStyleIdx="0" presStyleCnt="5"/>
      <dgm:spPr/>
      <dgm:t>
        <a:bodyPr/>
        <a:lstStyle/>
        <a:p>
          <a:endParaRPr lang="en-US"/>
        </a:p>
      </dgm:t>
    </dgm:pt>
    <dgm:pt modelId="{020F7E31-32F1-45CE-B835-635124C67F85}" type="pres">
      <dgm:prSet presAssocID="{21CBAE1E-5048-41EB-8B5E-8CCB5CE9093D}" presName="connTx" presStyleLbl="parChTrans1D2" presStyleIdx="0" presStyleCnt="5"/>
      <dgm:spPr/>
      <dgm:t>
        <a:bodyPr/>
        <a:lstStyle/>
        <a:p>
          <a:endParaRPr lang="en-US"/>
        </a:p>
      </dgm:t>
    </dgm:pt>
    <dgm:pt modelId="{4C4AFA6C-23FA-4E45-9D50-2CD61A936BD0}" type="pres">
      <dgm:prSet presAssocID="{7290FA50-B790-4C37-89A7-09C61E08A7B2}" presName="node" presStyleLbl="node1" presStyleIdx="0" presStyleCnt="5">
        <dgm:presLayoutVars>
          <dgm:bulletEnabled val="1"/>
        </dgm:presLayoutVars>
      </dgm:prSet>
      <dgm:spPr/>
      <dgm:t>
        <a:bodyPr/>
        <a:lstStyle/>
        <a:p>
          <a:endParaRPr lang="en-US"/>
        </a:p>
      </dgm:t>
    </dgm:pt>
    <dgm:pt modelId="{0F3E5A45-59AC-4893-8D2A-2B50DFADCAB5}" type="pres">
      <dgm:prSet presAssocID="{342F7E61-65EE-4C37-99E9-30849C9D440B}" presName="Name9" presStyleLbl="parChTrans1D2" presStyleIdx="1" presStyleCnt="5"/>
      <dgm:spPr/>
      <dgm:t>
        <a:bodyPr/>
        <a:lstStyle/>
        <a:p>
          <a:endParaRPr lang="en-US"/>
        </a:p>
      </dgm:t>
    </dgm:pt>
    <dgm:pt modelId="{63474746-7608-4DA7-BE66-6534C8ABF364}" type="pres">
      <dgm:prSet presAssocID="{342F7E61-65EE-4C37-99E9-30849C9D440B}" presName="connTx" presStyleLbl="parChTrans1D2" presStyleIdx="1" presStyleCnt="5"/>
      <dgm:spPr/>
      <dgm:t>
        <a:bodyPr/>
        <a:lstStyle/>
        <a:p>
          <a:endParaRPr lang="en-US"/>
        </a:p>
      </dgm:t>
    </dgm:pt>
    <dgm:pt modelId="{122A17AA-84AB-4923-BDC7-D049BF54201D}" type="pres">
      <dgm:prSet presAssocID="{0CF75B6E-080F-4799-9D8A-47B664000471}" presName="node" presStyleLbl="node1" presStyleIdx="1" presStyleCnt="5" custScaleX="116054">
        <dgm:presLayoutVars>
          <dgm:bulletEnabled val="1"/>
        </dgm:presLayoutVars>
      </dgm:prSet>
      <dgm:spPr/>
      <dgm:t>
        <a:bodyPr/>
        <a:lstStyle/>
        <a:p>
          <a:endParaRPr lang="en-US"/>
        </a:p>
      </dgm:t>
    </dgm:pt>
    <dgm:pt modelId="{552E2034-6354-40E7-9C11-1E317ABE7ADB}" type="pres">
      <dgm:prSet presAssocID="{98412933-F44D-4CCB-A43A-1735D9267851}" presName="Name9" presStyleLbl="parChTrans1D2" presStyleIdx="2" presStyleCnt="5"/>
      <dgm:spPr/>
      <dgm:t>
        <a:bodyPr/>
        <a:lstStyle/>
        <a:p>
          <a:endParaRPr lang="en-US"/>
        </a:p>
      </dgm:t>
    </dgm:pt>
    <dgm:pt modelId="{372D181A-224D-4852-AC7D-7649531DB004}" type="pres">
      <dgm:prSet presAssocID="{98412933-F44D-4CCB-A43A-1735D9267851}" presName="connTx" presStyleLbl="parChTrans1D2" presStyleIdx="2" presStyleCnt="5"/>
      <dgm:spPr/>
      <dgm:t>
        <a:bodyPr/>
        <a:lstStyle/>
        <a:p>
          <a:endParaRPr lang="en-US"/>
        </a:p>
      </dgm:t>
    </dgm:pt>
    <dgm:pt modelId="{F17F106F-2815-46CD-839C-CEE17CF39B25}" type="pres">
      <dgm:prSet presAssocID="{CC6CAF98-B231-4345-A45F-0A507D42E1D0}" presName="node" presStyleLbl="node1" presStyleIdx="2" presStyleCnt="5">
        <dgm:presLayoutVars>
          <dgm:bulletEnabled val="1"/>
        </dgm:presLayoutVars>
      </dgm:prSet>
      <dgm:spPr/>
      <dgm:t>
        <a:bodyPr/>
        <a:lstStyle/>
        <a:p>
          <a:endParaRPr lang="en-US"/>
        </a:p>
      </dgm:t>
    </dgm:pt>
    <dgm:pt modelId="{3B0ACC09-0C02-4ED2-9F4C-8245FFE88F8C}" type="pres">
      <dgm:prSet presAssocID="{80697554-30B7-40FD-A422-051CAA2D2A8D}" presName="Name9" presStyleLbl="parChTrans1D2" presStyleIdx="3" presStyleCnt="5"/>
      <dgm:spPr/>
      <dgm:t>
        <a:bodyPr/>
        <a:lstStyle/>
        <a:p>
          <a:endParaRPr lang="en-US"/>
        </a:p>
      </dgm:t>
    </dgm:pt>
    <dgm:pt modelId="{9DC002C5-71E6-4705-9548-8D9A51547B9A}" type="pres">
      <dgm:prSet presAssocID="{80697554-30B7-40FD-A422-051CAA2D2A8D}" presName="connTx" presStyleLbl="parChTrans1D2" presStyleIdx="3" presStyleCnt="5"/>
      <dgm:spPr/>
      <dgm:t>
        <a:bodyPr/>
        <a:lstStyle/>
        <a:p>
          <a:endParaRPr lang="en-US"/>
        </a:p>
      </dgm:t>
    </dgm:pt>
    <dgm:pt modelId="{132BEC43-CBDB-408A-92FB-C41BF5A32D33}" type="pres">
      <dgm:prSet presAssocID="{55839E60-A622-4669-AF29-175B511A57D9}" presName="node" presStyleLbl="node1" presStyleIdx="3" presStyleCnt="5">
        <dgm:presLayoutVars>
          <dgm:bulletEnabled val="1"/>
        </dgm:presLayoutVars>
      </dgm:prSet>
      <dgm:spPr/>
      <dgm:t>
        <a:bodyPr/>
        <a:lstStyle/>
        <a:p>
          <a:endParaRPr lang="en-US"/>
        </a:p>
      </dgm:t>
    </dgm:pt>
    <dgm:pt modelId="{C3A723C6-D790-4863-B2FD-A0620BB8F123}" type="pres">
      <dgm:prSet presAssocID="{E886BF22-6D69-43DF-9D4E-FCCBD43B9267}" presName="Name9" presStyleLbl="parChTrans1D2" presStyleIdx="4" presStyleCnt="5"/>
      <dgm:spPr/>
      <dgm:t>
        <a:bodyPr/>
        <a:lstStyle/>
        <a:p>
          <a:endParaRPr lang="en-US"/>
        </a:p>
      </dgm:t>
    </dgm:pt>
    <dgm:pt modelId="{048491CB-3987-4410-804D-406C4DFF8867}" type="pres">
      <dgm:prSet presAssocID="{E886BF22-6D69-43DF-9D4E-FCCBD43B9267}" presName="connTx" presStyleLbl="parChTrans1D2" presStyleIdx="4" presStyleCnt="5"/>
      <dgm:spPr/>
      <dgm:t>
        <a:bodyPr/>
        <a:lstStyle/>
        <a:p>
          <a:endParaRPr lang="en-US"/>
        </a:p>
      </dgm:t>
    </dgm:pt>
    <dgm:pt modelId="{EEEDA7D6-E546-450A-AB80-1D0229F72763}" type="pres">
      <dgm:prSet presAssocID="{E79FFCA8-AC8D-4674-A85C-D915B404B9F0}" presName="node" presStyleLbl="node1" presStyleIdx="4" presStyleCnt="5">
        <dgm:presLayoutVars>
          <dgm:bulletEnabled val="1"/>
        </dgm:presLayoutVars>
      </dgm:prSet>
      <dgm:spPr/>
      <dgm:t>
        <a:bodyPr/>
        <a:lstStyle/>
        <a:p>
          <a:endParaRPr lang="en-US"/>
        </a:p>
      </dgm:t>
    </dgm:pt>
  </dgm:ptLst>
  <dgm:cxnLst>
    <dgm:cxn modelId="{56E8B65A-3C77-4D01-8B9C-190A116613A5}" type="presOf" srcId="{342F7E61-65EE-4C37-99E9-30849C9D440B}" destId="{63474746-7608-4DA7-BE66-6534C8ABF364}" srcOrd="1" destOrd="0" presId="urn:microsoft.com/office/officeart/2005/8/layout/radial1"/>
    <dgm:cxn modelId="{9562774D-EF91-47AE-BA44-1D378380F24A}" srcId="{100D5F16-4A74-438D-9E94-6D7CB7A4D2C8}" destId="{3D4642FA-ECBC-4F2F-A0FE-5633D629F93C}" srcOrd="0" destOrd="0" parTransId="{037D5B6D-8436-47E2-B146-6885CB4586FD}" sibTransId="{8B82047F-F77E-48C1-8B3A-BEF4644A27D2}"/>
    <dgm:cxn modelId="{A78442F0-79B1-4A91-A61A-D9DCE31E90E4}" type="presOf" srcId="{55839E60-A622-4669-AF29-175B511A57D9}" destId="{132BEC43-CBDB-408A-92FB-C41BF5A32D33}" srcOrd="0" destOrd="0" presId="urn:microsoft.com/office/officeart/2005/8/layout/radial1"/>
    <dgm:cxn modelId="{45E01E3E-221B-40CF-A375-B53098A17629}" type="presOf" srcId="{342F7E61-65EE-4C37-99E9-30849C9D440B}" destId="{0F3E5A45-59AC-4893-8D2A-2B50DFADCAB5}" srcOrd="0" destOrd="0" presId="urn:microsoft.com/office/officeart/2005/8/layout/radial1"/>
    <dgm:cxn modelId="{37785370-CDEC-4FFD-94F4-DF193A24169C}" type="presOf" srcId="{21CBAE1E-5048-41EB-8B5E-8CCB5CE9093D}" destId="{020F7E31-32F1-45CE-B835-635124C67F85}" srcOrd="1" destOrd="0" presId="urn:microsoft.com/office/officeart/2005/8/layout/radial1"/>
    <dgm:cxn modelId="{D42AF720-AD6F-4B3F-8452-C0EF224AEFAC}" type="presOf" srcId="{E886BF22-6D69-43DF-9D4E-FCCBD43B9267}" destId="{C3A723C6-D790-4863-B2FD-A0620BB8F123}" srcOrd="0" destOrd="0" presId="urn:microsoft.com/office/officeart/2005/8/layout/radial1"/>
    <dgm:cxn modelId="{92585004-DE6C-4790-8C6C-B5FE5BACDFC5}" type="presOf" srcId="{100D5F16-4A74-438D-9E94-6D7CB7A4D2C8}" destId="{0671FA7E-BFAB-4E91-8929-BA93CBAF887D}" srcOrd="0" destOrd="0" presId="urn:microsoft.com/office/officeart/2005/8/layout/radial1"/>
    <dgm:cxn modelId="{26B8CA38-801A-445B-9018-51F49E9318EB}" type="presOf" srcId="{7290FA50-B790-4C37-89A7-09C61E08A7B2}" destId="{4C4AFA6C-23FA-4E45-9D50-2CD61A936BD0}" srcOrd="0" destOrd="0" presId="urn:microsoft.com/office/officeart/2005/8/layout/radial1"/>
    <dgm:cxn modelId="{A0E769C8-CFC3-4002-A304-5BBE90828F4A}" type="presOf" srcId="{CC6CAF98-B231-4345-A45F-0A507D42E1D0}" destId="{F17F106F-2815-46CD-839C-CEE17CF39B25}" srcOrd="0" destOrd="0" presId="urn:microsoft.com/office/officeart/2005/8/layout/radial1"/>
    <dgm:cxn modelId="{51F38078-A510-4216-8737-5200850D4F40}" type="presOf" srcId="{98412933-F44D-4CCB-A43A-1735D9267851}" destId="{552E2034-6354-40E7-9C11-1E317ABE7ADB}" srcOrd="0" destOrd="0" presId="urn:microsoft.com/office/officeart/2005/8/layout/radial1"/>
    <dgm:cxn modelId="{C7F8EB94-02CB-4E8A-9004-2562EAFBCBAE}" srcId="{3D4642FA-ECBC-4F2F-A0FE-5633D629F93C}" destId="{0CF75B6E-080F-4799-9D8A-47B664000471}" srcOrd="1" destOrd="0" parTransId="{342F7E61-65EE-4C37-99E9-30849C9D440B}" sibTransId="{7C296305-19A9-4F74-9FD1-137E6310C7A4}"/>
    <dgm:cxn modelId="{1384A6E8-0FB4-4A60-8324-89A55B9BD505}" type="presOf" srcId="{98412933-F44D-4CCB-A43A-1735D9267851}" destId="{372D181A-224D-4852-AC7D-7649531DB004}" srcOrd="1" destOrd="0" presId="urn:microsoft.com/office/officeart/2005/8/layout/radial1"/>
    <dgm:cxn modelId="{74529FE2-8962-43BB-8F6C-6339C39DB990}" type="presOf" srcId="{80697554-30B7-40FD-A422-051CAA2D2A8D}" destId="{9DC002C5-71E6-4705-9548-8D9A51547B9A}" srcOrd="1" destOrd="0" presId="urn:microsoft.com/office/officeart/2005/8/layout/radial1"/>
    <dgm:cxn modelId="{E267518D-3C3F-4417-9AAA-8E83270868DC}" type="presOf" srcId="{E886BF22-6D69-43DF-9D4E-FCCBD43B9267}" destId="{048491CB-3987-4410-804D-406C4DFF8867}" srcOrd="1" destOrd="0" presId="urn:microsoft.com/office/officeart/2005/8/layout/radial1"/>
    <dgm:cxn modelId="{E9F3C73F-EB58-43CF-9F04-9E9CD684A378}" type="presOf" srcId="{21CBAE1E-5048-41EB-8B5E-8CCB5CE9093D}" destId="{9E2DCAB6-9B7B-4D84-8E5C-0D37FB21876D}" srcOrd="0" destOrd="0" presId="urn:microsoft.com/office/officeart/2005/8/layout/radial1"/>
    <dgm:cxn modelId="{480061F3-DCD5-4EDA-886E-963878C7E293}" type="presOf" srcId="{80697554-30B7-40FD-A422-051CAA2D2A8D}" destId="{3B0ACC09-0C02-4ED2-9F4C-8245FFE88F8C}" srcOrd="0" destOrd="0" presId="urn:microsoft.com/office/officeart/2005/8/layout/radial1"/>
    <dgm:cxn modelId="{E9DE2E2D-5BF6-4F49-A089-AC6A3C07CF2B}" srcId="{3D4642FA-ECBC-4F2F-A0FE-5633D629F93C}" destId="{CC6CAF98-B231-4345-A45F-0A507D42E1D0}" srcOrd="2" destOrd="0" parTransId="{98412933-F44D-4CCB-A43A-1735D9267851}" sibTransId="{139DE8B8-B020-4CCC-9351-55BDEEF7CE91}"/>
    <dgm:cxn modelId="{19BC53D4-D8F3-489D-8D21-2C9E2434AF44}" type="presOf" srcId="{E79FFCA8-AC8D-4674-A85C-D915B404B9F0}" destId="{EEEDA7D6-E546-450A-AB80-1D0229F72763}" srcOrd="0" destOrd="0" presId="urn:microsoft.com/office/officeart/2005/8/layout/radial1"/>
    <dgm:cxn modelId="{B77514F9-0DCB-47CF-9122-522C31DA8A57}" type="presOf" srcId="{0CF75B6E-080F-4799-9D8A-47B664000471}" destId="{122A17AA-84AB-4923-BDC7-D049BF54201D}" srcOrd="0" destOrd="0" presId="urn:microsoft.com/office/officeart/2005/8/layout/radial1"/>
    <dgm:cxn modelId="{91B02EC0-8FA1-4D9C-823A-BA8A26B1A658}" srcId="{3D4642FA-ECBC-4F2F-A0FE-5633D629F93C}" destId="{7290FA50-B790-4C37-89A7-09C61E08A7B2}" srcOrd="0" destOrd="0" parTransId="{21CBAE1E-5048-41EB-8B5E-8CCB5CE9093D}" sibTransId="{9E8AD5AF-A95E-4F98-B866-0035FD63A906}"/>
    <dgm:cxn modelId="{5B68C56E-953D-4CD9-891F-196593EEDD85}" type="presOf" srcId="{3D4642FA-ECBC-4F2F-A0FE-5633D629F93C}" destId="{9E9EFB31-D134-486A-8969-823049DB0408}" srcOrd="0" destOrd="0" presId="urn:microsoft.com/office/officeart/2005/8/layout/radial1"/>
    <dgm:cxn modelId="{9A1CCCC3-0560-4CF0-9EA0-E991F535E5DA}" srcId="{3D4642FA-ECBC-4F2F-A0FE-5633D629F93C}" destId="{E79FFCA8-AC8D-4674-A85C-D915B404B9F0}" srcOrd="4" destOrd="0" parTransId="{E886BF22-6D69-43DF-9D4E-FCCBD43B9267}" sibTransId="{DAD9D10C-EA2F-49FA-A107-C4244FB53490}"/>
    <dgm:cxn modelId="{D3371F76-E296-485E-9520-FC38EF6FDB2E}" srcId="{3D4642FA-ECBC-4F2F-A0FE-5633D629F93C}" destId="{55839E60-A622-4669-AF29-175B511A57D9}" srcOrd="3" destOrd="0" parTransId="{80697554-30B7-40FD-A422-051CAA2D2A8D}" sibTransId="{11310C8F-31B9-4B81-A20E-A56F80DD6BB3}"/>
    <dgm:cxn modelId="{3F105984-D98C-440D-A89D-A96504421B5D}" type="presParOf" srcId="{0671FA7E-BFAB-4E91-8929-BA93CBAF887D}" destId="{9E9EFB31-D134-486A-8969-823049DB0408}" srcOrd="0" destOrd="0" presId="urn:microsoft.com/office/officeart/2005/8/layout/radial1"/>
    <dgm:cxn modelId="{9DC99255-ECAE-43CA-9D91-3F089F5DE563}" type="presParOf" srcId="{0671FA7E-BFAB-4E91-8929-BA93CBAF887D}" destId="{9E2DCAB6-9B7B-4D84-8E5C-0D37FB21876D}" srcOrd="1" destOrd="0" presId="urn:microsoft.com/office/officeart/2005/8/layout/radial1"/>
    <dgm:cxn modelId="{7BAF44B9-0CBF-4C8E-B2AE-B8D85A1212AB}" type="presParOf" srcId="{9E2DCAB6-9B7B-4D84-8E5C-0D37FB21876D}" destId="{020F7E31-32F1-45CE-B835-635124C67F85}" srcOrd="0" destOrd="0" presId="urn:microsoft.com/office/officeart/2005/8/layout/radial1"/>
    <dgm:cxn modelId="{86E7E212-1189-4C33-B191-EA71800E8018}" type="presParOf" srcId="{0671FA7E-BFAB-4E91-8929-BA93CBAF887D}" destId="{4C4AFA6C-23FA-4E45-9D50-2CD61A936BD0}" srcOrd="2" destOrd="0" presId="urn:microsoft.com/office/officeart/2005/8/layout/radial1"/>
    <dgm:cxn modelId="{950B3E93-DD57-45E0-9439-4A8E2A0171CB}" type="presParOf" srcId="{0671FA7E-BFAB-4E91-8929-BA93CBAF887D}" destId="{0F3E5A45-59AC-4893-8D2A-2B50DFADCAB5}" srcOrd="3" destOrd="0" presId="urn:microsoft.com/office/officeart/2005/8/layout/radial1"/>
    <dgm:cxn modelId="{8971C3C9-2D84-4D46-A6EA-E2A5A396326D}" type="presParOf" srcId="{0F3E5A45-59AC-4893-8D2A-2B50DFADCAB5}" destId="{63474746-7608-4DA7-BE66-6534C8ABF364}" srcOrd="0" destOrd="0" presId="urn:microsoft.com/office/officeart/2005/8/layout/radial1"/>
    <dgm:cxn modelId="{717C080B-C125-4C2A-97BF-5611EAE54A12}" type="presParOf" srcId="{0671FA7E-BFAB-4E91-8929-BA93CBAF887D}" destId="{122A17AA-84AB-4923-BDC7-D049BF54201D}" srcOrd="4" destOrd="0" presId="urn:microsoft.com/office/officeart/2005/8/layout/radial1"/>
    <dgm:cxn modelId="{A98E65E9-48E5-4929-9588-9C4B5CFCCCE9}" type="presParOf" srcId="{0671FA7E-BFAB-4E91-8929-BA93CBAF887D}" destId="{552E2034-6354-40E7-9C11-1E317ABE7ADB}" srcOrd="5" destOrd="0" presId="urn:microsoft.com/office/officeart/2005/8/layout/radial1"/>
    <dgm:cxn modelId="{EDE23293-6543-4CB3-BA69-174A231077BD}" type="presParOf" srcId="{552E2034-6354-40E7-9C11-1E317ABE7ADB}" destId="{372D181A-224D-4852-AC7D-7649531DB004}" srcOrd="0" destOrd="0" presId="urn:microsoft.com/office/officeart/2005/8/layout/radial1"/>
    <dgm:cxn modelId="{5522A92F-31EA-4CEF-861F-BFB29A9AC1AA}" type="presParOf" srcId="{0671FA7E-BFAB-4E91-8929-BA93CBAF887D}" destId="{F17F106F-2815-46CD-839C-CEE17CF39B25}" srcOrd="6" destOrd="0" presId="urn:microsoft.com/office/officeart/2005/8/layout/radial1"/>
    <dgm:cxn modelId="{914E53D6-6C59-4D83-9395-EBEC4A7BAB67}" type="presParOf" srcId="{0671FA7E-BFAB-4E91-8929-BA93CBAF887D}" destId="{3B0ACC09-0C02-4ED2-9F4C-8245FFE88F8C}" srcOrd="7" destOrd="0" presId="urn:microsoft.com/office/officeart/2005/8/layout/radial1"/>
    <dgm:cxn modelId="{F3620D46-EA06-4462-A39E-823736FB503D}" type="presParOf" srcId="{3B0ACC09-0C02-4ED2-9F4C-8245FFE88F8C}" destId="{9DC002C5-71E6-4705-9548-8D9A51547B9A}" srcOrd="0" destOrd="0" presId="urn:microsoft.com/office/officeart/2005/8/layout/radial1"/>
    <dgm:cxn modelId="{FE8CF7DD-D1A5-4E92-897C-CE784AD37F10}" type="presParOf" srcId="{0671FA7E-BFAB-4E91-8929-BA93CBAF887D}" destId="{132BEC43-CBDB-408A-92FB-C41BF5A32D33}" srcOrd="8" destOrd="0" presId="urn:microsoft.com/office/officeart/2005/8/layout/radial1"/>
    <dgm:cxn modelId="{95132621-EE54-4899-8B47-21ED5AFCBD4F}" type="presParOf" srcId="{0671FA7E-BFAB-4E91-8929-BA93CBAF887D}" destId="{C3A723C6-D790-4863-B2FD-A0620BB8F123}" srcOrd="9" destOrd="0" presId="urn:microsoft.com/office/officeart/2005/8/layout/radial1"/>
    <dgm:cxn modelId="{9680B94B-ADA6-4E08-805A-A005FC9F2197}" type="presParOf" srcId="{C3A723C6-D790-4863-B2FD-A0620BB8F123}" destId="{048491CB-3987-4410-804D-406C4DFF8867}" srcOrd="0" destOrd="0" presId="urn:microsoft.com/office/officeart/2005/8/layout/radial1"/>
    <dgm:cxn modelId="{FE94FF66-0A4F-4793-BD63-3365E4706164}" type="presParOf" srcId="{0671FA7E-BFAB-4E91-8929-BA93CBAF887D}" destId="{EEEDA7D6-E546-450A-AB80-1D0229F72763}" srcOrd="10"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3D5017-9318-40B2-B321-7764B9F14E53}" type="doc">
      <dgm:prSet loTypeId="urn:microsoft.com/office/officeart/2005/8/layout/radial3" loCatId="cycle" qsTypeId="urn:microsoft.com/office/officeart/2005/8/quickstyle/simple1" qsCatId="simple" csTypeId="urn:microsoft.com/office/officeart/2005/8/colors/accent6_3" csCatId="accent6" phldr="1"/>
      <dgm:spPr/>
      <dgm:t>
        <a:bodyPr/>
        <a:lstStyle/>
        <a:p>
          <a:endParaRPr lang="en-US"/>
        </a:p>
      </dgm:t>
    </dgm:pt>
    <dgm:pt modelId="{DBFE158B-6E5D-4F94-AA4A-636B88D1F5BA}">
      <dgm:prSet phldrT="[Text]"/>
      <dgm:spPr/>
      <dgm:t>
        <a:bodyPr/>
        <a:lstStyle/>
        <a:p>
          <a:r>
            <a:rPr lang="en-US" dirty="0" smtClean="0"/>
            <a:t>Couples </a:t>
          </a:r>
          <a:endParaRPr lang="en-US" dirty="0"/>
        </a:p>
      </dgm:t>
    </dgm:pt>
    <dgm:pt modelId="{60798A02-AD2F-4C78-B35F-42B4716B9AE7}" type="parTrans" cxnId="{7130E8D5-5B8E-40D9-B4CC-7431FF9852F5}">
      <dgm:prSet/>
      <dgm:spPr/>
      <dgm:t>
        <a:bodyPr/>
        <a:lstStyle/>
        <a:p>
          <a:endParaRPr lang="en-US"/>
        </a:p>
      </dgm:t>
    </dgm:pt>
    <dgm:pt modelId="{06230323-3885-4C99-A7F0-69FFDAA32159}" type="sibTrans" cxnId="{7130E8D5-5B8E-40D9-B4CC-7431FF9852F5}">
      <dgm:prSet/>
      <dgm:spPr/>
      <dgm:t>
        <a:bodyPr/>
        <a:lstStyle/>
        <a:p>
          <a:endParaRPr lang="en-US"/>
        </a:p>
      </dgm:t>
    </dgm:pt>
    <dgm:pt modelId="{F585D86D-48A8-49EF-8A24-0430F1C92B32}">
      <dgm:prSet phldrT="[Text]"/>
      <dgm:spPr/>
      <dgm:t>
        <a:bodyPr/>
        <a:lstStyle/>
        <a:p>
          <a:r>
            <a:rPr lang="en-US" dirty="0" smtClean="0"/>
            <a:t>Screened out</a:t>
          </a:r>
          <a:endParaRPr lang="en-US" dirty="0"/>
        </a:p>
      </dgm:t>
    </dgm:pt>
    <dgm:pt modelId="{04689487-A1BC-4AFF-9DDE-5F4BD3EF183E}" type="parTrans" cxnId="{1FA629D7-A5C0-42B2-9F7F-74FAFDE8FDA5}">
      <dgm:prSet/>
      <dgm:spPr/>
      <dgm:t>
        <a:bodyPr/>
        <a:lstStyle/>
        <a:p>
          <a:endParaRPr lang="en-US"/>
        </a:p>
      </dgm:t>
    </dgm:pt>
    <dgm:pt modelId="{85813D8C-E02E-4386-A8D4-C16B71C233FE}" type="sibTrans" cxnId="{1FA629D7-A5C0-42B2-9F7F-74FAFDE8FDA5}">
      <dgm:prSet/>
      <dgm:spPr/>
      <dgm:t>
        <a:bodyPr/>
        <a:lstStyle/>
        <a:p>
          <a:endParaRPr lang="en-US"/>
        </a:p>
      </dgm:t>
    </dgm:pt>
    <dgm:pt modelId="{31F39E4F-DBAF-4774-872D-A93112731E12}">
      <dgm:prSet phldrT="[Text]"/>
      <dgm:spPr/>
      <dgm:t>
        <a:bodyPr/>
        <a:lstStyle/>
        <a:p>
          <a:r>
            <a:rPr lang="en-US" dirty="0" smtClean="0"/>
            <a:t>Infected</a:t>
          </a:r>
        </a:p>
        <a:p>
          <a:r>
            <a:rPr lang="en-US" dirty="0" smtClean="0"/>
            <a:t>Partner  </a:t>
          </a:r>
          <a:endParaRPr lang="en-US" dirty="0"/>
        </a:p>
      </dgm:t>
    </dgm:pt>
    <dgm:pt modelId="{F8FF572D-4552-4B79-B45D-321052D1B164}" type="parTrans" cxnId="{0D0BC2CF-9040-4182-AF02-26948AF05CC0}">
      <dgm:prSet/>
      <dgm:spPr/>
      <dgm:t>
        <a:bodyPr/>
        <a:lstStyle/>
        <a:p>
          <a:endParaRPr lang="en-US"/>
        </a:p>
      </dgm:t>
    </dgm:pt>
    <dgm:pt modelId="{633E25F0-5115-4435-8EEC-48A63B2854A8}" type="sibTrans" cxnId="{0D0BC2CF-9040-4182-AF02-26948AF05CC0}">
      <dgm:prSet/>
      <dgm:spPr/>
      <dgm:t>
        <a:bodyPr/>
        <a:lstStyle/>
        <a:p>
          <a:endParaRPr lang="en-US"/>
        </a:p>
      </dgm:t>
    </dgm:pt>
    <dgm:pt modelId="{75EFBAB8-D9BB-4DBF-BE4E-9C58DE508787}">
      <dgm:prSet phldrT="[Text]"/>
      <dgm:spPr/>
      <dgm:t>
        <a:bodyPr/>
        <a:lstStyle/>
        <a:p>
          <a:r>
            <a:rPr lang="en-US" dirty="0" smtClean="0"/>
            <a:t>Sero Converted </a:t>
          </a:r>
          <a:endParaRPr lang="en-US" dirty="0"/>
        </a:p>
      </dgm:t>
    </dgm:pt>
    <dgm:pt modelId="{B31AB1D2-4BA1-4D4E-BA03-F97F376DA257}" type="parTrans" cxnId="{52C445F9-097D-4D5F-9393-C79B602B2537}">
      <dgm:prSet/>
      <dgm:spPr/>
      <dgm:t>
        <a:bodyPr/>
        <a:lstStyle/>
        <a:p>
          <a:endParaRPr lang="en-US"/>
        </a:p>
      </dgm:t>
    </dgm:pt>
    <dgm:pt modelId="{0850315A-0BC1-47F3-B2FB-78935F0A5185}" type="sibTrans" cxnId="{52C445F9-097D-4D5F-9393-C79B602B2537}">
      <dgm:prSet/>
      <dgm:spPr/>
      <dgm:t>
        <a:bodyPr/>
        <a:lstStyle/>
        <a:p>
          <a:endParaRPr lang="en-US"/>
        </a:p>
      </dgm:t>
    </dgm:pt>
    <dgm:pt modelId="{0C30D699-9CD2-4D40-B3FD-E59C48482062}">
      <dgm:prSet phldrT="[Text]"/>
      <dgm:spPr/>
      <dgm:t>
        <a:bodyPr/>
        <a:lstStyle/>
        <a:p>
          <a:r>
            <a:rPr lang="en-US" dirty="0" smtClean="0"/>
            <a:t>Uninfected </a:t>
          </a:r>
        </a:p>
        <a:p>
          <a:r>
            <a:rPr lang="en-US" dirty="0" smtClean="0"/>
            <a:t>Partner</a:t>
          </a:r>
          <a:endParaRPr lang="en-US" dirty="0"/>
        </a:p>
      </dgm:t>
    </dgm:pt>
    <dgm:pt modelId="{37123EA2-D290-45CC-B771-6FD0E49277E1}" type="parTrans" cxnId="{FD559A60-8FCF-475A-B1F7-BF2A9C00E9DA}">
      <dgm:prSet/>
      <dgm:spPr/>
      <dgm:t>
        <a:bodyPr/>
        <a:lstStyle/>
        <a:p>
          <a:endParaRPr lang="en-US"/>
        </a:p>
      </dgm:t>
    </dgm:pt>
    <dgm:pt modelId="{D6FDA965-9B47-4064-940D-7D15E4E89A24}" type="sibTrans" cxnId="{FD559A60-8FCF-475A-B1F7-BF2A9C00E9DA}">
      <dgm:prSet/>
      <dgm:spPr/>
      <dgm:t>
        <a:bodyPr/>
        <a:lstStyle/>
        <a:p>
          <a:endParaRPr lang="en-US"/>
        </a:p>
      </dgm:t>
    </dgm:pt>
    <dgm:pt modelId="{AA836C30-2B65-4A28-90D2-878190178484}" type="pres">
      <dgm:prSet presAssocID="{CE3D5017-9318-40B2-B321-7764B9F14E53}" presName="composite" presStyleCnt="0">
        <dgm:presLayoutVars>
          <dgm:chMax val="1"/>
          <dgm:dir/>
          <dgm:resizeHandles val="exact"/>
        </dgm:presLayoutVars>
      </dgm:prSet>
      <dgm:spPr/>
      <dgm:t>
        <a:bodyPr/>
        <a:lstStyle/>
        <a:p>
          <a:endParaRPr lang="en-US"/>
        </a:p>
      </dgm:t>
    </dgm:pt>
    <dgm:pt modelId="{ED8AFCFE-978B-4BDE-8AC9-1CEC37022429}" type="pres">
      <dgm:prSet presAssocID="{CE3D5017-9318-40B2-B321-7764B9F14E53}" presName="radial" presStyleCnt="0">
        <dgm:presLayoutVars>
          <dgm:animLvl val="ctr"/>
        </dgm:presLayoutVars>
      </dgm:prSet>
      <dgm:spPr/>
    </dgm:pt>
    <dgm:pt modelId="{53F08917-F025-434C-BF70-0D0C4B991BC0}" type="pres">
      <dgm:prSet presAssocID="{DBFE158B-6E5D-4F94-AA4A-636B88D1F5BA}" presName="centerShape" presStyleLbl="vennNode1" presStyleIdx="0" presStyleCnt="5"/>
      <dgm:spPr/>
      <dgm:t>
        <a:bodyPr/>
        <a:lstStyle/>
        <a:p>
          <a:endParaRPr lang="en-US"/>
        </a:p>
      </dgm:t>
    </dgm:pt>
    <dgm:pt modelId="{51A1DD9D-EFF8-41B6-A3ED-3E52FE29A34E}" type="pres">
      <dgm:prSet presAssocID="{F585D86D-48A8-49EF-8A24-0430F1C92B32}" presName="node" presStyleLbl="vennNode1" presStyleIdx="1" presStyleCnt="5">
        <dgm:presLayoutVars>
          <dgm:bulletEnabled val="1"/>
        </dgm:presLayoutVars>
      </dgm:prSet>
      <dgm:spPr/>
      <dgm:t>
        <a:bodyPr/>
        <a:lstStyle/>
        <a:p>
          <a:endParaRPr lang="en-US"/>
        </a:p>
      </dgm:t>
    </dgm:pt>
    <dgm:pt modelId="{270C2543-3AED-4C3F-8C20-32BE2A8F0DE4}" type="pres">
      <dgm:prSet presAssocID="{31F39E4F-DBAF-4774-872D-A93112731E12}" presName="node" presStyleLbl="vennNode1" presStyleIdx="2" presStyleCnt="5">
        <dgm:presLayoutVars>
          <dgm:bulletEnabled val="1"/>
        </dgm:presLayoutVars>
      </dgm:prSet>
      <dgm:spPr/>
      <dgm:t>
        <a:bodyPr/>
        <a:lstStyle/>
        <a:p>
          <a:endParaRPr lang="en-US"/>
        </a:p>
      </dgm:t>
    </dgm:pt>
    <dgm:pt modelId="{1BB3A484-A0F0-4947-8563-156599D50C67}" type="pres">
      <dgm:prSet presAssocID="{75EFBAB8-D9BB-4DBF-BE4E-9C58DE508787}" presName="node" presStyleLbl="vennNode1" presStyleIdx="3" presStyleCnt="5">
        <dgm:presLayoutVars>
          <dgm:bulletEnabled val="1"/>
        </dgm:presLayoutVars>
      </dgm:prSet>
      <dgm:spPr/>
      <dgm:t>
        <a:bodyPr/>
        <a:lstStyle/>
        <a:p>
          <a:endParaRPr lang="en-US"/>
        </a:p>
      </dgm:t>
    </dgm:pt>
    <dgm:pt modelId="{B737B222-A015-49B8-8A72-937D4BAF3A6B}" type="pres">
      <dgm:prSet presAssocID="{0C30D699-9CD2-4D40-B3FD-E59C48482062}" presName="node" presStyleLbl="vennNode1" presStyleIdx="4" presStyleCnt="5">
        <dgm:presLayoutVars>
          <dgm:bulletEnabled val="1"/>
        </dgm:presLayoutVars>
      </dgm:prSet>
      <dgm:spPr/>
      <dgm:t>
        <a:bodyPr/>
        <a:lstStyle/>
        <a:p>
          <a:endParaRPr lang="en-US"/>
        </a:p>
      </dgm:t>
    </dgm:pt>
  </dgm:ptLst>
  <dgm:cxnLst>
    <dgm:cxn modelId="{87B85F8D-1BC9-4C56-A55D-298AD1FE2191}" type="presOf" srcId="{31F39E4F-DBAF-4774-872D-A93112731E12}" destId="{270C2543-3AED-4C3F-8C20-32BE2A8F0DE4}" srcOrd="0" destOrd="0" presId="urn:microsoft.com/office/officeart/2005/8/layout/radial3"/>
    <dgm:cxn modelId="{1FA629D7-A5C0-42B2-9F7F-74FAFDE8FDA5}" srcId="{DBFE158B-6E5D-4F94-AA4A-636B88D1F5BA}" destId="{F585D86D-48A8-49EF-8A24-0430F1C92B32}" srcOrd="0" destOrd="0" parTransId="{04689487-A1BC-4AFF-9DDE-5F4BD3EF183E}" sibTransId="{85813D8C-E02E-4386-A8D4-C16B71C233FE}"/>
    <dgm:cxn modelId="{9F9B9175-CEFA-4B8D-A6DF-9119B5BA92B7}" type="presOf" srcId="{0C30D699-9CD2-4D40-B3FD-E59C48482062}" destId="{B737B222-A015-49B8-8A72-937D4BAF3A6B}" srcOrd="0" destOrd="0" presId="urn:microsoft.com/office/officeart/2005/8/layout/radial3"/>
    <dgm:cxn modelId="{CA21024A-8DEC-4158-A0C5-4EAC10C927B2}" type="presOf" srcId="{DBFE158B-6E5D-4F94-AA4A-636B88D1F5BA}" destId="{53F08917-F025-434C-BF70-0D0C4B991BC0}" srcOrd="0" destOrd="0" presId="urn:microsoft.com/office/officeart/2005/8/layout/radial3"/>
    <dgm:cxn modelId="{FD559A60-8FCF-475A-B1F7-BF2A9C00E9DA}" srcId="{DBFE158B-6E5D-4F94-AA4A-636B88D1F5BA}" destId="{0C30D699-9CD2-4D40-B3FD-E59C48482062}" srcOrd="3" destOrd="0" parTransId="{37123EA2-D290-45CC-B771-6FD0E49277E1}" sibTransId="{D6FDA965-9B47-4064-940D-7D15E4E89A24}"/>
    <dgm:cxn modelId="{5B9AF849-4FEF-4049-8F8B-9EA2F33615B7}" type="presOf" srcId="{F585D86D-48A8-49EF-8A24-0430F1C92B32}" destId="{51A1DD9D-EFF8-41B6-A3ED-3E52FE29A34E}" srcOrd="0" destOrd="0" presId="urn:microsoft.com/office/officeart/2005/8/layout/radial3"/>
    <dgm:cxn modelId="{7541BA54-E0FA-4A2D-BDDA-858F43C6F7AD}" type="presOf" srcId="{75EFBAB8-D9BB-4DBF-BE4E-9C58DE508787}" destId="{1BB3A484-A0F0-4947-8563-156599D50C67}" srcOrd="0" destOrd="0" presId="urn:microsoft.com/office/officeart/2005/8/layout/radial3"/>
    <dgm:cxn modelId="{97807199-3C23-4B1C-A22D-6D9D2DB581FF}" type="presOf" srcId="{CE3D5017-9318-40B2-B321-7764B9F14E53}" destId="{AA836C30-2B65-4A28-90D2-878190178484}" srcOrd="0" destOrd="0" presId="urn:microsoft.com/office/officeart/2005/8/layout/radial3"/>
    <dgm:cxn modelId="{52C445F9-097D-4D5F-9393-C79B602B2537}" srcId="{DBFE158B-6E5D-4F94-AA4A-636B88D1F5BA}" destId="{75EFBAB8-D9BB-4DBF-BE4E-9C58DE508787}" srcOrd="2" destOrd="0" parTransId="{B31AB1D2-4BA1-4D4E-BA03-F97F376DA257}" sibTransId="{0850315A-0BC1-47F3-B2FB-78935F0A5185}"/>
    <dgm:cxn modelId="{0D0BC2CF-9040-4182-AF02-26948AF05CC0}" srcId="{DBFE158B-6E5D-4F94-AA4A-636B88D1F5BA}" destId="{31F39E4F-DBAF-4774-872D-A93112731E12}" srcOrd="1" destOrd="0" parTransId="{F8FF572D-4552-4B79-B45D-321052D1B164}" sibTransId="{633E25F0-5115-4435-8EEC-48A63B2854A8}"/>
    <dgm:cxn modelId="{7130E8D5-5B8E-40D9-B4CC-7431FF9852F5}" srcId="{CE3D5017-9318-40B2-B321-7764B9F14E53}" destId="{DBFE158B-6E5D-4F94-AA4A-636B88D1F5BA}" srcOrd="0" destOrd="0" parTransId="{60798A02-AD2F-4C78-B35F-42B4716B9AE7}" sibTransId="{06230323-3885-4C99-A7F0-69FFDAA32159}"/>
    <dgm:cxn modelId="{CE3A7FEB-2E72-4F17-8A7E-2875E5DEEBDB}" type="presParOf" srcId="{AA836C30-2B65-4A28-90D2-878190178484}" destId="{ED8AFCFE-978B-4BDE-8AC9-1CEC37022429}" srcOrd="0" destOrd="0" presId="urn:microsoft.com/office/officeart/2005/8/layout/radial3"/>
    <dgm:cxn modelId="{1C38BFBA-745B-4E4A-96FE-02FBA27EE30E}" type="presParOf" srcId="{ED8AFCFE-978B-4BDE-8AC9-1CEC37022429}" destId="{53F08917-F025-434C-BF70-0D0C4B991BC0}" srcOrd="0" destOrd="0" presId="urn:microsoft.com/office/officeart/2005/8/layout/radial3"/>
    <dgm:cxn modelId="{5EFC7EF6-79B8-472E-BD2D-20C29CE5483C}" type="presParOf" srcId="{ED8AFCFE-978B-4BDE-8AC9-1CEC37022429}" destId="{51A1DD9D-EFF8-41B6-A3ED-3E52FE29A34E}" srcOrd="1" destOrd="0" presId="urn:microsoft.com/office/officeart/2005/8/layout/radial3"/>
    <dgm:cxn modelId="{040C1451-C27F-43BC-BCE0-E8285C52E0DF}" type="presParOf" srcId="{ED8AFCFE-978B-4BDE-8AC9-1CEC37022429}" destId="{270C2543-3AED-4C3F-8C20-32BE2A8F0DE4}" srcOrd="2" destOrd="0" presId="urn:microsoft.com/office/officeart/2005/8/layout/radial3"/>
    <dgm:cxn modelId="{927F5A99-1123-4715-8D23-05AA8D504BB2}" type="presParOf" srcId="{ED8AFCFE-978B-4BDE-8AC9-1CEC37022429}" destId="{1BB3A484-A0F0-4947-8563-156599D50C67}" srcOrd="3" destOrd="0" presId="urn:microsoft.com/office/officeart/2005/8/layout/radial3"/>
    <dgm:cxn modelId="{D6535B7D-FFF3-4424-B212-A82FC3B03B9E}" type="presParOf" srcId="{ED8AFCFE-978B-4BDE-8AC9-1CEC37022429}" destId="{B737B222-A015-49B8-8A72-937D4BAF3A6B}" srcOrd="4"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E9EFB31-D134-486A-8969-823049DB0408}">
      <dsp:nvSpPr>
        <dsp:cNvPr id="0" name=""/>
        <dsp:cNvSpPr/>
      </dsp:nvSpPr>
      <dsp:spPr>
        <a:xfrm>
          <a:off x="3359516" y="2040049"/>
          <a:ext cx="1689594" cy="1566862"/>
        </a:xfrm>
        <a:prstGeom prst="ellipse">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latin typeface="Cambria" pitchFamily="18" charset="0"/>
            </a:rPr>
            <a:t>Key  National/ Regional/ Global Stakeholders</a:t>
          </a:r>
          <a:endParaRPr lang="en-US" sz="1200" b="1" kern="1200" dirty="0">
            <a:solidFill>
              <a:schemeClr val="tx1"/>
            </a:solidFill>
            <a:latin typeface="Cambria" pitchFamily="18" charset="0"/>
          </a:endParaRPr>
        </a:p>
      </dsp:txBody>
      <dsp:txXfrm>
        <a:off x="3359516" y="2040049"/>
        <a:ext cx="1689594" cy="1566862"/>
      </dsp:txXfrm>
    </dsp:sp>
    <dsp:sp modelId="{9E2DCAB6-9B7B-4D84-8E5C-0D37FB21876D}">
      <dsp:nvSpPr>
        <dsp:cNvPr id="0" name=""/>
        <dsp:cNvSpPr/>
      </dsp:nvSpPr>
      <dsp:spPr>
        <a:xfrm rot="16200000">
          <a:off x="3968906" y="1788118"/>
          <a:ext cx="470814" cy="33046"/>
        </a:xfrm>
        <a:custGeom>
          <a:avLst/>
          <a:gdLst/>
          <a:ahLst/>
          <a:cxnLst/>
          <a:rect l="0" t="0" r="0" b="0"/>
          <a:pathLst>
            <a:path>
              <a:moveTo>
                <a:pt x="0" y="16523"/>
              </a:moveTo>
              <a:lnTo>
                <a:pt x="470814" y="1652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1" kern="1200">
            <a:solidFill>
              <a:schemeClr val="tx1"/>
            </a:solidFill>
            <a:latin typeface="Cambria" pitchFamily="18" charset="0"/>
          </a:endParaRPr>
        </a:p>
      </dsp:txBody>
      <dsp:txXfrm rot="16200000">
        <a:off x="4192543" y="1792871"/>
        <a:ext cx="23540" cy="23540"/>
      </dsp:txXfrm>
    </dsp:sp>
    <dsp:sp modelId="{4C4AFA6C-23FA-4E45-9D50-2CD61A936BD0}">
      <dsp:nvSpPr>
        <dsp:cNvPr id="0" name=""/>
        <dsp:cNvSpPr/>
      </dsp:nvSpPr>
      <dsp:spPr>
        <a:xfrm>
          <a:off x="3420882" y="2372"/>
          <a:ext cx="1566862" cy="1566862"/>
        </a:xfrm>
        <a:prstGeom prst="ellipse">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latin typeface="Cambria" pitchFamily="18" charset="0"/>
            </a:rPr>
            <a:t>Research Team/Medical Community/ Scientists</a:t>
          </a:r>
          <a:endParaRPr lang="en-US" sz="1200" b="1" kern="1200" dirty="0">
            <a:solidFill>
              <a:schemeClr val="tx1"/>
            </a:solidFill>
            <a:latin typeface="Cambria" pitchFamily="18" charset="0"/>
          </a:endParaRPr>
        </a:p>
      </dsp:txBody>
      <dsp:txXfrm>
        <a:off x="3420882" y="2372"/>
        <a:ext cx="1566862" cy="1566862"/>
      </dsp:txXfrm>
    </dsp:sp>
    <dsp:sp modelId="{0F3E5A45-59AC-4893-8D2A-2B50DFADCAB5}">
      <dsp:nvSpPr>
        <dsp:cNvPr id="0" name=""/>
        <dsp:cNvSpPr/>
      </dsp:nvSpPr>
      <dsp:spPr>
        <a:xfrm rot="20520000">
          <a:off x="4994130" y="2500802"/>
          <a:ext cx="304860" cy="33046"/>
        </a:xfrm>
        <a:custGeom>
          <a:avLst/>
          <a:gdLst/>
          <a:ahLst/>
          <a:cxnLst/>
          <a:rect l="0" t="0" r="0" b="0"/>
          <a:pathLst>
            <a:path>
              <a:moveTo>
                <a:pt x="0" y="16523"/>
              </a:moveTo>
              <a:lnTo>
                <a:pt x="304860" y="1652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1" kern="1200">
            <a:solidFill>
              <a:schemeClr val="tx1"/>
            </a:solidFill>
            <a:latin typeface="Cambria" pitchFamily="18" charset="0"/>
          </a:endParaRPr>
        </a:p>
      </dsp:txBody>
      <dsp:txXfrm rot="20520000">
        <a:off x="5138939" y="2509704"/>
        <a:ext cx="15243" cy="15243"/>
      </dsp:txXfrm>
    </dsp:sp>
    <dsp:sp modelId="{122A17AA-84AB-4923-BDC7-D049BF54201D}">
      <dsp:nvSpPr>
        <dsp:cNvPr id="0" name=""/>
        <dsp:cNvSpPr/>
      </dsp:nvSpPr>
      <dsp:spPr>
        <a:xfrm>
          <a:off x="5233056" y="1410372"/>
          <a:ext cx="1818406" cy="1566862"/>
        </a:xfrm>
        <a:prstGeom prst="ellipse">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latin typeface="Cambria" pitchFamily="18" charset="0"/>
            </a:rPr>
            <a:t>CABS/FBO/ </a:t>
          </a:r>
          <a:r>
            <a:rPr lang="en-US" sz="1200" b="1" kern="1200" dirty="0" err="1" smtClean="0">
              <a:solidFill>
                <a:schemeClr val="tx1"/>
              </a:solidFill>
              <a:latin typeface="Cambria" pitchFamily="18" charset="0"/>
            </a:rPr>
            <a:t>Womens</a:t>
          </a:r>
          <a:r>
            <a:rPr lang="en-US" sz="1200" b="1" kern="1200" dirty="0" smtClean="0">
              <a:solidFill>
                <a:schemeClr val="tx1"/>
              </a:solidFill>
              <a:latin typeface="Cambria" pitchFamily="18" charset="0"/>
            </a:rPr>
            <a:t> Groups/Policy Makers/Media</a:t>
          </a:r>
          <a:endParaRPr lang="en-US" sz="1200" b="1" kern="1200" dirty="0">
            <a:solidFill>
              <a:schemeClr val="tx1"/>
            </a:solidFill>
            <a:latin typeface="Cambria" pitchFamily="18" charset="0"/>
          </a:endParaRPr>
        </a:p>
      </dsp:txBody>
      <dsp:txXfrm>
        <a:off x="5233056" y="1410372"/>
        <a:ext cx="1818406" cy="1566862"/>
      </dsp:txXfrm>
    </dsp:sp>
    <dsp:sp modelId="{552E2034-6354-40E7-9C11-1E317ABE7ADB}">
      <dsp:nvSpPr>
        <dsp:cNvPr id="0" name=""/>
        <dsp:cNvSpPr/>
      </dsp:nvSpPr>
      <dsp:spPr>
        <a:xfrm rot="3240000">
          <a:off x="4583375" y="3639169"/>
          <a:ext cx="451151" cy="33046"/>
        </a:xfrm>
        <a:custGeom>
          <a:avLst/>
          <a:gdLst/>
          <a:ahLst/>
          <a:cxnLst/>
          <a:rect l="0" t="0" r="0" b="0"/>
          <a:pathLst>
            <a:path>
              <a:moveTo>
                <a:pt x="0" y="16523"/>
              </a:moveTo>
              <a:lnTo>
                <a:pt x="451151" y="1652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1" kern="1200">
            <a:solidFill>
              <a:schemeClr val="tx1"/>
            </a:solidFill>
            <a:latin typeface="Cambria" pitchFamily="18" charset="0"/>
          </a:endParaRPr>
        </a:p>
      </dsp:txBody>
      <dsp:txXfrm rot="3240000">
        <a:off x="4797672" y="3644413"/>
        <a:ext cx="22557" cy="22557"/>
      </dsp:txXfrm>
    </dsp:sp>
    <dsp:sp modelId="{F17F106F-2815-46CD-839C-CEE17CF39B25}">
      <dsp:nvSpPr>
        <dsp:cNvPr id="0" name=""/>
        <dsp:cNvSpPr/>
      </dsp:nvSpPr>
      <dsp:spPr>
        <a:xfrm>
          <a:off x="4618599" y="3688565"/>
          <a:ext cx="1566862" cy="1566862"/>
        </a:xfrm>
        <a:prstGeom prst="ellipse">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latin typeface="Cambria" pitchFamily="18" charset="0"/>
            </a:rPr>
            <a:t>Study Sponsors</a:t>
          </a:r>
          <a:endParaRPr lang="en-US" sz="1200" b="1" kern="1200" dirty="0">
            <a:solidFill>
              <a:schemeClr val="tx1"/>
            </a:solidFill>
            <a:latin typeface="Cambria" pitchFamily="18" charset="0"/>
          </a:endParaRPr>
        </a:p>
      </dsp:txBody>
      <dsp:txXfrm>
        <a:off x="4618599" y="3688565"/>
        <a:ext cx="1566862" cy="1566862"/>
      </dsp:txXfrm>
    </dsp:sp>
    <dsp:sp modelId="{3B0ACC09-0C02-4ED2-9F4C-8245FFE88F8C}">
      <dsp:nvSpPr>
        <dsp:cNvPr id="0" name=""/>
        <dsp:cNvSpPr/>
      </dsp:nvSpPr>
      <dsp:spPr>
        <a:xfrm rot="7560000">
          <a:off x="3374101" y="3639169"/>
          <a:ext cx="451151" cy="33046"/>
        </a:xfrm>
        <a:custGeom>
          <a:avLst/>
          <a:gdLst/>
          <a:ahLst/>
          <a:cxnLst/>
          <a:rect l="0" t="0" r="0" b="0"/>
          <a:pathLst>
            <a:path>
              <a:moveTo>
                <a:pt x="0" y="16523"/>
              </a:moveTo>
              <a:lnTo>
                <a:pt x="451151" y="1652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1" kern="1200">
            <a:solidFill>
              <a:schemeClr val="tx1"/>
            </a:solidFill>
            <a:latin typeface="Cambria" pitchFamily="18" charset="0"/>
          </a:endParaRPr>
        </a:p>
      </dsp:txBody>
      <dsp:txXfrm rot="7560000">
        <a:off x="3588397" y="3644413"/>
        <a:ext cx="22557" cy="22557"/>
      </dsp:txXfrm>
    </dsp:sp>
    <dsp:sp modelId="{132BEC43-CBDB-408A-92FB-C41BF5A32D33}">
      <dsp:nvSpPr>
        <dsp:cNvPr id="0" name=""/>
        <dsp:cNvSpPr/>
      </dsp:nvSpPr>
      <dsp:spPr>
        <a:xfrm>
          <a:off x="2223166" y="3688565"/>
          <a:ext cx="1566862" cy="1566862"/>
        </a:xfrm>
        <a:prstGeom prst="ellipse">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latin typeface="Cambria" pitchFamily="18" charset="0"/>
            </a:rPr>
            <a:t>Ethics Committee</a:t>
          </a:r>
          <a:endParaRPr lang="en-US" sz="1200" b="1" kern="1200" dirty="0">
            <a:solidFill>
              <a:schemeClr val="tx1"/>
            </a:solidFill>
            <a:latin typeface="Cambria" pitchFamily="18" charset="0"/>
          </a:endParaRPr>
        </a:p>
      </dsp:txBody>
      <dsp:txXfrm>
        <a:off x="2223166" y="3688565"/>
        <a:ext cx="1566862" cy="1566862"/>
      </dsp:txXfrm>
    </dsp:sp>
    <dsp:sp modelId="{C3A723C6-D790-4863-B2FD-A0620BB8F123}">
      <dsp:nvSpPr>
        <dsp:cNvPr id="0" name=""/>
        <dsp:cNvSpPr/>
      </dsp:nvSpPr>
      <dsp:spPr>
        <a:xfrm rot="11880000">
          <a:off x="3001276" y="2483640"/>
          <a:ext cx="415939" cy="33046"/>
        </a:xfrm>
        <a:custGeom>
          <a:avLst/>
          <a:gdLst/>
          <a:ahLst/>
          <a:cxnLst/>
          <a:rect l="0" t="0" r="0" b="0"/>
          <a:pathLst>
            <a:path>
              <a:moveTo>
                <a:pt x="0" y="16523"/>
              </a:moveTo>
              <a:lnTo>
                <a:pt x="415939" y="1652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b="1" kern="1200">
            <a:solidFill>
              <a:schemeClr val="tx1"/>
            </a:solidFill>
            <a:latin typeface="Cambria" pitchFamily="18" charset="0"/>
          </a:endParaRPr>
        </a:p>
      </dsp:txBody>
      <dsp:txXfrm rot="11880000">
        <a:off x="3198847" y="2489765"/>
        <a:ext cx="20796" cy="20796"/>
      </dsp:txXfrm>
    </dsp:sp>
    <dsp:sp modelId="{EEEDA7D6-E546-450A-AB80-1D0229F72763}">
      <dsp:nvSpPr>
        <dsp:cNvPr id="0" name=""/>
        <dsp:cNvSpPr/>
      </dsp:nvSpPr>
      <dsp:spPr>
        <a:xfrm>
          <a:off x="1482936" y="1410372"/>
          <a:ext cx="1566862" cy="1566862"/>
        </a:xfrm>
        <a:prstGeom prst="ellipse">
          <a:avLst/>
        </a:prstGeom>
        <a:gradFill rotWithShape="0">
          <a:gsLst>
            <a:gs pos="0">
              <a:schemeClr val="accent1">
                <a:hueOff val="0"/>
                <a:satOff val="0"/>
                <a:lumOff val="0"/>
                <a:alphaOff val="0"/>
                <a:tint val="92000"/>
                <a:satMod val="170000"/>
              </a:schemeClr>
            </a:gs>
            <a:gs pos="15000">
              <a:schemeClr val="accent1">
                <a:hueOff val="0"/>
                <a:satOff val="0"/>
                <a:lumOff val="0"/>
                <a:alphaOff val="0"/>
                <a:tint val="92000"/>
                <a:shade val="99000"/>
                <a:satMod val="170000"/>
              </a:schemeClr>
            </a:gs>
            <a:gs pos="62000">
              <a:schemeClr val="accent1">
                <a:hueOff val="0"/>
                <a:satOff val="0"/>
                <a:lumOff val="0"/>
                <a:alphaOff val="0"/>
                <a:tint val="96000"/>
                <a:shade val="80000"/>
                <a:satMod val="170000"/>
              </a:schemeClr>
            </a:gs>
            <a:gs pos="97000">
              <a:schemeClr val="accent1">
                <a:hueOff val="0"/>
                <a:satOff val="0"/>
                <a:lumOff val="0"/>
                <a:alphaOff val="0"/>
                <a:tint val="98000"/>
                <a:shade val="63000"/>
                <a:satMod val="170000"/>
              </a:schemeClr>
            </a:gs>
            <a:gs pos="100000">
              <a:schemeClr val="accent1">
                <a:hueOff val="0"/>
                <a:satOff val="0"/>
                <a:lumOff val="0"/>
                <a:alphaOff val="0"/>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tx1"/>
              </a:solidFill>
              <a:latin typeface="Cambria" pitchFamily="18" charset="0"/>
            </a:rPr>
            <a:t>Volunteers</a:t>
          </a:r>
          <a:endParaRPr lang="en-US" sz="1200" b="1" kern="1200" dirty="0">
            <a:solidFill>
              <a:schemeClr val="tx1"/>
            </a:solidFill>
            <a:latin typeface="Cambria" pitchFamily="18" charset="0"/>
          </a:endParaRPr>
        </a:p>
      </dsp:txBody>
      <dsp:txXfrm>
        <a:off x="1482936" y="1410372"/>
        <a:ext cx="1566862" cy="156686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3F08917-F025-434C-BF70-0D0C4B991BC0}">
      <dsp:nvSpPr>
        <dsp:cNvPr id="0" name=""/>
        <dsp:cNvSpPr/>
      </dsp:nvSpPr>
      <dsp:spPr>
        <a:xfrm>
          <a:off x="2031603" y="1244203"/>
          <a:ext cx="3099593" cy="3099593"/>
        </a:xfrm>
        <a:prstGeom prst="ellipse">
          <a:avLst/>
        </a:prstGeom>
        <a:solidFill>
          <a:schemeClr val="accent6">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0960" tIns="60960" rIns="60960" bIns="60960" numCol="1" spcCol="1270" anchor="ctr" anchorCtr="0">
          <a:noAutofit/>
        </a:bodyPr>
        <a:lstStyle/>
        <a:p>
          <a:pPr lvl="0" algn="ctr" defTabSz="2133600">
            <a:lnSpc>
              <a:spcPct val="90000"/>
            </a:lnSpc>
            <a:spcBef>
              <a:spcPct val="0"/>
            </a:spcBef>
            <a:spcAft>
              <a:spcPct val="35000"/>
            </a:spcAft>
          </a:pPr>
          <a:r>
            <a:rPr lang="en-US" sz="4800" kern="1200" dirty="0" smtClean="0"/>
            <a:t>Couples </a:t>
          </a:r>
          <a:endParaRPr lang="en-US" sz="4800" kern="1200" dirty="0"/>
        </a:p>
      </dsp:txBody>
      <dsp:txXfrm>
        <a:off x="2031603" y="1244203"/>
        <a:ext cx="3099593" cy="3099593"/>
      </dsp:txXfrm>
    </dsp:sp>
    <dsp:sp modelId="{51A1DD9D-EFF8-41B6-A3ED-3E52FE29A34E}">
      <dsp:nvSpPr>
        <dsp:cNvPr id="0" name=""/>
        <dsp:cNvSpPr/>
      </dsp:nvSpPr>
      <dsp:spPr>
        <a:xfrm>
          <a:off x="2806501" y="553"/>
          <a:ext cx="1549796" cy="1549796"/>
        </a:xfrm>
        <a:prstGeom prst="ellipse">
          <a:avLst/>
        </a:prstGeom>
        <a:solidFill>
          <a:schemeClr val="accent6">
            <a:shade val="80000"/>
            <a:alpha val="50000"/>
            <a:hueOff val="-32177"/>
            <a:satOff val="504"/>
            <a:lumOff val="53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Screened out</a:t>
          </a:r>
          <a:endParaRPr lang="en-US" sz="1800" kern="1200" dirty="0"/>
        </a:p>
      </dsp:txBody>
      <dsp:txXfrm>
        <a:off x="2806501" y="553"/>
        <a:ext cx="1549796" cy="1549796"/>
      </dsp:txXfrm>
    </dsp:sp>
    <dsp:sp modelId="{270C2543-3AED-4C3F-8C20-32BE2A8F0DE4}">
      <dsp:nvSpPr>
        <dsp:cNvPr id="0" name=""/>
        <dsp:cNvSpPr/>
      </dsp:nvSpPr>
      <dsp:spPr>
        <a:xfrm>
          <a:off x="4825049" y="2019101"/>
          <a:ext cx="1549796" cy="1549796"/>
        </a:xfrm>
        <a:prstGeom prst="ellipse">
          <a:avLst/>
        </a:prstGeom>
        <a:solidFill>
          <a:schemeClr val="accent6">
            <a:shade val="80000"/>
            <a:alpha val="50000"/>
            <a:hueOff val="-64353"/>
            <a:satOff val="1008"/>
            <a:lumOff val="106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Infected</a:t>
          </a:r>
        </a:p>
        <a:p>
          <a:pPr lvl="0" algn="ctr" defTabSz="800100">
            <a:lnSpc>
              <a:spcPct val="90000"/>
            </a:lnSpc>
            <a:spcBef>
              <a:spcPct val="0"/>
            </a:spcBef>
            <a:spcAft>
              <a:spcPct val="35000"/>
            </a:spcAft>
          </a:pPr>
          <a:r>
            <a:rPr lang="en-US" sz="1800" kern="1200" dirty="0" smtClean="0"/>
            <a:t>Partner  </a:t>
          </a:r>
          <a:endParaRPr lang="en-US" sz="1800" kern="1200" dirty="0"/>
        </a:p>
      </dsp:txBody>
      <dsp:txXfrm>
        <a:off x="4825049" y="2019101"/>
        <a:ext cx="1549796" cy="1549796"/>
      </dsp:txXfrm>
    </dsp:sp>
    <dsp:sp modelId="{1BB3A484-A0F0-4947-8563-156599D50C67}">
      <dsp:nvSpPr>
        <dsp:cNvPr id="0" name=""/>
        <dsp:cNvSpPr/>
      </dsp:nvSpPr>
      <dsp:spPr>
        <a:xfrm>
          <a:off x="2806501" y="4037649"/>
          <a:ext cx="1549796" cy="1549796"/>
        </a:xfrm>
        <a:prstGeom prst="ellipse">
          <a:avLst/>
        </a:prstGeom>
        <a:solidFill>
          <a:schemeClr val="accent6">
            <a:shade val="80000"/>
            <a:alpha val="50000"/>
            <a:hueOff val="-96530"/>
            <a:satOff val="1512"/>
            <a:lumOff val="159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Sero Converted </a:t>
          </a:r>
          <a:endParaRPr lang="en-US" sz="1800" kern="1200" dirty="0"/>
        </a:p>
      </dsp:txBody>
      <dsp:txXfrm>
        <a:off x="2806501" y="4037649"/>
        <a:ext cx="1549796" cy="1549796"/>
      </dsp:txXfrm>
    </dsp:sp>
    <dsp:sp modelId="{B737B222-A015-49B8-8A72-937D4BAF3A6B}">
      <dsp:nvSpPr>
        <dsp:cNvPr id="0" name=""/>
        <dsp:cNvSpPr/>
      </dsp:nvSpPr>
      <dsp:spPr>
        <a:xfrm>
          <a:off x="787953" y="2019101"/>
          <a:ext cx="1549796" cy="1549796"/>
        </a:xfrm>
        <a:prstGeom prst="ellipse">
          <a:avLst/>
        </a:prstGeom>
        <a:solidFill>
          <a:schemeClr val="accent6">
            <a:shade val="80000"/>
            <a:alpha val="50000"/>
            <a:hueOff val="-128707"/>
            <a:satOff val="2016"/>
            <a:lumOff val="2122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Uninfected </a:t>
          </a:r>
        </a:p>
        <a:p>
          <a:pPr lvl="0" algn="ctr" defTabSz="800100">
            <a:lnSpc>
              <a:spcPct val="90000"/>
            </a:lnSpc>
            <a:spcBef>
              <a:spcPct val="0"/>
            </a:spcBef>
            <a:spcAft>
              <a:spcPct val="35000"/>
            </a:spcAft>
          </a:pPr>
          <a:r>
            <a:rPr lang="en-US" sz="1800" kern="1200" dirty="0" smtClean="0"/>
            <a:t>Partner</a:t>
          </a:r>
          <a:endParaRPr lang="en-US" sz="1800" kern="1200" dirty="0"/>
        </a:p>
      </dsp:txBody>
      <dsp:txXfrm>
        <a:off x="787953" y="2019101"/>
        <a:ext cx="1549796" cy="154979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B2D994-A1E7-4796-B853-83BE6D9B13EE}" type="datetimeFigureOut">
              <a:rPr lang="en-US" smtClean="0"/>
              <a:pPr/>
              <a:t>9/15/2011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0220AD-5A2D-4822-AEED-2C27910798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395CC1-E70D-41C9-9024-5316E17A63CB}" type="slidenum">
              <a:rPr lang="en-US"/>
              <a:pPr fontAlgn="base">
                <a:spcBef>
                  <a:spcPct val="0"/>
                </a:spcBef>
                <a:spcAft>
                  <a:spcPct val="0"/>
                </a:spcAft>
              </a:pPr>
              <a:t>8</a:t>
            </a:fld>
            <a:endParaRPr lang="en-US"/>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25077CD-D44B-45DB-8574-FAE291C9559A}" type="slidenum">
              <a:rPr lang="en-US"/>
              <a:pPr fontAlgn="base">
                <a:spcBef>
                  <a:spcPct val="0"/>
                </a:spcBef>
                <a:spcAft>
                  <a:spcPct val="0"/>
                </a:spcAft>
              </a:pPr>
              <a:t>10</a:t>
            </a:fld>
            <a:endParaRPr lang="en-US"/>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0220AD-5A2D-4822-AEED-2C2791079802}" type="slidenum">
              <a:rPr lang="en-US" smtClean="0"/>
              <a:pPr/>
              <a:t>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p:spPr>
        <p:txBody>
          <a:bodyPr/>
          <a:lstStyle/>
          <a:p>
            <a:r>
              <a:rPr lang="en-US" dirty="0" smtClean="0"/>
              <a:t>Because of the strong biological plausibility we decided to undertake an RCT to understand-prospectively-the magnitude and durability of protection afforded by ART.  The study design would also allow evaluation of early vs. delayed ART.</a:t>
            </a:r>
          </a:p>
        </p:txBody>
      </p:sp>
      <p:sp>
        <p:nvSpPr>
          <p:cNvPr id="32771" name="Slide Number Placeholder 3"/>
          <p:cNvSpPr>
            <a:spLocks noGrp="1"/>
          </p:cNvSpPr>
          <p:nvPr>
            <p:ph type="sldNum" sz="quarter" idx="5"/>
          </p:nvPr>
        </p:nvSpPr>
        <p:spPr>
          <a:noFill/>
          <a:ln>
            <a:miter lim="800000"/>
            <a:headEnd/>
            <a:tailEnd/>
          </a:ln>
        </p:spPr>
        <p:txBody>
          <a:bodyPr/>
          <a:lstStyle/>
          <a:p>
            <a:fld id="{24673BD7-F974-4A07-BC41-8C66DBDB177F}" type="slidenum">
              <a:rPr lang="en-US" smtClean="0"/>
              <a:pPr/>
              <a:t>23</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miter lim="800000"/>
            <a:headEnd/>
            <a:tailEnd/>
          </a:ln>
        </p:spPr>
        <p:txBody>
          <a:bodyPr/>
          <a:lstStyle/>
          <a:p>
            <a:pPr defTabSz="912813"/>
            <a:fld id="{148A6AF8-E9CB-45E8-BABE-FAC5A2EA15E4}" type="slidenum">
              <a:rPr lang="en-US" smtClean="0">
                <a:solidFill>
                  <a:srgbClr val="000000"/>
                </a:solidFill>
              </a:rPr>
              <a:pPr defTabSz="912813"/>
              <a:t>24</a:t>
            </a:fld>
            <a:endParaRPr lang="en-US" smtClean="0">
              <a:solidFill>
                <a:srgbClr val="000000"/>
              </a:solidFill>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xfrm>
            <a:off x="914400" y="4343400"/>
            <a:ext cx="5029200" cy="4114800"/>
          </a:xfrm>
          <a:noFill/>
        </p:spPr>
        <p:txBody>
          <a:bodyPr/>
          <a:lstStyle/>
          <a:p>
            <a:pPr marL="0" lvl="2" defTabSz="896938" eaLnBrk="1" hangingPunct="1">
              <a:spcBef>
                <a:spcPct val="0"/>
              </a:spcBef>
            </a:pPr>
            <a:r>
              <a:rPr lang="en-US" sz="2700" dirty="0" smtClean="0">
                <a:cs typeface="Arial" charset="0"/>
              </a:rPr>
              <a:t>HPTN 052 enrolled serodiscordant couples and the infected participant required  CD4 counts between 350 and 550.    Infected participants were either offered immediate combination ART, or ART was delayed until CD4 fell between 20 and 250, but as close to 250 as possible.  Two points to be made: when the study was designed WHO guidelines recommended that ART be initiated before CD4 fell below 200.  Second, discordant couples are special and even a little unusual, because HIV transmission has not occurred.  The primary endpoint of this study was measurement of </a:t>
            </a:r>
            <a:r>
              <a:rPr lang="en-US" sz="2700" dirty="0" err="1" smtClean="0">
                <a:cs typeface="Arial" charset="0"/>
              </a:rPr>
              <a:t>linke</a:t>
            </a:r>
            <a:r>
              <a:rPr lang="en-US" sz="2700" dirty="0" smtClean="0">
                <a:cs typeface="Arial" charset="0"/>
              </a:rPr>
              <a:t> transmission of HIV.  We also </a:t>
            </a:r>
            <a:r>
              <a:rPr lang="en-US" sz="2700" dirty="0" err="1" smtClean="0">
                <a:cs typeface="Arial" charset="0"/>
              </a:rPr>
              <a:t>messured</a:t>
            </a:r>
            <a:r>
              <a:rPr lang="en-US" sz="2700" dirty="0" smtClean="0">
                <a:cs typeface="Arial" charset="0"/>
              </a:rPr>
              <a:t> clinical events and death as a stand alone endpoint, and as part of a composite endpoint that considered prevention and treatment benefits concomitantly.  The composite endpoint served as a pre-arranged intervention boundary for the DSMB.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0220AD-5A2D-4822-AEED-2C2791079802}" type="slidenum">
              <a:rPr lang="en-US" smtClean="0"/>
              <a:pPr/>
              <a:t>26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7DD12C-6446-49F7-BF76-09672F08592E}" type="slidenum">
              <a:rPr lang="en-US"/>
              <a:pPr fontAlgn="base">
                <a:spcBef>
                  <a:spcPct val="0"/>
                </a:spcBef>
                <a:spcAft>
                  <a:spcPct val="0"/>
                </a:spcAft>
              </a:pPr>
              <a:t>28</a:t>
            </a:fld>
            <a:endParaRPr lang="en-US"/>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DC14D71-B447-4641-A3CC-A9B71F1D7828}" type="datetime1">
              <a:rPr lang="en-US" smtClean="0"/>
              <a:pPr/>
              <a:t>9/15/2011</a:t>
            </a:fld>
            <a:endParaRPr lang="en-US"/>
          </a:p>
        </p:txBody>
      </p:sp>
      <p:sp>
        <p:nvSpPr>
          <p:cNvPr id="20" name="Footer Placeholder 19"/>
          <p:cNvSpPr>
            <a:spLocks noGrp="1"/>
          </p:cNvSpPr>
          <p:nvPr>
            <p:ph type="ftr" sz="quarter" idx="11"/>
          </p:nvPr>
        </p:nvSpPr>
        <p:spPr/>
        <p:txBody>
          <a:bodyPr/>
          <a:lstStyle>
            <a:extLst/>
          </a:lstStyle>
          <a:p>
            <a:r>
              <a:rPr lang="en-US" smtClean="0"/>
              <a:t>S Godbole-NARI-150911</a:t>
            </a:r>
            <a:endParaRPr lang="en-US"/>
          </a:p>
        </p:txBody>
      </p:sp>
      <p:sp>
        <p:nvSpPr>
          <p:cNvPr id="10" name="Slide Number Placeholder 9"/>
          <p:cNvSpPr>
            <a:spLocks noGrp="1"/>
          </p:cNvSpPr>
          <p:nvPr>
            <p:ph type="sldNum" sz="quarter" idx="12"/>
          </p:nvPr>
        </p:nvSpPr>
        <p:spPr/>
        <p:txBody>
          <a:bodyPr/>
          <a:lstStyle>
            <a:extLst/>
          </a:lstStyle>
          <a:p>
            <a:fld id="{7C1C501A-4457-40C7-8C3A-B5F81224E0F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779699-ADC0-4442-865C-3E922E550933}" type="datetime1">
              <a:rPr lang="en-US" smtClean="0"/>
              <a:pPr/>
              <a:t>9/15/2011</a:t>
            </a:fld>
            <a:endParaRPr lang="en-US"/>
          </a:p>
        </p:txBody>
      </p:sp>
      <p:sp>
        <p:nvSpPr>
          <p:cNvPr id="5" name="Footer Placeholder 4"/>
          <p:cNvSpPr>
            <a:spLocks noGrp="1"/>
          </p:cNvSpPr>
          <p:nvPr>
            <p:ph type="ftr" sz="quarter" idx="11"/>
          </p:nvPr>
        </p:nvSpPr>
        <p:spPr/>
        <p:txBody>
          <a:bodyPr/>
          <a:lstStyle>
            <a:extLst/>
          </a:lstStyle>
          <a:p>
            <a:r>
              <a:rPr lang="en-US" smtClean="0"/>
              <a:t>S Godbole-NARI-150911</a:t>
            </a:r>
            <a:endParaRPr lang="en-US"/>
          </a:p>
        </p:txBody>
      </p:sp>
      <p:sp>
        <p:nvSpPr>
          <p:cNvPr id="6" name="Slide Number Placeholder 5"/>
          <p:cNvSpPr>
            <a:spLocks noGrp="1"/>
          </p:cNvSpPr>
          <p:nvPr>
            <p:ph type="sldNum" sz="quarter" idx="12"/>
          </p:nvPr>
        </p:nvSpPr>
        <p:spPr/>
        <p:txBody>
          <a:bodyPr/>
          <a:lstStyle>
            <a:extLst/>
          </a:lstStyle>
          <a:p>
            <a:fld id="{7C1C501A-4457-40C7-8C3A-B5F81224E0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903CF81-A156-4ADC-80C0-2A64E673F07C}" type="datetime1">
              <a:rPr lang="en-US" smtClean="0"/>
              <a:pPr/>
              <a:t>9/15/2011</a:t>
            </a:fld>
            <a:endParaRPr lang="en-US"/>
          </a:p>
        </p:txBody>
      </p:sp>
      <p:sp>
        <p:nvSpPr>
          <p:cNvPr id="5" name="Footer Placeholder 4"/>
          <p:cNvSpPr>
            <a:spLocks noGrp="1"/>
          </p:cNvSpPr>
          <p:nvPr>
            <p:ph type="ftr" sz="quarter" idx="11"/>
          </p:nvPr>
        </p:nvSpPr>
        <p:spPr/>
        <p:txBody>
          <a:bodyPr/>
          <a:lstStyle>
            <a:extLst/>
          </a:lstStyle>
          <a:p>
            <a:r>
              <a:rPr lang="en-US" smtClean="0"/>
              <a:t>S Godbole-NARI-150911</a:t>
            </a:r>
            <a:endParaRPr lang="en-US"/>
          </a:p>
        </p:txBody>
      </p:sp>
      <p:sp>
        <p:nvSpPr>
          <p:cNvPr id="6" name="Slide Number Placeholder 5"/>
          <p:cNvSpPr>
            <a:spLocks noGrp="1"/>
          </p:cNvSpPr>
          <p:nvPr>
            <p:ph type="sldNum" sz="quarter" idx="12"/>
          </p:nvPr>
        </p:nvSpPr>
        <p:spPr/>
        <p:txBody>
          <a:bodyPr/>
          <a:lstStyle>
            <a:extLst/>
          </a:lstStyle>
          <a:p>
            <a:fld id="{7C1C501A-4457-40C7-8C3A-B5F81224E0F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21_Title Slide">
    <p:spTree>
      <p:nvGrpSpPr>
        <p:cNvPr id="1" name=""/>
        <p:cNvGrpSpPr/>
        <p:nvPr/>
      </p:nvGrpSpPr>
      <p:grpSpPr>
        <a:xfrm>
          <a:off x="0" y="0"/>
          <a:ext cx="0" cy="0"/>
          <a:chOff x="0" y="0"/>
          <a:chExt cx="0" cy="0"/>
        </a:xfrm>
      </p:grpSpPr>
      <p:sp>
        <p:nvSpPr>
          <p:cNvPr id="103426" name="Rectangle 2"/>
          <p:cNvSpPr>
            <a:spLocks noGrp="1"/>
          </p:cNvSpPr>
          <p:nvPr/>
        </p:nvSpPr>
        <p:spPr bwMode="auto">
          <a:xfrm>
            <a:off x="457200" y="22225"/>
            <a:ext cx="8229600" cy="984250"/>
          </a:xfrm>
          <a:prstGeom prst="rect">
            <a:avLst/>
          </a:prstGeom>
        </p:spPr>
        <p:txBody>
          <a:bodyPr anchor="ctr"/>
          <a:lstStyle/>
          <a:p>
            <a:pPr algn="ctr" eaLnBrk="0" hangingPunct="0"/>
            <a:endParaRPr lang="en-US" sz="4400">
              <a:solidFill>
                <a:schemeClr val="accent2"/>
              </a:solidFill>
            </a:endParaRPr>
          </a:p>
        </p:txBody>
      </p:sp>
      <p:sp>
        <p:nvSpPr>
          <p:cNvPr id="103427" name="Rectangle 3"/>
          <p:cNvSpPr>
            <a:spLocks noGrp="1"/>
          </p:cNvSpPr>
          <p:nvPr/>
        </p:nvSpPr>
        <p:spPr bwMode="auto">
          <a:xfrm>
            <a:off x="457200" y="1143000"/>
            <a:ext cx="8229600" cy="4983163"/>
          </a:xfrm>
          <a:prstGeom prst="rect">
            <a:avLst/>
          </a:prstGeom>
        </p:spPr>
        <p:txBody>
          <a:bodyPr/>
          <a:lstStyle/>
          <a:p>
            <a:pPr marL="342900" indent="-342900" eaLnBrk="0" hangingPunct="0">
              <a:spcBef>
                <a:spcPct val="20000"/>
              </a:spcBef>
              <a:buFontTx/>
              <a:buChar char="•"/>
            </a:pPr>
            <a:endParaRPr lang="en-US" sz="3000">
              <a:latin typeface="Verdana"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41C93C8-DFD7-4E7C-9853-1B0AC3C95487}" type="datetime1">
              <a:rPr lang="en-US" smtClean="0"/>
              <a:pPr/>
              <a:t>9/15/2011</a:t>
            </a:fld>
            <a:endParaRPr lang="en-US"/>
          </a:p>
        </p:txBody>
      </p:sp>
      <p:sp>
        <p:nvSpPr>
          <p:cNvPr id="5" name="Footer Placeholder 4"/>
          <p:cNvSpPr>
            <a:spLocks noGrp="1"/>
          </p:cNvSpPr>
          <p:nvPr>
            <p:ph type="ftr" sz="quarter" idx="11"/>
          </p:nvPr>
        </p:nvSpPr>
        <p:spPr/>
        <p:txBody>
          <a:bodyPr/>
          <a:lstStyle>
            <a:extLst/>
          </a:lstStyle>
          <a:p>
            <a:r>
              <a:rPr lang="en-US" smtClean="0"/>
              <a:t>S Godbole-NARI-150911</a:t>
            </a:r>
            <a:endParaRPr lang="en-US"/>
          </a:p>
        </p:txBody>
      </p:sp>
      <p:sp>
        <p:nvSpPr>
          <p:cNvPr id="6" name="Slide Number Placeholder 5"/>
          <p:cNvSpPr>
            <a:spLocks noGrp="1"/>
          </p:cNvSpPr>
          <p:nvPr>
            <p:ph type="sldNum" sz="quarter" idx="12"/>
          </p:nvPr>
        </p:nvSpPr>
        <p:spPr/>
        <p:txBody>
          <a:bodyPr/>
          <a:lstStyle>
            <a:extLst/>
          </a:lstStyle>
          <a:p>
            <a:fld id="{7C1C501A-4457-40C7-8C3A-B5F81224E0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A83F6CD-36C3-41CC-B5A3-596221FFFAA4}" type="datetime1">
              <a:rPr lang="en-US" smtClean="0"/>
              <a:pPr/>
              <a:t>9/15/2011</a:t>
            </a:fld>
            <a:endParaRPr lang="en-US"/>
          </a:p>
        </p:txBody>
      </p:sp>
      <p:sp>
        <p:nvSpPr>
          <p:cNvPr id="5" name="Footer Placeholder 4"/>
          <p:cNvSpPr>
            <a:spLocks noGrp="1"/>
          </p:cNvSpPr>
          <p:nvPr>
            <p:ph type="ftr" sz="quarter" idx="11"/>
          </p:nvPr>
        </p:nvSpPr>
        <p:spPr/>
        <p:txBody>
          <a:bodyPr/>
          <a:lstStyle>
            <a:extLst/>
          </a:lstStyle>
          <a:p>
            <a:r>
              <a:rPr lang="en-US" smtClean="0"/>
              <a:t>S Godbole-NARI-150911</a:t>
            </a:r>
            <a:endParaRPr lang="en-US"/>
          </a:p>
        </p:txBody>
      </p:sp>
      <p:sp>
        <p:nvSpPr>
          <p:cNvPr id="6" name="Slide Number Placeholder 5"/>
          <p:cNvSpPr>
            <a:spLocks noGrp="1"/>
          </p:cNvSpPr>
          <p:nvPr>
            <p:ph type="sldNum" sz="quarter" idx="12"/>
          </p:nvPr>
        </p:nvSpPr>
        <p:spPr/>
        <p:txBody>
          <a:bodyPr/>
          <a:lstStyle>
            <a:extLst/>
          </a:lstStyle>
          <a:p>
            <a:fld id="{7C1C501A-4457-40C7-8C3A-B5F81224E0F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55EB73-32D9-4509-A9CF-999E51638FAA}" type="datetime1">
              <a:rPr lang="en-US" smtClean="0"/>
              <a:pPr/>
              <a:t>9/15/2011</a:t>
            </a:fld>
            <a:endParaRPr lang="en-US"/>
          </a:p>
        </p:txBody>
      </p:sp>
      <p:sp>
        <p:nvSpPr>
          <p:cNvPr id="6" name="Footer Placeholder 5"/>
          <p:cNvSpPr>
            <a:spLocks noGrp="1"/>
          </p:cNvSpPr>
          <p:nvPr>
            <p:ph type="ftr" sz="quarter" idx="11"/>
          </p:nvPr>
        </p:nvSpPr>
        <p:spPr/>
        <p:txBody>
          <a:bodyPr/>
          <a:lstStyle>
            <a:extLst/>
          </a:lstStyle>
          <a:p>
            <a:r>
              <a:rPr lang="en-US" smtClean="0"/>
              <a:t>S Godbole-NARI-150911</a:t>
            </a:r>
            <a:endParaRPr lang="en-US"/>
          </a:p>
        </p:txBody>
      </p:sp>
      <p:sp>
        <p:nvSpPr>
          <p:cNvPr id="7" name="Slide Number Placeholder 6"/>
          <p:cNvSpPr>
            <a:spLocks noGrp="1"/>
          </p:cNvSpPr>
          <p:nvPr>
            <p:ph type="sldNum" sz="quarter" idx="12"/>
          </p:nvPr>
        </p:nvSpPr>
        <p:spPr/>
        <p:txBody>
          <a:bodyPr/>
          <a:lstStyle>
            <a:extLst/>
          </a:lstStyle>
          <a:p>
            <a:fld id="{7C1C501A-4457-40C7-8C3A-B5F81224E0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BB0596D-0C25-48CD-9D59-1F56ED445108}" type="datetime1">
              <a:rPr lang="en-US" smtClean="0"/>
              <a:pPr/>
              <a:t>9/15/2011</a:t>
            </a:fld>
            <a:endParaRPr lang="en-US"/>
          </a:p>
        </p:txBody>
      </p:sp>
      <p:sp>
        <p:nvSpPr>
          <p:cNvPr id="8" name="Footer Placeholder 7"/>
          <p:cNvSpPr>
            <a:spLocks noGrp="1"/>
          </p:cNvSpPr>
          <p:nvPr>
            <p:ph type="ftr" sz="quarter" idx="11"/>
          </p:nvPr>
        </p:nvSpPr>
        <p:spPr/>
        <p:txBody>
          <a:bodyPr/>
          <a:lstStyle>
            <a:extLst/>
          </a:lstStyle>
          <a:p>
            <a:r>
              <a:rPr lang="en-US" smtClean="0"/>
              <a:t>S Godbole-NARI-150911</a:t>
            </a:r>
            <a:endParaRPr lang="en-US"/>
          </a:p>
        </p:txBody>
      </p:sp>
      <p:sp>
        <p:nvSpPr>
          <p:cNvPr id="9" name="Slide Number Placeholder 8"/>
          <p:cNvSpPr>
            <a:spLocks noGrp="1"/>
          </p:cNvSpPr>
          <p:nvPr>
            <p:ph type="sldNum" sz="quarter" idx="12"/>
          </p:nvPr>
        </p:nvSpPr>
        <p:spPr/>
        <p:txBody>
          <a:bodyPr/>
          <a:lstStyle>
            <a:extLst/>
          </a:lstStyle>
          <a:p>
            <a:fld id="{7C1C501A-4457-40C7-8C3A-B5F81224E0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5018C72-EC6C-4184-9C9D-C112B7A7A0A1}" type="datetime1">
              <a:rPr lang="en-US" smtClean="0"/>
              <a:pPr/>
              <a:t>9/15/2011</a:t>
            </a:fld>
            <a:endParaRPr lang="en-US"/>
          </a:p>
        </p:txBody>
      </p:sp>
      <p:sp>
        <p:nvSpPr>
          <p:cNvPr id="4" name="Footer Placeholder 3"/>
          <p:cNvSpPr>
            <a:spLocks noGrp="1"/>
          </p:cNvSpPr>
          <p:nvPr>
            <p:ph type="ftr" sz="quarter" idx="11"/>
          </p:nvPr>
        </p:nvSpPr>
        <p:spPr/>
        <p:txBody>
          <a:bodyPr/>
          <a:lstStyle>
            <a:extLst/>
          </a:lstStyle>
          <a:p>
            <a:r>
              <a:rPr lang="en-US" smtClean="0"/>
              <a:t>S Godbole-NARI-150911</a:t>
            </a:r>
            <a:endParaRPr lang="en-US"/>
          </a:p>
        </p:txBody>
      </p:sp>
      <p:sp>
        <p:nvSpPr>
          <p:cNvPr id="5" name="Slide Number Placeholder 4"/>
          <p:cNvSpPr>
            <a:spLocks noGrp="1"/>
          </p:cNvSpPr>
          <p:nvPr>
            <p:ph type="sldNum" sz="quarter" idx="12"/>
          </p:nvPr>
        </p:nvSpPr>
        <p:spPr/>
        <p:txBody>
          <a:bodyPr/>
          <a:lstStyle>
            <a:extLst/>
          </a:lstStyle>
          <a:p>
            <a:fld id="{7C1C501A-4457-40C7-8C3A-B5F81224E0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4AB4F08-551A-4F83-B3C9-6C0120B47D9B}" type="datetime1">
              <a:rPr lang="en-US" smtClean="0"/>
              <a:pPr/>
              <a:t>9/15/2011</a:t>
            </a:fld>
            <a:endParaRPr lang="en-US"/>
          </a:p>
        </p:txBody>
      </p:sp>
      <p:sp>
        <p:nvSpPr>
          <p:cNvPr id="3" name="Footer Placeholder 2"/>
          <p:cNvSpPr>
            <a:spLocks noGrp="1"/>
          </p:cNvSpPr>
          <p:nvPr>
            <p:ph type="ftr" sz="quarter" idx="11"/>
          </p:nvPr>
        </p:nvSpPr>
        <p:spPr/>
        <p:txBody>
          <a:bodyPr/>
          <a:lstStyle>
            <a:extLst/>
          </a:lstStyle>
          <a:p>
            <a:r>
              <a:rPr lang="en-US" smtClean="0"/>
              <a:t>S Godbole-NARI-150911</a:t>
            </a:r>
            <a:endParaRPr lang="en-US"/>
          </a:p>
        </p:txBody>
      </p:sp>
      <p:sp>
        <p:nvSpPr>
          <p:cNvPr id="4" name="Slide Number Placeholder 3"/>
          <p:cNvSpPr>
            <a:spLocks noGrp="1"/>
          </p:cNvSpPr>
          <p:nvPr>
            <p:ph type="sldNum" sz="quarter" idx="12"/>
          </p:nvPr>
        </p:nvSpPr>
        <p:spPr/>
        <p:txBody>
          <a:bodyPr/>
          <a:lstStyle>
            <a:extLst/>
          </a:lstStyle>
          <a:p>
            <a:fld id="{7C1C501A-4457-40C7-8C3A-B5F81224E0F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1817EF-C2CA-40DF-AEA5-D1290E11F01A}" type="datetime1">
              <a:rPr lang="en-US" smtClean="0"/>
              <a:pPr/>
              <a:t>9/15/2011</a:t>
            </a:fld>
            <a:endParaRPr lang="en-US"/>
          </a:p>
        </p:txBody>
      </p:sp>
      <p:sp>
        <p:nvSpPr>
          <p:cNvPr id="6" name="Footer Placeholder 5"/>
          <p:cNvSpPr>
            <a:spLocks noGrp="1"/>
          </p:cNvSpPr>
          <p:nvPr>
            <p:ph type="ftr" sz="quarter" idx="11"/>
          </p:nvPr>
        </p:nvSpPr>
        <p:spPr/>
        <p:txBody>
          <a:bodyPr/>
          <a:lstStyle>
            <a:extLst/>
          </a:lstStyle>
          <a:p>
            <a:r>
              <a:rPr lang="en-US" smtClean="0"/>
              <a:t>S Godbole-NARI-150911</a:t>
            </a:r>
            <a:endParaRPr lang="en-US"/>
          </a:p>
        </p:txBody>
      </p:sp>
      <p:sp>
        <p:nvSpPr>
          <p:cNvPr id="7" name="Slide Number Placeholder 6"/>
          <p:cNvSpPr>
            <a:spLocks noGrp="1"/>
          </p:cNvSpPr>
          <p:nvPr>
            <p:ph type="sldNum" sz="quarter" idx="12"/>
          </p:nvPr>
        </p:nvSpPr>
        <p:spPr/>
        <p:txBody>
          <a:bodyPr/>
          <a:lstStyle>
            <a:extLst/>
          </a:lstStyle>
          <a:p>
            <a:fld id="{7C1C501A-4457-40C7-8C3A-B5F81224E0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6520D8D-2802-4517-B941-18D6E8581259}" type="datetime1">
              <a:rPr lang="en-US" smtClean="0"/>
              <a:pPr/>
              <a:t>9/15/2011</a:t>
            </a:fld>
            <a:endParaRPr lang="en-US"/>
          </a:p>
        </p:txBody>
      </p:sp>
      <p:sp>
        <p:nvSpPr>
          <p:cNvPr id="6" name="Footer Placeholder 5"/>
          <p:cNvSpPr>
            <a:spLocks noGrp="1"/>
          </p:cNvSpPr>
          <p:nvPr>
            <p:ph type="ftr" sz="quarter" idx="11"/>
          </p:nvPr>
        </p:nvSpPr>
        <p:spPr/>
        <p:txBody>
          <a:bodyPr/>
          <a:lstStyle>
            <a:extLst/>
          </a:lstStyle>
          <a:p>
            <a:r>
              <a:rPr lang="en-US" smtClean="0"/>
              <a:t>S Godbole-NARI-150911</a:t>
            </a:r>
            <a:endParaRPr lang="en-US"/>
          </a:p>
        </p:txBody>
      </p:sp>
      <p:sp>
        <p:nvSpPr>
          <p:cNvPr id="7" name="Slide Number Placeholder 6"/>
          <p:cNvSpPr>
            <a:spLocks noGrp="1"/>
          </p:cNvSpPr>
          <p:nvPr>
            <p:ph type="sldNum" sz="quarter" idx="12"/>
          </p:nvPr>
        </p:nvSpPr>
        <p:spPr/>
        <p:txBody>
          <a:bodyPr/>
          <a:lstStyle>
            <a:extLst/>
          </a:lstStyle>
          <a:p>
            <a:fld id="{7C1C501A-4457-40C7-8C3A-B5F81224E0F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50350D9-75AC-4A04-A2E9-D9C4B1CD6C66}" type="datetime1">
              <a:rPr lang="en-US" smtClean="0"/>
              <a:pPr/>
              <a:t>9/15/2011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S Godbole-NARI-150911</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C1C501A-4457-40C7-8C3A-B5F81224E0F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981200"/>
            <a:ext cx="6858000" cy="990600"/>
          </a:xfrm>
        </p:spPr>
        <p:txBody>
          <a:bodyPr>
            <a:noAutofit/>
          </a:bodyPr>
          <a:lstStyle/>
          <a:p>
            <a:r>
              <a:rPr lang="en-US" sz="6000" b="1" dirty="0" smtClean="0">
                <a:solidFill>
                  <a:schemeClr val="bg2">
                    <a:lumMod val="50000"/>
                  </a:schemeClr>
                </a:solidFill>
              </a:rPr>
              <a:t>Standard of Care </a:t>
            </a:r>
            <a:r>
              <a:rPr lang="en-US" sz="4000" b="1" dirty="0" smtClean="0">
                <a:solidFill>
                  <a:schemeClr val="bg2">
                    <a:lumMod val="50000"/>
                  </a:schemeClr>
                </a:solidFill>
              </a:rPr>
              <a:t/>
            </a:r>
            <a:br>
              <a:rPr lang="en-US" sz="4000" b="1" dirty="0" smtClean="0">
                <a:solidFill>
                  <a:schemeClr val="bg2">
                    <a:lumMod val="50000"/>
                  </a:schemeClr>
                </a:solidFill>
              </a:rPr>
            </a:br>
            <a:r>
              <a:rPr lang="en-US" sz="4000" b="1" dirty="0" smtClean="0">
                <a:solidFill>
                  <a:schemeClr val="bg2">
                    <a:lumMod val="50000"/>
                  </a:schemeClr>
                </a:solidFill>
              </a:rPr>
              <a:t>HIV/AIDS Research</a:t>
            </a:r>
            <a:endParaRPr lang="en-US" sz="4000" b="1" dirty="0">
              <a:solidFill>
                <a:schemeClr val="bg2">
                  <a:lumMod val="50000"/>
                </a:schemeClr>
              </a:solidFill>
            </a:endParaRPr>
          </a:p>
        </p:txBody>
      </p:sp>
      <p:sp>
        <p:nvSpPr>
          <p:cNvPr id="3" name="Subtitle 2"/>
          <p:cNvSpPr>
            <a:spLocks noGrp="1"/>
          </p:cNvSpPr>
          <p:nvPr>
            <p:ph type="subTitle" idx="1"/>
          </p:nvPr>
        </p:nvSpPr>
        <p:spPr>
          <a:xfrm>
            <a:off x="990600" y="5715000"/>
            <a:ext cx="7543800" cy="1143000"/>
          </a:xfrm>
        </p:spPr>
        <p:txBody>
          <a:bodyPr>
            <a:normAutofit/>
          </a:bodyPr>
          <a:lstStyle/>
          <a:p>
            <a:r>
              <a:rPr lang="en-US" sz="2800" dirty="0" smtClean="0"/>
              <a:t>Sheela Godbole MD</a:t>
            </a:r>
          </a:p>
          <a:p>
            <a:r>
              <a:rPr lang="en-US" sz="2800" dirty="0" smtClean="0"/>
              <a:t>National AIDS Research Institute (ICMR), Pune</a:t>
            </a:r>
          </a:p>
        </p:txBody>
      </p:sp>
      <p:sp>
        <p:nvSpPr>
          <p:cNvPr id="4" name="TextBox 3"/>
          <p:cNvSpPr txBox="1"/>
          <p:nvPr/>
        </p:nvSpPr>
        <p:spPr>
          <a:xfrm>
            <a:off x="990600" y="268069"/>
            <a:ext cx="8153400" cy="646331"/>
          </a:xfrm>
          <a:prstGeom prst="rect">
            <a:avLst/>
          </a:prstGeom>
          <a:solidFill>
            <a:schemeClr val="accent6">
              <a:lumMod val="40000"/>
              <a:lumOff val="60000"/>
              <a:alpha val="86000"/>
            </a:schemeClr>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b="1" dirty="0"/>
              <a:t>Capacity Building Workshop </a:t>
            </a:r>
            <a:r>
              <a:rPr lang="en-US" b="1" dirty="0" smtClean="0"/>
              <a:t>on Ethics </a:t>
            </a:r>
            <a:r>
              <a:rPr lang="en-US" b="1" dirty="0"/>
              <a:t>in HIV/AIDS </a:t>
            </a:r>
            <a:r>
              <a:rPr lang="en-US" b="1" dirty="0" smtClean="0"/>
              <a:t>Research</a:t>
            </a:r>
          </a:p>
          <a:p>
            <a:r>
              <a:rPr lang="en-US" b="1" dirty="0" smtClean="0"/>
              <a:t>Pune 15 Sep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152400"/>
            <a:ext cx="7772400" cy="990600"/>
          </a:xfrm>
        </p:spPr>
        <p:style>
          <a:lnRef idx="2">
            <a:schemeClr val="accent6"/>
          </a:lnRef>
          <a:fillRef idx="1">
            <a:schemeClr val="lt1"/>
          </a:fillRef>
          <a:effectRef idx="0">
            <a:schemeClr val="accent6"/>
          </a:effectRef>
          <a:fontRef idx="minor">
            <a:schemeClr val="dk1"/>
          </a:fontRef>
        </p:style>
        <p:txBody>
          <a:bodyPr/>
          <a:lstStyle/>
          <a:p>
            <a:pPr algn="ctr"/>
            <a:r>
              <a:rPr lang="en-US" b="1" dirty="0" smtClean="0">
                <a:latin typeface="Cambria" pitchFamily="18" charset="0"/>
              </a:rPr>
              <a:t>Standard of Care</a:t>
            </a:r>
          </a:p>
        </p:txBody>
      </p:sp>
      <p:sp>
        <p:nvSpPr>
          <p:cNvPr id="58371" name="Rectangle 3"/>
          <p:cNvSpPr>
            <a:spLocks noGrp="1" noChangeArrowheads="1"/>
          </p:cNvSpPr>
          <p:nvPr>
            <p:ph type="body" idx="1"/>
          </p:nvPr>
        </p:nvSpPr>
        <p:spPr>
          <a:xfrm>
            <a:off x="1066800" y="1295400"/>
            <a:ext cx="7772400" cy="4343400"/>
          </a:xfrm>
        </p:spPr>
        <p:txBody>
          <a:bodyPr>
            <a:noAutofit/>
          </a:bodyPr>
          <a:lstStyle/>
          <a:p>
            <a:pPr>
              <a:lnSpc>
                <a:spcPct val="90000"/>
              </a:lnSpc>
              <a:defRPr/>
            </a:pPr>
            <a:endParaRPr lang="en-US" b="0" dirty="0" smtClean="0"/>
          </a:p>
          <a:p>
            <a:pPr>
              <a:lnSpc>
                <a:spcPct val="90000"/>
              </a:lnSpc>
              <a:buFont typeface="Arial" pitchFamily="34" charset="0"/>
              <a:buChar char="•"/>
              <a:defRPr/>
            </a:pPr>
            <a:r>
              <a:rPr lang="en-US" b="0" dirty="0" smtClean="0"/>
              <a:t>‘</a:t>
            </a:r>
            <a:r>
              <a:rPr lang="en-US" b="0" dirty="0"/>
              <a:t>Best available care’ has never been well-defined in medicine.</a:t>
            </a:r>
          </a:p>
          <a:p>
            <a:pPr>
              <a:lnSpc>
                <a:spcPct val="90000"/>
              </a:lnSpc>
              <a:buFont typeface="Wingdings" pitchFamily="2" charset="2"/>
              <a:buNone/>
              <a:defRPr/>
            </a:pPr>
            <a:endParaRPr lang="en-US" b="0" dirty="0"/>
          </a:p>
          <a:p>
            <a:pPr>
              <a:lnSpc>
                <a:spcPct val="90000"/>
              </a:lnSpc>
              <a:buFont typeface="Arial" pitchFamily="34" charset="0"/>
              <a:buChar char="•"/>
              <a:defRPr/>
            </a:pPr>
            <a:r>
              <a:rPr lang="en-US" b="0" dirty="0" smtClean="0"/>
              <a:t>SOC  - Different in different parts of the world according to:</a:t>
            </a:r>
          </a:p>
          <a:p>
            <a:pPr>
              <a:lnSpc>
                <a:spcPct val="90000"/>
              </a:lnSpc>
              <a:buFont typeface="Wingdings" pitchFamily="2" charset="2"/>
              <a:buNone/>
              <a:defRPr/>
            </a:pPr>
            <a:endParaRPr lang="en-US" b="0" dirty="0"/>
          </a:p>
          <a:p>
            <a:pPr marL="1208088" lvl="1" indent="-585788">
              <a:lnSpc>
                <a:spcPct val="90000"/>
              </a:lnSpc>
              <a:defRPr/>
            </a:pPr>
            <a:r>
              <a:rPr lang="en-US" sz="2000" b="1" dirty="0"/>
              <a:t>P</a:t>
            </a:r>
            <a:r>
              <a:rPr lang="en-US" sz="2000" b="1" dirty="0" smtClean="0"/>
              <a:t>rovider </a:t>
            </a:r>
            <a:r>
              <a:rPr lang="en-US" sz="2000" b="1" dirty="0"/>
              <a:t>knowledge, comfort, training and </a:t>
            </a:r>
            <a:r>
              <a:rPr lang="en-US" sz="2000" b="1" dirty="0" smtClean="0"/>
              <a:t>belief</a:t>
            </a:r>
          </a:p>
          <a:p>
            <a:pPr marL="1208088" lvl="1" indent="-585788">
              <a:lnSpc>
                <a:spcPct val="90000"/>
              </a:lnSpc>
              <a:buFontTx/>
              <a:buNone/>
              <a:defRPr/>
            </a:pPr>
            <a:endParaRPr lang="en-US" sz="2000" b="1" dirty="0"/>
          </a:p>
          <a:p>
            <a:pPr marL="1208088" lvl="1" indent="-585788">
              <a:lnSpc>
                <a:spcPct val="90000"/>
              </a:lnSpc>
              <a:defRPr/>
            </a:pPr>
            <a:r>
              <a:rPr lang="en-US" sz="2000" b="1" dirty="0"/>
              <a:t>L</a:t>
            </a:r>
            <a:r>
              <a:rPr lang="en-US" sz="2000" b="1" dirty="0" smtClean="0"/>
              <a:t>ocal </a:t>
            </a:r>
            <a:r>
              <a:rPr lang="en-US" sz="2000" b="1" dirty="0"/>
              <a:t>resources and context </a:t>
            </a:r>
            <a:endParaRPr lang="en-US" sz="2000" b="1" dirty="0" smtClean="0"/>
          </a:p>
          <a:p>
            <a:pPr marL="1208088" lvl="1" indent="-585788">
              <a:lnSpc>
                <a:spcPct val="90000"/>
              </a:lnSpc>
              <a:buFontTx/>
              <a:buNone/>
              <a:defRPr/>
            </a:pPr>
            <a:endParaRPr lang="en-US" sz="2000" b="1" dirty="0"/>
          </a:p>
          <a:p>
            <a:pPr marL="1208088" lvl="1" indent="-585788">
              <a:lnSpc>
                <a:spcPct val="90000"/>
              </a:lnSpc>
              <a:defRPr/>
            </a:pPr>
            <a:r>
              <a:rPr lang="en-US" sz="2000" b="1" dirty="0"/>
              <a:t>A</a:t>
            </a:r>
            <a:r>
              <a:rPr lang="en-US" sz="2000" b="1" dirty="0" smtClean="0"/>
              <a:t>bility </a:t>
            </a:r>
            <a:r>
              <a:rPr lang="en-US" sz="2000" b="1" dirty="0"/>
              <a:t>of the patient to </a:t>
            </a:r>
            <a:r>
              <a:rPr lang="en-US" sz="2000" b="1" dirty="0" smtClean="0"/>
              <a:t>pay</a:t>
            </a:r>
            <a:endParaRPr lang="en-US" sz="2000" b="1" dirty="0"/>
          </a:p>
          <a:p>
            <a:pPr lvl="1">
              <a:lnSpc>
                <a:spcPct val="90000"/>
              </a:lnSpc>
              <a:buFont typeface="Wingdings" pitchFamily="2" charset="2"/>
              <a:buNone/>
              <a:defRPr/>
            </a:pPr>
            <a:endParaRPr lang="en-US" sz="2000" b="1" dirty="0"/>
          </a:p>
          <a:p>
            <a:pPr>
              <a:lnSpc>
                <a:spcPct val="90000"/>
              </a:lnSpc>
              <a:buFont typeface="Wingdings" pitchFamily="2" charset="2"/>
              <a:buNone/>
              <a:defRPr/>
            </a:pPr>
            <a:endParaRPr lang="en-US" b="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74638"/>
            <a:ext cx="7790688" cy="1143000"/>
          </a:xfrm>
        </p:spPr>
        <p:style>
          <a:lnRef idx="2">
            <a:schemeClr val="accent6"/>
          </a:lnRef>
          <a:fillRef idx="1">
            <a:schemeClr val="lt1"/>
          </a:fillRef>
          <a:effectRef idx="0">
            <a:schemeClr val="accent6"/>
          </a:effectRef>
          <a:fontRef idx="minor">
            <a:schemeClr val="dk1"/>
          </a:fontRef>
        </p:style>
        <p:txBody>
          <a:bodyPr>
            <a:noAutofit/>
          </a:bodyPr>
          <a:lstStyle/>
          <a:p>
            <a:pPr algn="ctr"/>
            <a:r>
              <a:rPr lang="en-US" sz="3200" b="1" dirty="0" smtClean="0">
                <a:latin typeface="Cambria" pitchFamily="18" charset="0"/>
              </a:rPr>
              <a:t>SOC Varies with </a:t>
            </a:r>
            <a:br>
              <a:rPr lang="en-US" sz="3200" b="1" dirty="0" smtClean="0">
                <a:latin typeface="Cambria" pitchFamily="18" charset="0"/>
              </a:rPr>
            </a:br>
            <a:r>
              <a:rPr lang="en-US" sz="3200" b="1" dirty="0" smtClean="0">
                <a:latin typeface="Cambria" pitchFamily="18" charset="0"/>
              </a:rPr>
              <a:t>Context &amp; Category of Trial participants</a:t>
            </a:r>
          </a:p>
        </p:txBody>
      </p:sp>
      <p:sp>
        <p:nvSpPr>
          <p:cNvPr id="3" name="Content Placeholder 2"/>
          <p:cNvSpPr>
            <a:spLocks noGrp="1"/>
          </p:cNvSpPr>
          <p:nvPr>
            <p:ph idx="1"/>
          </p:nvPr>
        </p:nvSpPr>
        <p:spPr/>
        <p:txBody>
          <a:bodyPr/>
          <a:lstStyle/>
          <a:p>
            <a:pPr marL="914400" lvl="1" indent="-457200">
              <a:buFontTx/>
              <a:buNone/>
              <a:defRPr/>
            </a:pPr>
            <a:endParaRPr lang="en-US" sz="1800" dirty="0" smtClean="0">
              <a:latin typeface="Calibri" pitchFamily="34" charset="0"/>
            </a:endParaRPr>
          </a:p>
          <a:p>
            <a:pPr marL="515938" indent="-452438">
              <a:lnSpc>
                <a:spcPct val="150000"/>
              </a:lnSpc>
              <a:buFont typeface="Arial" pitchFamily="34" charset="0"/>
              <a:buChar char="•"/>
              <a:defRPr/>
            </a:pPr>
            <a:r>
              <a:rPr lang="en-US" b="0" dirty="0" smtClean="0">
                <a:latin typeface="Calibri" pitchFamily="34" charset="0"/>
              </a:rPr>
              <a:t>Healthy adult men and women [Vaccine, </a:t>
            </a:r>
            <a:r>
              <a:rPr lang="en-US" b="0" dirty="0" err="1" smtClean="0">
                <a:latin typeface="Calibri" pitchFamily="34" charset="0"/>
              </a:rPr>
              <a:t>microbicides</a:t>
            </a:r>
            <a:r>
              <a:rPr lang="en-US" b="0" dirty="0" smtClean="0">
                <a:latin typeface="Calibri" pitchFamily="34" charset="0"/>
              </a:rPr>
              <a:t>]</a:t>
            </a:r>
          </a:p>
          <a:p>
            <a:pPr marL="515938" indent="-452438">
              <a:lnSpc>
                <a:spcPct val="150000"/>
              </a:lnSpc>
              <a:buFont typeface="Arial" pitchFamily="34" charset="0"/>
              <a:buChar char="•"/>
              <a:defRPr/>
            </a:pPr>
            <a:r>
              <a:rPr lang="en-US" b="0" dirty="0" smtClean="0">
                <a:latin typeface="Calibri" pitchFamily="34" charset="0"/>
              </a:rPr>
              <a:t>Negative partners of HIV infected persons [ART]</a:t>
            </a:r>
          </a:p>
          <a:p>
            <a:pPr marL="915988" lvl="1" indent="-452438">
              <a:lnSpc>
                <a:spcPct val="150000"/>
              </a:lnSpc>
              <a:buFont typeface="Arial" pitchFamily="34" charset="0"/>
              <a:buChar char="•"/>
              <a:defRPr/>
            </a:pPr>
            <a:r>
              <a:rPr lang="en-US" sz="1800" dirty="0" smtClean="0">
                <a:solidFill>
                  <a:schemeClr val="tx1"/>
                </a:solidFill>
                <a:latin typeface="Calibri" pitchFamily="34" charset="0"/>
                <a:ea typeface="+mn-ea"/>
                <a:cs typeface="+mn-cs"/>
              </a:rPr>
              <a:t>Those who may develop breakthrough HIV infection</a:t>
            </a:r>
          </a:p>
          <a:p>
            <a:pPr marL="515938" indent="-452438">
              <a:lnSpc>
                <a:spcPct val="150000"/>
              </a:lnSpc>
              <a:buFont typeface="Arial" pitchFamily="34" charset="0"/>
              <a:buChar char="•"/>
              <a:defRPr/>
            </a:pPr>
            <a:r>
              <a:rPr lang="en-US" b="0" dirty="0" smtClean="0">
                <a:latin typeface="Calibri" pitchFamily="34" charset="0"/>
              </a:rPr>
              <a:t>HIV infected individuals or PLHA [ART]</a:t>
            </a:r>
          </a:p>
          <a:p>
            <a:pP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8580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smtClean="0">
                <a:latin typeface="Bauhaus 93" pitchFamily="82" charset="0"/>
              </a:rPr>
              <a:t/>
            </a:r>
            <a:br>
              <a:rPr lang="en-US" dirty="0" smtClean="0">
                <a:latin typeface="Bauhaus 93" pitchFamily="82" charset="0"/>
              </a:rPr>
            </a:br>
            <a:r>
              <a:rPr lang="en-US" dirty="0" smtClean="0">
                <a:latin typeface="Bauhaus 93" pitchFamily="82" charset="0"/>
              </a:rPr>
              <a:t>SOC  </a:t>
            </a:r>
            <a:r>
              <a:rPr lang="en-US" dirty="0" smtClean="0"/>
              <a:t>Varies with Region:  </a:t>
            </a:r>
            <a:br>
              <a:rPr lang="en-US" dirty="0" smtClean="0"/>
            </a:br>
            <a:endParaRPr lang="en-US" dirty="0"/>
          </a:p>
        </p:txBody>
      </p:sp>
      <p:sp>
        <p:nvSpPr>
          <p:cNvPr id="3" name="Content Placeholder 2"/>
          <p:cNvSpPr>
            <a:spLocks noGrp="1"/>
          </p:cNvSpPr>
          <p:nvPr>
            <p:ph idx="1"/>
          </p:nvPr>
        </p:nvSpPr>
        <p:spPr>
          <a:xfrm>
            <a:off x="762000" y="1219200"/>
            <a:ext cx="7924800" cy="5257800"/>
          </a:xfrm>
        </p:spPr>
        <p:txBody>
          <a:bodyPr>
            <a:normAutofit/>
          </a:bodyPr>
          <a:lstStyle/>
          <a:p>
            <a:pPr>
              <a:buNone/>
            </a:pPr>
            <a:r>
              <a:rPr lang="en-US" sz="2800" b="1" i="1" dirty="0" smtClean="0"/>
              <a:t>Inequities exist not just between countries, but</a:t>
            </a:r>
          </a:p>
          <a:p>
            <a:pPr>
              <a:buNone/>
            </a:pPr>
            <a:r>
              <a:rPr lang="en-US" sz="2800" b="1" i="1" dirty="0" smtClean="0"/>
              <a:t>also within them</a:t>
            </a:r>
          </a:p>
          <a:p>
            <a:pPr>
              <a:buNone/>
            </a:pPr>
            <a:endParaRPr lang="en-US" sz="2800" b="1" i="1" dirty="0" smtClean="0"/>
          </a:p>
          <a:p>
            <a:pPr>
              <a:buNone/>
            </a:pPr>
            <a:r>
              <a:rPr lang="en-US" sz="2800" dirty="0" smtClean="0"/>
              <a:t>   Variations </a:t>
            </a:r>
            <a:r>
              <a:rPr lang="en-US" sz="2800" dirty="0" smtClean="0"/>
              <a:t>among ‘standard of care’ </a:t>
            </a:r>
          </a:p>
          <a:p>
            <a:pPr>
              <a:buFont typeface="Wingdings" pitchFamily="2" charset="2"/>
              <a:buChar char="q"/>
            </a:pPr>
            <a:r>
              <a:rPr lang="en-US" sz="2800" dirty="0" smtClean="0"/>
              <a:t>Differential  access </a:t>
            </a:r>
          </a:p>
          <a:p>
            <a:pPr lvl="1">
              <a:buFont typeface="Wingdings" pitchFamily="2" charset="2"/>
              <a:buChar char="q"/>
            </a:pPr>
            <a:r>
              <a:rPr lang="en-US" sz="2400" dirty="0" smtClean="0"/>
              <a:t>to </a:t>
            </a:r>
            <a:r>
              <a:rPr lang="en-US" sz="2400" dirty="0" err="1" smtClean="0"/>
              <a:t>antiretrovirals</a:t>
            </a:r>
            <a:r>
              <a:rPr lang="en-US" sz="2400" dirty="0" smtClean="0"/>
              <a:t>, </a:t>
            </a:r>
          </a:p>
          <a:p>
            <a:pPr lvl="1">
              <a:buFont typeface="Wingdings" pitchFamily="2" charset="2"/>
              <a:buChar char="q"/>
            </a:pPr>
            <a:r>
              <a:rPr lang="en-US" sz="2400" dirty="0" smtClean="0"/>
              <a:t>basic drugs for opportunistic infections and pain relief</a:t>
            </a:r>
          </a:p>
          <a:p>
            <a:pPr lvl="1">
              <a:buFont typeface="Wingdings" pitchFamily="2" charset="2"/>
              <a:buChar char="q"/>
            </a:pPr>
            <a:r>
              <a:rPr lang="en-US" sz="2400" dirty="0" smtClean="0"/>
              <a:t>Technology (CD4, VL, RT; CT Scans, )</a:t>
            </a:r>
          </a:p>
          <a:p>
            <a:pPr lvl="1">
              <a:buFont typeface="Wingdings" pitchFamily="2" charset="2"/>
              <a:buChar char="q"/>
            </a:pPr>
            <a:r>
              <a:rPr lang="en-US" sz="2400" dirty="0" smtClean="0"/>
              <a:t>Infrastructure </a:t>
            </a:r>
          </a:p>
          <a:p>
            <a:pPr lvl="1">
              <a:buFont typeface="Wingdings" pitchFamily="2" charset="2"/>
              <a:buChar char="q"/>
            </a:pPr>
            <a:r>
              <a:rPr lang="en-US" sz="2400" dirty="0" smtClean="0"/>
              <a:t> trained health-care personnel, including counselors for psychosocial care</a:t>
            </a:r>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68580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smtClean="0">
                <a:latin typeface="Bauhaus 93" pitchFamily="82" charset="0"/>
              </a:rPr>
              <a:t/>
            </a:r>
            <a:br>
              <a:rPr lang="en-US" dirty="0" smtClean="0">
                <a:latin typeface="Bauhaus 93" pitchFamily="82" charset="0"/>
              </a:rPr>
            </a:br>
            <a:r>
              <a:rPr lang="en-US" dirty="0" smtClean="0">
                <a:latin typeface="Bauhaus 93" pitchFamily="82" charset="0"/>
              </a:rPr>
              <a:t>SOC  </a:t>
            </a:r>
            <a:r>
              <a:rPr lang="en-US" dirty="0" smtClean="0"/>
              <a:t>Varies with Region:  </a:t>
            </a:r>
            <a:br>
              <a:rPr lang="en-US" dirty="0" smtClean="0"/>
            </a:br>
            <a:endParaRPr lang="en-US" dirty="0"/>
          </a:p>
        </p:txBody>
      </p:sp>
      <p:sp>
        <p:nvSpPr>
          <p:cNvPr id="3" name="Content Placeholder 2"/>
          <p:cNvSpPr>
            <a:spLocks noGrp="1"/>
          </p:cNvSpPr>
          <p:nvPr>
            <p:ph idx="1"/>
          </p:nvPr>
        </p:nvSpPr>
        <p:spPr>
          <a:xfrm>
            <a:off x="1143000" y="1219200"/>
            <a:ext cx="7543800" cy="5257800"/>
          </a:xfrm>
        </p:spPr>
        <p:txBody>
          <a:bodyPr>
            <a:normAutofit/>
          </a:bodyPr>
          <a:lstStyle/>
          <a:p>
            <a:endParaRPr lang="en-US" sz="2800" dirty="0" smtClean="0"/>
          </a:p>
          <a:p>
            <a:r>
              <a:rPr lang="en-US" sz="2800" dirty="0" smtClean="0"/>
              <a:t>Can be the best available care that is practicable under local circumstances</a:t>
            </a:r>
          </a:p>
          <a:p>
            <a:endParaRPr lang="en-US" sz="2800" dirty="0" smtClean="0"/>
          </a:p>
          <a:p>
            <a:r>
              <a:rPr lang="en-US" sz="2800" dirty="0" smtClean="0"/>
              <a:t>The community must be involved in determining and agreeing on the standard of care to be employed</a:t>
            </a:r>
          </a:p>
          <a:p>
            <a:endParaRPr lang="en-US" sz="2800" dirty="0" smtClean="0"/>
          </a:p>
          <a:p>
            <a:r>
              <a:rPr lang="en-US" sz="2800" dirty="0" smtClean="0"/>
              <a:t>Researchers must include this issue in the consultation with the community during the design and implementation of the research</a:t>
            </a:r>
            <a:endParaRPr lang="en-US" sz="2800" dirty="0"/>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Autofit/>
          </a:bodyPr>
          <a:lstStyle/>
          <a:p>
            <a:r>
              <a:rPr lang="en-US" sz="3600" dirty="0" smtClean="0"/>
              <a:t>Role of Sponsors for Providing Access to Care</a:t>
            </a:r>
            <a:endParaRPr lang="en-US" sz="3600" dirty="0"/>
          </a:p>
        </p:txBody>
      </p:sp>
      <p:sp>
        <p:nvSpPr>
          <p:cNvPr id="3" name="Content Placeholder 2"/>
          <p:cNvSpPr>
            <a:spLocks noGrp="1"/>
          </p:cNvSpPr>
          <p:nvPr>
            <p:ph idx="1"/>
          </p:nvPr>
        </p:nvSpPr>
        <p:spPr>
          <a:xfrm>
            <a:off x="1435608" y="1600200"/>
            <a:ext cx="7498080" cy="4648200"/>
          </a:xfrm>
        </p:spPr>
        <p:txBody>
          <a:bodyPr>
            <a:normAutofit fontScale="92500" lnSpcReduction="20000"/>
          </a:bodyPr>
          <a:lstStyle/>
          <a:p>
            <a:pPr>
              <a:lnSpc>
                <a:spcPct val="150000"/>
              </a:lnSpc>
              <a:buFont typeface="Wingdings" pitchFamily="2" charset="2"/>
              <a:buChar char="q"/>
            </a:pPr>
            <a:r>
              <a:rPr lang="en-US" dirty="0" smtClean="0"/>
              <a:t> Capacity Building</a:t>
            </a:r>
          </a:p>
          <a:p>
            <a:pPr>
              <a:lnSpc>
                <a:spcPct val="150000"/>
              </a:lnSpc>
              <a:buFont typeface="Wingdings" pitchFamily="2" charset="2"/>
              <a:buChar char="q"/>
            </a:pPr>
            <a:r>
              <a:rPr lang="en-US" dirty="0" smtClean="0"/>
              <a:t>Developing Standards</a:t>
            </a:r>
          </a:p>
          <a:p>
            <a:pPr>
              <a:lnSpc>
                <a:spcPct val="150000"/>
              </a:lnSpc>
              <a:buFont typeface="Wingdings" pitchFamily="2" charset="2"/>
              <a:buChar char="q"/>
            </a:pPr>
            <a:r>
              <a:rPr lang="en-US" dirty="0" smtClean="0"/>
              <a:t>Transfer of Technology</a:t>
            </a:r>
          </a:p>
          <a:p>
            <a:pPr>
              <a:lnSpc>
                <a:spcPct val="150000"/>
              </a:lnSpc>
              <a:buFont typeface="Wingdings" pitchFamily="2" charset="2"/>
              <a:buChar char="q"/>
            </a:pPr>
            <a:r>
              <a:rPr lang="en-US" dirty="0" smtClean="0"/>
              <a:t>Post Trial Access</a:t>
            </a:r>
          </a:p>
          <a:p>
            <a:pPr>
              <a:lnSpc>
                <a:spcPct val="150000"/>
              </a:lnSpc>
              <a:buFont typeface="Wingdings" pitchFamily="2" charset="2"/>
              <a:buChar char="q"/>
            </a:pPr>
            <a:r>
              <a:rPr lang="en-US" dirty="0" smtClean="0"/>
              <a:t>Low Cost access to Trial Product post approval to the community—vaccine/microbicide</a:t>
            </a:r>
            <a:endParaRPr lang="en-US" dirty="0"/>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62000" y="228600"/>
            <a:ext cx="8229600" cy="838200"/>
          </a:xfrm>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latin typeface="+mj-lt"/>
              </a:rPr>
              <a:t>Who can help determine SOC?</a:t>
            </a:r>
          </a:p>
        </p:txBody>
      </p:sp>
      <p:graphicFrame>
        <p:nvGraphicFramePr>
          <p:cNvPr id="4" name="Diagram 3"/>
          <p:cNvGraphicFramePr/>
          <p:nvPr/>
        </p:nvGraphicFramePr>
        <p:xfrm>
          <a:off x="304800" y="1143000"/>
          <a:ext cx="85344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71600" y="228600"/>
            <a:ext cx="7498080" cy="715962"/>
          </a:xfrm>
        </p:spPr>
        <p:style>
          <a:lnRef idx="2">
            <a:schemeClr val="accent6"/>
          </a:lnRef>
          <a:fillRef idx="1">
            <a:schemeClr val="lt1"/>
          </a:fillRef>
          <a:effectRef idx="0">
            <a:schemeClr val="accent6"/>
          </a:effectRef>
          <a:fontRef idx="minor">
            <a:schemeClr val="dk1"/>
          </a:fontRef>
        </p:style>
        <p:txBody>
          <a:bodyPr>
            <a:normAutofit fontScale="90000"/>
          </a:bodyPr>
          <a:lstStyle/>
          <a:p>
            <a:pPr algn="ctr"/>
            <a:r>
              <a:rPr lang="en-US" b="1" dirty="0" smtClean="0">
                <a:latin typeface="Cambria" pitchFamily="18" charset="0"/>
              </a:rPr>
              <a:t>What helps to define SOC?</a:t>
            </a:r>
          </a:p>
        </p:txBody>
      </p:sp>
      <p:sp>
        <p:nvSpPr>
          <p:cNvPr id="3" name="Content Placeholder 2"/>
          <p:cNvSpPr>
            <a:spLocks noGrp="1"/>
          </p:cNvSpPr>
          <p:nvPr>
            <p:ph idx="1"/>
          </p:nvPr>
        </p:nvSpPr>
        <p:spPr>
          <a:xfrm>
            <a:off x="1371600" y="1219200"/>
            <a:ext cx="7498080" cy="4800600"/>
          </a:xfrm>
        </p:spPr>
        <p:txBody>
          <a:bodyPr>
            <a:noAutofit/>
          </a:bodyPr>
          <a:lstStyle/>
          <a:p>
            <a:pPr>
              <a:lnSpc>
                <a:spcPct val="150000"/>
              </a:lnSpc>
              <a:buFont typeface="Arial" pitchFamily="34" charset="0"/>
              <a:buChar char="•"/>
              <a:defRPr/>
            </a:pPr>
            <a:r>
              <a:rPr lang="en-US" sz="2000" b="1" dirty="0" smtClean="0"/>
              <a:t>Accepted Knowledge</a:t>
            </a:r>
          </a:p>
          <a:p>
            <a:pPr>
              <a:lnSpc>
                <a:spcPct val="150000"/>
              </a:lnSpc>
              <a:buFont typeface="Arial" pitchFamily="34" charset="0"/>
              <a:buChar char="•"/>
              <a:defRPr/>
            </a:pPr>
            <a:r>
              <a:rPr lang="en-US" sz="2000" b="1" dirty="0" smtClean="0"/>
              <a:t>Existing Evidence</a:t>
            </a:r>
          </a:p>
          <a:p>
            <a:pPr>
              <a:lnSpc>
                <a:spcPct val="150000"/>
              </a:lnSpc>
              <a:buFont typeface="Arial" pitchFamily="34" charset="0"/>
              <a:buChar char="•"/>
              <a:defRPr/>
            </a:pPr>
            <a:r>
              <a:rPr lang="en-US" sz="2000" b="1" dirty="0" smtClean="0"/>
              <a:t>Compliance Expected</a:t>
            </a:r>
          </a:p>
          <a:p>
            <a:pPr>
              <a:lnSpc>
                <a:spcPct val="150000"/>
              </a:lnSpc>
              <a:buFont typeface="Arial" pitchFamily="34" charset="0"/>
              <a:buChar char="•"/>
              <a:defRPr/>
            </a:pPr>
            <a:r>
              <a:rPr lang="en-US" sz="2000" b="1" dirty="0" smtClean="0"/>
              <a:t>Personnel Responsible</a:t>
            </a:r>
          </a:p>
          <a:p>
            <a:pPr>
              <a:lnSpc>
                <a:spcPct val="150000"/>
              </a:lnSpc>
              <a:buFont typeface="Arial" pitchFamily="34" charset="0"/>
              <a:buChar char="•"/>
              <a:defRPr/>
            </a:pPr>
            <a:r>
              <a:rPr lang="en-US" sz="2000" b="1" dirty="0" smtClean="0"/>
              <a:t>Use of Methodologies-Specific, measurable and Time Bound</a:t>
            </a:r>
          </a:p>
          <a:p>
            <a:pPr marL="1087438" lvl="1" indent="-630238">
              <a:lnSpc>
                <a:spcPct val="150000"/>
              </a:lnSpc>
              <a:defRPr/>
            </a:pPr>
            <a:r>
              <a:rPr lang="en-US" sz="1400" b="1" dirty="0" smtClean="0"/>
              <a:t>Self Assessment</a:t>
            </a:r>
          </a:p>
          <a:p>
            <a:pPr marL="1087438" lvl="1" indent="-630238">
              <a:lnSpc>
                <a:spcPct val="150000"/>
              </a:lnSpc>
              <a:defRPr/>
            </a:pPr>
            <a:r>
              <a:rPr lang="en-US" sz="1400" b="1" dirty="0" smtClean="0"/>
              <a:t>External Assessment</a:t>
            </a:r>
          </a:p>
          <a:p>
            <a:pPr lvl="1">
              <a:lnSpc>
                <a:spcPct val="150000"/>
              </a:lnSpc>
              <a:buFontTx/>
              <a:buNone/>
              <a:defRPr/>
            </a:pPr>
            <a:endParaRPr lang="en-US" sz="1100" b="1" dirty="0" smtClean="0"/>
          </a:p>
          <a:p>
            <a:pPr>
              <a:lnSpc>
                <a:spcPct val="150000"/>
              </a:lnSpc>
              <a:buFont typeface="Arial" pitchFamily="34" charset="0"/>
              <a:buChar char="•"/>
              <a:defRPr/>
            </a:pPr>
            <a:r>
              <a:rPr lang="en-US" sz="2000" b="1" dirty="0" smtClean="0"/>
              <a:t>Desirable expectations - Evidence needed to validate meeting of expectations</a:t>
            </a:r>
          </a:p>
          <a:p>
            <a:pPr marL="1087438" lvl="1" indent="-630238">
              <a:lnSpc>
                <a:spcPct val="150000"/>
              </a:lnSpc>
              <a:defRPr/>
            </a:pPr>
            <a:r>
              <a:rPr lang="en-US" sz="1100" b="1" dirty="0" smtClean="0"/>
              <a:t>Expectations should be resource neutral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 and Research Design</a:t>
            </a:r>
            <a:endParaRPr lang="en-US"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lstStyle/>
          <a:p>
            <a:endParaRPr lang="en-US"/>
          </a:p>
        </p:txBody>
      </p:sp>
      <p:sp>
        <p:nvSpPr>
          <p:cNvPr id="6" name="Content Placeholder 5"/>
          <p:cNvSpPr>
            <a:spLocks noGrp="1"/>
          </p:cNvSpPr>
          <p:nvPr>
            <p:ph sz="quarter" idx="4"/>
          </p:nvPr>
        </p:nvSpPr>
        <p:spPr/>
        <p:txBody>
          <a:bodyPr/>
          <a:lstStyle/>
          <a:p>
            <a:endParaRPr lang="en-US"/>
          </a:p>
        </p:txBody>
      </p:sp>
      <p:sp>
        <p:nvSpPr>
          <p:cNvPr id="7" name="Footer Placeholder 6"/>
          <p:cNvSpPr>
            <a:spLocks noGrp="1"/>
          </p:cNvSpPr>
          <p:nvPr>
            <p:ph type="ftr" sz="quarter" idx="11"/>
          </p:nvPr>
        </p:nvSpPr>
        <p:spPr/>
        <p:txBody>
          <a:bodyPr/>
          <a:lstStyle/>
          <a:p>
            <a:r>
              <a:rPr lang="en-US" smtClean="0"/>
              <a:t>S Godbole-NARI-150911</a:t>
            </a:r>
            <a:endParaRPr lang="en-US"/>
          </a:p>
        </p:txBody>
      </p:sp>
      <p:sp>
        <p:nvSpPr>
          <p:cNvPr id="8" name="Slide Number Placeholder 7"/>
          <p:cNvSpPr>
            <a:spLocks noGrp="1"/>
          </p:cNvSpPr>
          <p:nvPr>
            <p:ph type="sldNum" sz="quarter" idx="12"/>
          </p:nvPr>
        </p:nvSpPr>
        <p:spPr/>
        <p:txBody>
          <a:bodyPr/>
          <a:lstStyle/>
          <a:p>
            <a:fld id="{7C1C501A-4457-40C7-8C3A-B5F81224E0F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Autofit/>
          </a:bodyPr>
          <a:lstStyle/>
          <a:p>
            <a:r>
              <a:rPr lang="en-US" sz="3200" dirty="0" smtClean="0"/>
              <a:t>SOC and Research Design</a:t>
            </a:r>
            <a:endParaRPr lang="en-US" sz="3200"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Decisions on SOC and Access may be decided on</a:t>
            </a:r>
          </a:p>
          <a:p>
            <a:r>
              <a:rPr lang="en-US" dirty="0" smtClean="0"/>
              <a:t>(1) the objective of the study</a:t>
            </a:r>
          </a:p>
          <a:p>
            <a:pPr>
              <a:buNone/>
            </a:pPr>
            <a:r>
              <a:rPr lang="en-US" dirty="0" smtClean="0"/>
              <a:t> </a:t>
            </a:r>
          </a:p>
          <a:p>
            <a:r>
              <a:rPr lang="en-US" dirty="0" smtClean="0"/>
              <a:t>(2) the level and duration of contact with the study participants; and </a:t>
            </a:r>
          </a:p>
          <a:p>
            <a:endParaRPr lang="en-US" dirty="0" smtClean="0"/>
          </a:p>
          <a:p>
            <a:r>
              <a:rPr lang="en-US" dirty="0" smtClean="0"/>
              <a:t>(3) an evaluation of the availability and accessibility of medical care in the research area</a:t>
            </a:r>
            <a:endParaRPr lang="en-US" dirty="0"/>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smtClean="0"/>
              <a:t>SOC and Research Design</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Surveillance and other similar studies that benefit /guide public health interventions may be judged by a different yardstick</a:t>
            </a:r>
          </a:p>
          <a:p>
            <a:endParaRPr lang="en-US" sz="2400" dirty="0" smtClean="0"/>
          </a:p>
          <a:p>
            <a:r>
              <a:rPr lang="en-US" sz="2400" dirty="0" smtClean="0"/>
              <a:t>Consider background availability of locally care and standards</a:t>
            </a:r>
          </a:p>
          <a:p>
            <a:endParaRPr lang="en-US" sz="2400" dirty="0" smtClean="0"/>
          </a:p>
          <a:p>
            <a:r>
              <a:rPr lang="en-US" sz="2400" dirty="0" smtClean="0"/>
              <a:t>SOC can affect research design: </a:t>
            </a:r>
          </a:p>
          <a:p>
            <a:pPr lvl="1"/>
            <a:r>
              <a:rPr lang="en-US" sz="2000" dirty="0" smtClean="0"/>
              <a:t>Placebo/ control, </a:t>
            </a:r>
          </a:p>
          <a:p>
            <a:pPr lvl="1"/>
            <a:r>
              <a:rPr lang="en-US" sz="2000" dirty="0" smtClean="0"/>
              <a:t>advances in care or results from other studies may stop trial or change randomization </a:t>
            </a:r>
          </a:p>
          <a:p>
            <a:pPr lvl="1"/>
            <a:r>
              <a:rPr lang="en-US" sz="2000" dirty="0" smtClean="0"/>
              <a:t>Change protocol specified treatment criteria– mid </a:t>
            </a:r>
            <a:r>
              <a:rPr lang="en-US" sz="2000" smtClean="0"/>
              <a:t>course corrections</a:t>
            </a:r>
            <a:endParaRPr lang="en-US" sz="2000" dirty="0" smtClean="0"/>
          </a:p>
          <a:p>
            <a:endParaRPr lang="en-US" dirty="0"/>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315200" cy="685800"/>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smtClean="0"/>
              <a:t>Learning Objectives: </a:t>
            </a:r>
            <a:r>
              <a:rPr lang="en-US" dirty="0" smtClean="0">
                <a:latin typeface="Bauhaus 93" pitchFamily="82" charset="0"/>
              </a:rPr>
              <a:t>SOC</a:t>
            </a:r>
            <a:endParaRPr lang="en-US" dirty="0"/>
          </a:p>
        </p:txBody>
      </p:sp>
      <p:sp>
        <p:nvSpPr>
          <p:cNvPr id="3" name="Content Placeholder 2"/>
          <p:cNvSpPr>
            <a:spLocks noGrp="1"/>
          </p:cNvSpPr>
          <p:nvPr>
            <p:ph idx="1"/>
          </p:nvPr>
        </p:nvSpPr>
        <p:spPr>
          <a:xfrm>
            <a:off x="1219200" y="1600200"/>
            <a:ext cx="7714488" cy="4800600"/>
          </a:xfrm>
        </p:spPr>
        <p:txBody>
          <a:bodyPr>
            <a:normAutofit fontScale="92500" lnSpcReduction="20000"/>
          </a:bodyPr>
          <a:lstStyle/>
          <a:p>
            <a:r>
              <a:rPr lang="en-US" dirty="0" smtClean="0"/>
              <a:t>Ethical Principles underlying Standard of Care</a:t>
            </a:r>
          </a:p>
          <a:p>
            <a:endParaRPr lang="en-US" dirty="0" smtClean="0"/>
          </a:p>
          <a:p>
            <a:r>
              <a:rPr lang="en-US" dirty="0" smtClean="0"/>
              <a:t>Defining  </a:t>
            </a:r>
            <a:r>
              <a:rPr lang="en-US" dirty="0" smtClean="0">
                <a:latin typeface="Bauhaus 93" pitchFamily="82" charset="0"/>
              </a:rPr>
              <a:t>SOC</a:t>
            </a:r>
            <a:r>
              <a:rPr lang="en-US" dirty="0" smtClean="0"/>
              <a:t>:  what? who? When</a:t>
            </a:r>
          </a:p>
          <a:p>
            <a:endParaRPr lang="en-US" dirty="0" smtClean="0"/>
          </a:p>
          <a:p>
            <a:r>
              <a:rPr lang="en-US" dirty="0" smtClean="0"/>
              <a:t>Identify the issues related standard of care in bio-medical research</a:t>
            </a:r>
          </a:p>
          <a:p>
            <a:endParaRPr lang="en-US" dirty="0" smtClean="0"/>
          </a:p>
          <a:p>
            <a:r>
              <a:rPr lang="en-US" dirty="0" smtClean="0"/>
              <a:t>Discuss issues specific to HIV/AIDS with examples</a:t>
            </a:r>
          </a:p>
          <a:p>
            <a:endParaRPr lang="en-US" dirty="0" smtClean="0"/>
          </a:p>
          <a:p>
            <a:r>
              <a:rPr lang="en-US" dirty="0" smtClean="0"/>
              <a:t>Standards of Care and Trial Designs</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7C1C501A-4457-40C7-8C3A-B5F81224E0FC}"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S Godbole-NARI-150911</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txBody>
          <a:bodyPr>
            <a:normAutofit fontScale="90000"/>
          </a:bodyPr>
          <a:lstStyle/>
          <a:p>
            <a:r>
              <a:rPr lang="en-US" dirty="0" smtClean="0"/>
              <a:t>Issues to ponder..1</a:t>
            </a:r>
            <a:endParaRPr lang="en-US" dirty="0"/>
          </a:p>
        </p:txBody>
      </p:sp>
      <p:sp>
        <p:nvSpPr>
          <p:cNvPr id="3" name="Content Placeholder 2"/>
          <p:cNvSpPr>
            <a:spLocks noGrp="1"/>
          </p:cNvSpPr>
          <p:nvPr>
            <p:ph idx="1"/>
          </p:nvPr>
        </p:nvSpPr>
        <p:spPr>
          <a:xfrm>
            <a:off x="685800" y="1143000"/>
            <a:ext cx="8229600" cy="5105400"/>
          </a:xfrm>
        </p:spPr>
        <p:txBody>
          <a:bodyPr>
            <a:noAutofit/>
          </a:bodyPr>
          <a:lstStyle/>
          <a:p>
            <a:pPr>
              <a:buNone/>
            </a:pPr>
            <a:r>
              <a:rPr lang="en-US" sz="1800" b="1" dirty="0" smtClean="0"/>
              <a:t>    If the prevailing standard of care is noticeably higher in a developed country (from where the investigator and/or sponsor come from) than in a developing country (where the research will be carried out): </a:t>
            </a:r>
          </a:p>
          <a:p>
            <a:pPr>
              <a:buNone/>
            </a:pPr>
            <a:endParaRPr lang="en-US" sz="1800" b="1" dirty="0" smtClean="0"/>
          </a:p>
          <a:p>
            <a:pPr lvl="1"/>
            <a:r>
              <a:rPr lang="en-US" sz="1800" b="1" dirty="0" smtClean="0"/>
              <a:t>Is it ethical to provide the highest standard of care available anywhere in the world to the control arm </a:t>
            </a:r>
            <a:r>
              <a:rPr lang="en-US" sz="1800" b="1" i="1" dirty="0" smtClean="0"/>
              <a:t>knowing that others in the country with the same </a:t>
            </a:r>
            <a:r>
              <a:rPr lang="en-US" sz="1800" b="1" dirty="0" smtClean="0"/>
              <a:t>medical condition are not able to access that care? </a:t>
            </a:r>
          </a:p>
          <a:p>
            <a:pPr lvl="1"/>
            <a:endParaRPr lang="en-US" sz="1800" b="1" dirty="0" smtClean="0"/>
          </a:p>
          <a:p>
            <a:pPr lvl="1"/>
            <a:endParaRPr lang="en-US" sz="1800" b="1" dirty="0" smtClean="0"/>
          </a:p>
          <a:p>
            <a:pPr lvl="1"/>
            <a:r>
              <a:rPr lang="en-US" sz="1800" b="1" dirty="0" smtClean="0"/>
              <a:t>Might care at such a high level amount to an unfair inducement to participate in the research?</a:t>
            </a:r>
          </a:p>
          <a:p>
            <a:pPr lvl="1"/>
            <a:endParaRPr lang="en-US" sz="1800" b="1" dirty="0" smtClean="0"/>
          </a:p>
          <a:p>
            <a:pPr lvl="1"/>
            <a:r>
              <a:rPr lang="en-US" sz="1800" b="1" dirty="0" smtClean="0"/>
              <a:t>Is it ethically preferable to provide – or not to provide – the highest standard of care to participants in the trial if there is no commitment (on the part of the research sponsor or the </a:t>
            </a:r>
            <a:r>
              <a:rPr lang="en-US" sz="1800" b="1" dirty="0" err="1" smtClean="0"/>
              <a:t>localhealth</a:t>
            </a:r>
            <a:r>
              <a:rPr lang="en-US" sz="1800" b="1" dirty="0" smtClean="0"/>
              <a:t> authorities) to continue to provide that level of care after the trial is finished?</a:t>
            </a:r>
            <a:endParaRPr lang="en-US" sz="1800" b="1" dirty="0"/>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7498080" cy="639762"/>
          </a:xfrm>
        </p:spPr>
        <p:style>
          <a:lnRef idx="2">
            <a:schemeClr val="accent6"/>
          </a:lnRef>
          <a:fillRef idx="1">
            <a:schemeClr val="lt1"/>
          </a:fillRef>
          <a:effectRef idx="0">
            <a:schemeClr val="accent6"/>
          </a:effectRef>
          <a:fontRef idx="minor">
            <a:schemeClr val="dk1"/>
          </a:fontRef>
        </p:style>
        <p:txBody>
          <a:bodyPr>
            <a:normAutofit fontScale="90000"/>
          </a:bodyPr>
          <a:lstStyle/>
          <a:p>
            <a:r>
              <a:rPr lang="en-US" dirty="0" smtClean="0"/>
              <a:t>Issues to ponder..2</a:t>
            </a:r>
            <a:endParaRPr lang="en-US" dirty="0"/>
          </a:p>
        </p:txBody>
      </p:sp>
      <p:sp>
        <p:nvSpPr>
          <p:cNvPr id="3" name="Content Placeholder 2"/>
          <p:cNvSpPr>
            <a:spLocks noGrp="1"/>
          </p:cNvSpPr>
          <p:nvPr>
            <p:ph idx="1"/>
          </p:nvPr>
        </p:nvSpPr>
        <p:spPr>
          <a:xfrm>
            <a:off x="685800" y="1219200"/>
            <a:ext cx="8229600" cy="5105400"/>
          </a:xfrm>
        </p:spPr>
        <p:txBody>
          <a:bodyPr>
            <a:noAutofit/>
          </a:bodyPr>
          <a:lstStyle/>
          <a:p>
            <a:r>
              <a:rPr lang="en-US" sz="2000" b="1" dirty="0" smtClean="0"/>
              <a:t>How is the “highest standard of care” defined?</a:t>
            </a:r>
          </a:p>
          <a:p>
            <a:pPr>
              <a:buNone/>
            </a:pPr>
            <a:r>
              <a:rPr lang="en-US" sz="2000" b="1" dirty="0" smtClean="0"/>
              <a:t>	Compare these circumstances in which the treatment  deemed best in wealthy countries:</a:t>
            </a:r>
          </a:p>
          <a:p>
            <a:pPr lvl="2">
              <a:buFont typeface="Wingdings" pitchFamily="2" charset="2"/>
              <a:buChar char="§"/>
            </a:pPr>
            <a:endParaRPr lang="en-US" sz="1000" dirty="0" smtClean="0"/>
          </a:p>
          <a:p>
            <a:pPr lvl="2"/>
            <a:r>
              <a:rPr lang="en-US" dirty="0" smtClean="0"/>
              <a:t>Is simply </a:t>
            </a:r>
            <a:r>
              <a:rPr lang="en-US" b="1" dirty="0" smtClean="0"/>
              <a:t>not feasible </a:t>
            </a:r>
            <a:r>
              <a:rPr lang="en-US" dirty="0" smtClean="0"/>
              <a:t>in a developing country context</a:t>
            </a:r>
          </a:p>
          <a:p>
            <a:pPr lvl="2"/>
            <a:r>
              <a:rPr lang="en-US" dirty="0" smtClean="0"/>
              <a:t>Has </a:t>
            </a:r>
            <a:r>
              <a:rPr lang="en-US" b="1" dirty="0" smtClean="0"/>
              <a:t>not yet been approved for sale </a:t>
            </a:r>
            <a:r>
              <a:rPr lang="en-US" dirty="0" smtClean="0"/>
              <a:t> </a:t>
            </a:r>
          </a:p>
          <a:p>
            <a:pPr lvl="2"/>
            <a:r>
              <a:rPr lang="en-US" b="1" dirty="0" smtClean="0"/>
              <a:t>Is available </a:t>
            </a:r>
            <a:r>
              <a:rPr lang="en-US" dirty="0" smtClean="0"/>
              <a:t>in the developing country </a:t>
            </a:r>
            <a:r>
              <a:rPr lang="en-US" b="1" dirty="0" smtClean="0"/>
              <a:t>but only at  </a:t>
            </a:r>
            <a:r>
              <a:rPr lang="en-US" sz="2400" b="1" dirty="0" smtClean="0"/>
              <a:t>high prices, or to a small elite,</a:t>
            </a:r>
            <a:r>
              <a:rPr lang="en-US" sz="2400" dirty="0" smtClean="0"/>
              <a:t> and though it could </a:t>
            </a:r>
            <a:r>
              <a:rPr lang="en-US" dirty="0" smtClean="0"/>
              <a:t>in practice be provided to all who need it, the cost  (in money and/or in medical resources) would make this an unwise use of resources</a:t>
            </a:r>
          </a:p>
          <a:p>
            <a:pPr lvl="2"/>
            <a:r>
              <a:rPr lang="en-US" b="1" dirty="0" smtClean="0"/>
              <a:t>H</a:t>
            </a:r>
            <a:r>
              <a:rPr lang="en-US" sz="2400" b="1" dirty="0" smtClean="0"/>
              <a:t>as not be designated as the treatment of choice  </a:t>
            </a:r>
            <a:r>
              <a:rPr lang="en-US" sz="2400" dirty="0" smtClean="0"/>
              <a:t>by the local ministry of health</a:t>
            </a:r>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181600"/>
            <a:ext cx="8001000" cy="1143000"/>
          </a:xfrm>
        </p:spPr>
        <p:txBody>
          <a:bodyPr>
            <a:noAutofit/>
          </a:bodyPr>
          <a:lstStyle/>
          <a:p>
            <a:pPr algn="l"/>
            <a:r>
              <a:rPr lang="en-US" sz="3200" dirty="0" smtClean="0"/>
              <a:t>A CASE STUDY: HPTN 052</a:t>
            </a:r>
            <a:endParaRPr lang="en-US" sz="3200"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7" name="Footer Placeholder 6"/>
          <p:cNvSpPr>
            <a:spLocks noGrp="1"/>
          </p:cNvSpPr>
          <p:nvPr>
            <p:ph type="ftr" sz="quarter" idx="11"/>
          </p:nvPr>
        </p:nvSpPr>
        <p:spPr/>
        <p:txBody>
          <a:bodyPr/>
          <a:lstStyle/>
          <a:p>
            <a:r>
              <a:rPr lang="en-US" smtClean="0"/>
              <a:t>S Godbole-NARI-150911</a:t>
            </a:r>
            <a:endParaRPr lang="en-US"/>
          </a:p>
        </p:txBody>
      </p:sp>
      <p:sp>
        <p:nvSpPr>
          <p:cNvPr id="8" name="Slide Number Placeholder 7"/>
          <p:cNvSpPr>
            <a:spLocks noGrp="1"/>
          </p:cNvSpPr>
          <p:nvPr>
            <p:ph type="sldNum" sz="quarter" idx="12"/>
          </p:nvPr>
        </p:nvSpPr>
        <p:spPr/>
        <p:txBody>
          <a:bodyPr/>
          <a:lstStyle/>
          <a:p>
            <a:fld id="{7C1C501A-4457-40C7-8C3A-B5F81224E0FC}" type="slidenum">
              <a:rPr lang="en-US" smtClean="0"/>
              <a:pPr/>
              <a:t>22</a:t>
            </a:fld>
            <a:endParaRPr lang="en-US"/>
          </a:p>
        </p:txBody>
      </p:sp>
      <p:pic>
        <p:nvPicPr>
          <p:cNvPr id="9" name="Content Placeholder 3"/>
          <p:cNvPicPr>
            <a:picLocks noGrp="1"/>
          </p:cNvPicPr>
          <p:nvPr>
            <p:ph sz="quarter" idx="4"/>
          </p:nvPr>
        </p:nvPicPr>
        <p:blipFill>
          <a:blip r:embed="rId3" cstate="print"/>
          <a:srcRect/>
          <a:stretch>
            <a:fillRect/>
          </a:stretch>
        </p:blipFill>
        <p:spPr>
          <a:xfrm>
            <a:off x="1981200" y="1219200"/>
            <a:ext cx="6096001" cy="3733800"/>
          </a:xfrm>
          <a:prstGeom prst="ellipse">
            <a:avLst/>
          </a:prstGeom>
          <a:effectLst>
            <a:softEdge rad="1125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idx="4294967295"/>
          </p:nvPr>
        </p:nvSpPr>
        <p:spPr bwMode="auto">
          <a:xfrm>
            <a:off x="228600" y="1440493"/>
            <a:ext cx="8610600" cy="4465007"/>
          </a:xfrm>
          <a:prstGeom prst="rect">
            <a:avLst/>
          </a:prstGeom>
          <a:solidFill>
            <a:srgbClr val="FFFFFF"/>
          </a:solidFill>
          <a:ln>
            <a:noFill/>
            <a:miter lim="800000"/>
            <a:headEnd/>
            <a:tailEnd/>
          </a:ln>
        </p:spPr>
        <p:txBody>
          <a:bodyPr>
            <a:noAutofit/>
          </a:bodyPr>
          <a:lstStyle/>
          <a:p>
            <a:pPr lvl="1">
              <a:lnSpc>
                <a:spcPct val="170000"/>
              </a:lnSpc>
              <a:buSzPct val="110000"/>
              <a:buNone/>
            </a:pPr>
            <a:r>
              <a:rPr lang="en-US" sz="2400" b="1" i="1" dirty="0" smtClean="0">
                <a:solidFill>
                  <a:srgbClr val="000090"/>
                </a:solidFill>
                <a:latin typeface="+mj-lt"/>
                <a:cs typeface="Arial" charset="0"/>
              </a:rPr>
              <a:t>A </a:t>
            </a:r>
            <a:r>
              <a:rPr lang="en-US" sz="2000" b="1" i="1" dirty="0" smtClean="0">
                <a:solidFill>
                  <a:srgbClr val="000090"/>
                </a:solidFill>
                <a:latin typeface="+mj-lt"/>
                <a:cs typeface="Arial" charset="0"/>
              </a:rPr>
              <a:t>Multi centric Study  among HIV discordant couples to</a:t>
            </a:r>
          </a:p>
          <a:p>
            <a:pPr eaLnBrk="1" hangingPunct="1">
              <a:lnSpc>
                <a:spcPct val="170000"/>
              </a:lnSpc>
              <a:buSzPct val="110000"/>
            </a:pPr>
            <a:r>
              <a:rPr lang="en-US" sz="2000" b="1" dirty="0" smtClean="0">
                <a:solidFill>
                  <a:srgbClr val="000090"/>
                </a:solidFill>
                <a:latin typeface="+mj-lt"/>
                <a:cs typeface="Arial" charset="0"/>
              </a:rPr>
              <a:t>To determine if ART reduces HIV-1 transmission,</a:t>
            </a:r>
          </a:p>
          <a:p>
            <a:pPr lvl="1" eaLnBrk="1" hangingPunct="1">
              <a:lnSpc>
                <a:spcPct val="170000"/>
              </a:lnSpc>
              <a:buSzPct val="110000"/>
            </a:pPr>
            <a:r>
              <a:rPr lang="en-US" sz="2000" b="1" dirty="0" smtClean="0">
                <a:solidFill>
                  <a:srgbClr val="000090"/>
                </a:solidFill>
                <a:latin typeface="+mj-lt"/>
                <a:cs typeface="Arial" charset="0"/>
              </a:rPr>
              <a:t>magnitude?</a:t>
            </a:r>
          </a:p>
          <a:p>
            <a:pPr lvl="1" eaLnBrk="1" hangingPunct="1">
              <a:lnSpc>
                <a:spcPct val="170000"/>
              </a:lnSpc>
              <a:buSzPct val="110000"/>
            </a:pPr>
            <a:r>
              <a:rPr lang="en-US" sz="2000" b="1" dirty="0" smtClean="0">
                <a:solidFill>
                  <a:srgbClr val="000090"/>
                </a:solidFill>
                <a:latin typeface="+mj-lt"/>
                <a:cs typeface="Arial" charset="0"/>
              </a:rPr>
              <a:t>durability of benefit?</a:t>
            </a:r>
          </a:p>
          <a:p>
            <a:pPr eaLnBrk="1" hangingPunct="1">
              <a:lnSpc>
                <a:spcPct val="170000"/>
              </a:lnSpc>
              <a:buSzPct val="110000"/>
            </a:pPr>
            <a:r>
              <a:rPr lang="en-US" sz="2000" b="1" dirty="0" smtClean="0">
                <a:solidFill>
                  <a:srgbClr val="000090"/>
                </a:solidFill>
                <a:latin typeface="+mj-lt"/>
                <a:cs typeface="Arial" charset="0"/>
              </a:rPr>
              <a:t>To determine if ART used “earlier” to reduce HIV-1 transmission provides</a:t>
            </a:r>
          </a:p>
          <a:p>
            <a:pPr lvl="1">
              <a:lnSpc>
                <a:spcPct val="170000"/>
              </a:lnSpc>
              <a:buSzPct val="110000"/>
            </a:pPr>
            <a:r>
              <a:rPr lang="en-US" sz="2000" b="1" dirty="0" smtClean="0">
                <a:solidFill>
                  <a:srgbClr val="000090"/>
                </a:solidFill>
                <a:latin typeface="+mj-lt"/>
                <a:cs typeface="Arial" charset="0"/>
              </a:rPr>
              <a:t>personal health benefit(s)?</a:t>
            </a:r>
          </a:p>
          <a:p>
            <a:pPr lvl="1">
              <a:lnSpc>
                <a:spcPct val="170000"/>
              </a:lnSpc>
              <a:buSzPct val="110000"/>
            </a:pPr>
            <a:endParaRPr lang="en-US" sz="2000" b="1" dirty="0" smtClean="0">
              <a:solidFill>
                <a:srgbClr val="000090"/>
              </a:solidFill>
              <a:latin typeface="+mj-lt"/>
              <a:cs typeface="Arial" charset="0"/>
            </a:endParaRPr>
          </a:p>
          <a:p>
            <a:pPr lvl="1">
              <a:lnSpc>
                <a:spcPct val="170000"/>
              </a:lnSpc>
              <a:buSzPct val="110000"/>
            </a:pPr>
            <a:endParaRPr lang="en-US" sz="2000" b="1" dirty="0" smtClean="0">
              <a:solidFill>
                <a:srgbClr val="000090"/>
              </a:solidFill>
              <a:latin typeface="+mj-lt"/>
              <a:cs typeface="Arial" charset="0"/>
            </a:endParaRPr>
          </a:p>
        </p:txBody>
      </p:sp>
      <p:cxnSp>
        <p:nvCxnSpPr>
          <p:cNvPr id="31746" name="Straight Connector 3"/>
          <p:cNvCxnSpPr>
            <a:cxnSpLocks noChangeShapeType="1"/>
          </p:cNvCxnSpPr>
          <p:nvPr/>
        </p:nvCxnSpPr>
        <p:spPr bwMode="auto">
          <a:xfrm rot="10800000" flipH="1">
            <a:off x="0" y="1301750"/>
            <a:ext cx="9144000" cy="1588"/>
          </a:xfrm>
          <a:prstGeom prst="line">
            <a:avLst/>
          </a:prstGeom>
          <a:noFill/>
          <a:ln w="57150" algn="ctr">
            <a:solidFill>
              <a:srgbClr val="3F8080"/>
            </a:solidFill>
            <a:round/>
            <a:headEnd/>
            <a:tailEnd/>
          </a:ln>
        </p:spPr>
      </p:cxnSp>
      <p:sp>
        <p:nvSpPr>
          <p:cNvPr id="31747" name="Title 1"/>
          <p:cNvSpPr txBox="1">
            <a:spLocks/>
          </p:cNvSpPr>
          <p:nvPr/>
        </p:nvSpPr>
        <p:spPr bwMode="auto">
          <a:xfrm>
            <a:off x="609600" y="0"/>
            <a:ext cx="8763000" cy="1289050"/>
          </a:xfrm>
          <a:prstGeom prst="rect">
            <a:avLst/>
          </a:prstGeom>
          <a:noFill/>
          <a:ln w="9525">
            <a:noFill/>
            <a:miter lim="800000"/>
            <a:headEnd/>
            <a:tailEnd/>
          </a:ln>
        </p:spPr>
        <p:txBody>
          <a:bodyPr anchor="ctr"/>
          <a:lstStyle/>
          <a:p>
            <a:pPr algn="ctr"/>
            <a:r>
              <a:rPr lang="en-US" sz="3600" b="1" dirty="0" smtClean="0">
                <a:solidFill>
                  <a:srgbClr val="000090"/>
                </a:solidFill>
                <a:cs typeface="Arial" charset="0"/>
              </a:rPr>
              <a:t>HPTN 052:  A Phase III Randomized </a:t>
            </a:r>
            <a:r>
              <a:rPr lang="en-US" sz="3600" b="1" dirty="0">
                <a:solidFill>
                  <a:srgbClr val="000090"/>
                </a:solidFill>
                <a:cs typeface="Arial" charset="0"/>
              </a:rPr>
              <a:t>Controlled </a:t>
            </a:r>
            <a:r>
              <a:rPr lang="en-US" sz="3600" b="1" dirty="0" smtClean="0">
                <a:solidFill>
                  <a:srgbClr val="000090"/>
                </a:solidFill>
                <a:cs typeface="Arial" charset="0"/>
              </a:rPr>
              <a:t>Trial</a:t>
            </a:r>
            <a:endParaRPr lang="en-US" sz="3600" b="1" dirty="0">
              <a:solidFill>
                <a:srgbClr val="000090"/>
              </a:solidFill>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3"/>
          <p:cNvSpPr txBox="1">
            <a:spLocks noChangeArrowheads="1"/>
          </p:cNvSpPr>
          <p:nvPr/>
        </p:nvSpPr>
        <p:spPr bwMode="auto">
          <a:xfrm>
            <a:off x="685800" y="1403350"/>
            <a:ext cx="7699375" cy="830997"/>
          </a:xfrm>
          <a:prstGeom prst="rect">
            <a:avLst/>
          </a:prstGeom>
          <a:noFill/>
          <a:ln w="9525">
            <a:noFill/>
            <a:miter lim="800000"/>
            <a:headEnd/>
            <a:tailEnd/>
          </a:ln>
        </p:spPr>
        <p:txBody>
          <a:bodyPr>
            <a:spAutoFit/>
          </a:bodyPr>
          <a:lstStyle/>
          <a:p>
            <a:pPr algn="ctr"/>
            <a:r>
              <a:rPr lang="en-US" sz="2400" b="1" dirty="0" smtClean="0">
                <a:solidFill>
                  <a:srgbClr val="000090"/>
                </a:solidFill>
                <a:cs typeface="Arial" charset="0"/>
              </a:rPr>
              <a:t>Stable, healthy, serodiscordant couples, sexually active</a:t>
            </a:r>
          </a:p>
          <a:p>
            <a:pPr algn="ctr"/>
            <a:r>
              <a:rPr lang="en-US" sz="2400" b="1" dirty="0" smtClean="0">
                <a:solidFill>
                  <a:srgbClr val="000090"/>
                </a:solidFill>
                <a:cs typeface="Arial" charset="0"/>
              </a:rPr>
              <a:t>CD4 count: 350 to 550 cells/mm</a:t>
            </a:r>
            <a:r>
              <a:rPr lang="en-US" sz="2400" b="1" baseline="30000" dirty="0" smtClean="0">
                <a:solidFill>
                  <a:srgbClr val="000090"/>
                </a:solidFill>
                <a:cs typeface="Arial" charset="0"/>
              </a:rPr>
              <a:t>3</a:t>
            </a:r>
            <a:endParaRPr lang="en-US" sz="2400" b="1" baseline="30000" dirty="0">
              <a:solidFill>
                <a:srgbClr val="000090"/>
              </a:solidFill>
              <a:cs typeface="Arial" charset="0"/>
            </a:endParaRPr>
          </a:p>
        </p:txBody>
      </p:sp>
      <p:sp>
        <p:nvSpPr>
          <p:cNvPr id="33794" name="Text Box 9"/>
          <p:cNvSpPr txBox="1">
            <a:spLocks noChangeArrowheads="1"/>
          </p:cNvSpPr>
          <p:nvPr/>
        </p:nvSpPr>
        <p:spPr bwMode="auto">
          <a:xfrm>
            <a:off x="533400" y="4876800"/>
            <a:ext cx="8610600" cy="1938992"/>
          </a:xfrm>
          <a:prstGeom prst="rect">
            <a:avLst/>
          </a:prstGeom>
          <a:noFill/>
          <a:ln w="9525">
            <a:solidFill>
              <a:schemeClr val="accent1"/>
            </a:solidFill>
            <a:miter lim="800000"/>
            <a:headEnd/>
            <a:tailEnd/>
          </a:ln>
        </p:spPr>
        <p:txBody>
          <a:bodyPr wrap="square">
            <a:spAutoFit/>
          </a:bodyPr>
          <a:lstStyle/>
          <a:p>
            <a:pPr algn="ctr"/>
            <a:r>
              <a:rPr lang="en-US" sz="2000" b="1" dirty="0">
                <a:cs typeface="Arial" charset="0"/>
              </a:rPr>
              <a:t>Primary Transmission Endpoint</a:t>
            </a:r>
          </a:p>
          <a:p>
            <a:pPr algn="ctr"/>
            <a:r>
              <a:rPr lang="en-US" sz="2000" b="1" dirty="0" err="1" smtClean="0">
                <a:cs typeface="Arial" charset="0"/>
              </a:rPr>
              <a:t>Virologically</a:t>
            </a:r>
            <a:r>
              <a:rPr lang="en-US" sz="2000" b="1" dirty="0">
                <a:cs typeface="Arial" charset="0"/>
              </a:rPr>
              <a:t>-</a:t>
            </a:r>
            <a:r>
              <a:rPr lang="en-US" sz="2000" b="1" dirty="0" smtClean="0">
                <a:cs typeface="Arial" charset="0"/>
              </a:rPr>
              <a:t>linked </a:t>
            </a:r>
            <a:r>
              <a:rPr lang="en-US" sz="2000" b="1" dirty="0">
                <a:cs typeface="Arial" charset="0"/>
              </a:rPr>
              <a:t>transmission events</a:t>
            </a:r>
          </a:p>
          <a:p>
            <a:pPr algn="ctr"/>
            <a:endParaRPr lang="en-US" sz="2000" b="1" dirty="0">
              <a:cs typeface="Arial" charset="0"/>
            </a:endParaRPr>
          </a:p>
          <a:p>
            <a:pPr algn="ctr"/>
            <a:r>
              <a:rPr lang="en-US" sz="2000" b="1" dirty="0">
                <a:cs typeface="Arial" charset="0"/>
              </a:rPr>
              <a:t>Primary Clinical Endpoint</a:t>
            </a:r>
          </a:p>
          <a:p>
            <a:pPr algn="ctr"/>
            <a:r>
              <a:rPr lang="en-US" sz="2000" b="1" dirty="0">
                <a:cs typeface="Arial" charset="0"/>
              </a:rPr>
              <a:t>WHO stage 4 clinical events, pulmonary tuberculosis, severe bacterial infection and/or death</a:t>
            </a:r>
            <a:endParaRPr lang="en-US" b="1" dirty="0">
              <a:cs typeface="Arial" charset="0"/>
            </a:endParaRPr>
          </a:p>
        </p:txBody>
      </p:sp>
      <p:cxnSp>
        <p:nvCxnSpPr>
          <p:cNvPr id="33795" name="Straight Connector 10"/>
          <p:cNvCxnSpPr>
            <a:cxnSpLocks noChangeShapeType="1"/>
          </p:cNvCxnSpPr>
          <p:nvPr/>
        </p:nvCxnSpPr>
        <p:spPr bwMode="auto">
          <a:xfrm rot="10800000" flipH="1">
            <a:off x="0" y="1301750"/>
            <a:ext cx="9144000" cy="1588"/>
          </a:xfrm>
          <a:prstGeom prst="line">
            <a:avLst/>
          </a:prstGeom>
          <a:noFill/>
          <a:ln w="57150" algn="ctr">
            <a:solidFill>
              <a:srgbClr val="3F8080"/>
            </a:solidFill>
            <a:round/>
            <a:headEnd/>
            <a:tailEnd/>
          </a:ln>
        </p:spPr>
      </p:cxnSp>
      <p:sp>
        <p:nvSpPr>
          <p:cNvPr id="33796" name="Title 1"/>
          <p:cNvSpPr txBox="1">
            <a:spLocks/>
          </p:cNvSpPr>
          <p:nvPr/>
        </p:nvSpPr>
        <p:spPr bwMode="auto">
          <a:xfrm>
            <a:off x="-25400" y="0"/>
            <a:ext cx="9144000" cy="1289050"/>
          </a:xfrm>
          <a:prstGeom prst="rect">
            <a:avLst/>
          </a:prstGeom>
          <a:noFill/>
          <a:ln w="9525">
            <a:noFill/>
            <a:miter lim="800000"/>
            <a:headEnd/>
            <a:tailEnd/>
          </a:ln>
        </p:spPr>
        <p:txBody>
          <a:bodyPr anchor="ctr"/>
          <a:lstStyle/>
          <a:p>
            <a:pPr algn="ctr"/>
            <a:r>
              <a:rPr lang="en-US" sz="4000" b="1" dirty="0">
                <a:solidFill>
                  <a:srgbClr val="000090"/>
                </a:solidFill>
                <a:cs typeface="Arial" charset="0"/>
              </a:rPr>
              <a:t>HPTN 052 Study Design</a:t>
            </a:r>
          </a:p>
        </p:txBody>
      </p:sp>
      <p:grpSp>
        <p:nvGrpSpPr>
          <p:cNvPr id="2" name="Group 4"/>
          <p:cNvGrpSpPr>
            <a:grpSpLocks/>
          </p:cNvGrpSpPr>
          <p:nvPr/>
        </p:nvGrpSpPr>
        <p:grpSpPr bwMode="auto">
          <a:xfrm>
            <a:off x="1189038" y="2457450"/>
            <a:ext cx="6691312" cy="1822450"/>
            <a:chOff x="1206299" y="2457800"/>
            <a:chExt cx="6690660" cy="1821597"/>
          </a:xfrm>
        </p:grpSpPr>
        <p:sp>
          <p:nvSpPr>
            <p:cNvPr id="33798" name="Line 4"/>
            <p:cNvSpPr>
              <a:spLocks noChangeShapeType="1"/>
            </p:cNvSpPr>
            <p:nvPr/>
          </p:nvSpPr>
          <p:spPr bwMode="auto">
            <a:xfrm flipH="1">
              <a:off x="2277250" y="2457800"/>
              <a:ext cx="2319338" cy="946150"/>
            </a:xfrm>
            <a:prstGeom prst="line">
              <a:avLst/>
            </a:prstGeom>
            <a:noFill/>
            <a:ln w="38100">
              <a:solidFill>
                <a:schemeClr val="tx2"/>
              </a:solidFill>
              <a:round/>
              <a:headEnd/>
              <a:tailEnd type="triangle" w="med" len="med"/>
            </a:ln>
          </p:spPr>
          <p:txBody>
            <a:bodyPr/>
            <a:lstStyle/>
            <a:p>
              <a:endParaRPr lang="en-US"/>
            </a:p>
          </p:txBody>
        </p:sp>
        <p:sp>
          <p:nvSpPr>
            <p:cNvPr id="8198" name="Text Box 6"/>
            <p:cNvSpPr txBox="1">
              <a:spLocks noChangeArrowheads="1"/>
            </p:cNvSpPr>
            <p:nvPr/>
          </p:nvSpPr>
          <p:spPr bwMode="auto">
            <a:xfrm>
              <a:off x="1206299" y="3447936"/>
              <a:ext cx="2300063" cy="831461"/>
            </a:xfrm>
            <a:prstGeom prst="rect">
              <a:avLst/>
            </a:prstGeom>
            <a:noFill/>
            <a:ln w="38100">
              <a:solidFill>
                <a:srgbClr val="C00000"/>
              </a:solidFill>
              <a:miter lim="800000"/>
              <a:headEnd/>
              <a:tailEnd/>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dirty="0">
                  <a:latin typeface="+mj-lt"/>
                  <a:cs typeface="Calibri" pitchFamily="34" charset="0"/>
                </a:rPr>
                <a:t>Immediate ART</a:t>
              </a:r>
            </a:p>
            <a:p>
              <a:pPr algn="ctr" eaLnBrk="1" hangingPunct="1">
                <a:defRPr/>
              </a:pPr>
              <a:r>
                <a:rPr lang="en-US" sz="2400" dirty="0">
                  <a:latin typeface="+mj-lt"/>
                  <a:cs typeface="Calibri" pitchFamily="34" charset="0"/>
                </a:rPr>
                <a:t> CD4 350-550</a:t>
              </a:r>
            </a:p>
          </p:txBody>
        </p:sp>
        <p:sp>
          <p:nvSpPr>
            <p:cNvPr id="8199" name="Text Box 7"/>
            <p:cNvSpPr txBox="1">
              <a:spLocks noChangeArrowheads="1"/>
            </p:cNvSpPr>
            <p:nvPr/>
          </p:nvSpPr>
          <p:spPr bwMode="auto">
            <a:xfrm>
              <a:off x="5738169" y="3447936"/>
              <a:ext cx="2158790" cy="831461"/>
            </a:xfrm>
            <a:prstGeom prst="rect">
              <a:avLst/>
            </a:prstGeom>
            <a:noFill/>
            <a:ln w="38100">
              <a:solidFill>
                <a:srgbClr val="C00000"/>
              </a:solidFill>
              <a:miter lim="800000"/>
              <a:headEnd/>
              <a:tailEnd/>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400" dirty="0">
                  <a:latin typeface="+mj-lt"/>
                  <a:cs typeface="Calibri" pitchFamily="34" charset="0"/>
                </a:rPr>
                <a:t>Delayed ART  </a:t>
              </a:r>
            </a:p>
            <a:p>
              <a:pPr algn="ctr" eaLnBrk="1" hangingPunct="1">
                <a:defRPr/>
              </a:pPr>
              <a:r>
                <a:rPr lang="en-US" sz="2400" dirty="0">
                  <a:latin typeface="+mj-lt"/>
                  <a:cs typeface="Calibri" pitchFamily="34" charset="0"/>
                </a:rPr>
                <a:t>CD4 </a:t>
              </a:r>
              <a:r>
                <a:rPr lang="en-US" sz="2400" u="sng" dirty="0">
                  <a:latin typeface="+mj-lt"/>
                  <a:cs typeface="Calibri" pitchFamily="34" charset="0"/>
                </a:rPr>
                <a:t>&lt;</a:t>
              </a:r>
              <a:r>
                <a:rPr lang="en-US" sz="2400" dirty="0">
                  <a:latin typeface="+mj-lt"/>
                  <a:cs typeface="Calibri" pitchFamily="34" charset="0"/>
                </a:rPr>
                <a:t>250</a:t>
              </a:r>
            </a:p>
          </p:txBody>
        </p:sp>
        <p:sp>
          <p:nvSpPr>
            <p:cNvPr id="8202" name="Text Box 10"/>
            <p:cNvSpPr txBox="1">
              <a:spLocks noChangeArrowheads="1"/>
            </p:cNvSpPr>
            <p:nvPr/>
          </p:nvSpPr>
          <p:spPr bwMode="auto">
            <a:xfrm>
              <a:off x="3552395" y="2838622"/>
              <a:ext cx="2023865" cy="399863"/>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000" b="1" dirty="0">
                  <a:latin typeface="+mj-lt"/>
                  <a:cs typeface="Calibri" pitchFamily="34" charset="0"/>
                </a:rPr>
                <a:t>Randomization</a:t>
              </a:r>
            </a:p>
          </p:txBody>
        </p:sp>
        <p:sp>
          <p:nvSpPr>
            <p:cNvPr id="33802" name="Line 4"/>
            <p:cNvSpPr>
              <a:spLocks noChangeShapeType="1"/>
            </p:cNvSpPr>
            <p:nvPr/>
          </p:nvSpPr>
          <p:spPr bwMode="auto">
            <a:xfrm>
              <a:off x="4569498" y="2457800"/>
              <a:ext cx="2319338" cy="946150"/>
            </a:xfrm>
            <a:prstGeom prst="line">
              <a:avLst/>
            </a:prstGeom>
            <a:noFill/>
            <a:ln w="38100">
              <a:solidFill>
                <a:schemeClr val="tx2"/>
              </a:solidFill>
              <a:round/>
              <a:headEnd/>
              <a:tailEnd type="triangle" w="med" len="med"/>
            </a:ln>
          </p:spPr>
          <p:txBody>
            <a:bodyPr/>
            <a:lstStyle/>
            <a:p>
              <a:endParaRPr lang="en-US"/>
            </a:p>
          </p:txBody>
        </p:sp>
      </p:grpSp>
    </p:spTree>
    <p:extLst>
      <p:ext uri="{BB962C8B-B14F-4D97-AF65-F5344CB8AC3E}">
        <p14:creationId xmlns="" xmlns:p14="http://schemas.microsoft.com/office/powerpoint/2010/main" val="2552088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066800" y="914400"/>
            <a:ext cx="7620000" cy="5632311"/>
          </a:xfrm>
          <a:prstGeom prst="rect">
            <a:avLst/>
          </a:prstGeom>
          <a:noFill/>
        </p:spPr>
        <p:txBody>
          <a:bodyPr wrap="square">
            <a:spAutoFit/>
          </a:bodyPr>
          <a:lstStyle/>
          <a:p>
            <a:pPr>
              <a:spcBef>
                <a:spcPts val="0"/>
              </a:spcBef>
              <a:buNone/>
              <a:defRPr/>
            </a:pPr>
            <a:r>
              <a:rPr lang="en-US" sz="2400" b="1" dirty="0" smtClean="0"/>
              <a:t>All participants in both groups received:</a:t>
            </a:r>
          </a:p>
          <a:p>
            <a:pPr>
              <a:spcBef>
                <a:spcPts val="0"/>
              </a:spcBef>
              <a:buNone/>
              <a:defRPr/>
            </a:pPr>
            <a:endParaRPr lang="en-US" sz="2400" b="1" dirty="0" smtClean="0"/>
          </a:p>
          <a:p>
            <a:pPr>
              <a:spcBef>
                <a:spcPts val="0"/>
              </a:spcBef>
              <a:buFont typeface="Wingdings" pitchFamily="2" charset="2"/>
              <a:buChar char="§"/>
              <a:defRPr/>
            </a:pPr>
            <a:r>
              <a:rPr lang="en-US" sz="2000" b="1" dirty="0" smtClean="0"/>
              <a:t>counseling on safe sex practices, </a:t>
            </a:r>
          </a:p>
          <a:p>
            <a:pPr>
              <a:spcBef>
                <a:spcPts val="0"/>
              </a:spcBef>
              <a:buFont typeface="Wingdings" pitchFamily="2" charset="2"/>
              <a:buChar char="§"/>
              <a:defRPr/>
            </a:pPr>
            <a:r>
              <a:rPr lang="en-US" sz="2000" b="1" dirty="0" smtClean="0"/>
              <a:t>free condoms, </a:t>
            </a:r>
          </a:p>
          <a:p>
            <a:pPr>
              <a:spcBef>
                <a:spcPts val="0"/>
              </a:spcBef>
              <a:buFont typeface="Wingdings" pitchFamily="2" charset="2"/>
              <a:buChar char="§"/>
              <a:defRPr/>
            </a:pPr>
            <a:r>
              <a:rPr lang="en-US" sz="2000" b="1" dirty="0" smtClean="0"/>
              <a:t>treatment for sexually transmitted infections, frequent HIV testing and evaluation </a:t>
            </a:r>
          </a:p>
          <a:p>
            <a:pPr>
              <a:spcBef>
                <a:spcPts val="0"/>
              </a:spcBef>
              <a:buFont typeface="Wingdings" pitchFamily="2" charset="2"/>
              <a:buChar char="§"/>
              <a:defRPr/>
            </a:pPr>
            <a:r>
              <a:rPr lang="en-US" sz="2000" b="1" dirty="0" smtClean="0"/>
              <a:t>treatment for any complications related to HIV infection</a:t>
            </a:r>
          </a:p>
          <a:p>
            <a:pPr>
              <a:spcBef>
                <a:spcPts val="0"/>
              </a:spcBef>
              <a:buNone/>
              <a:defRPr/>
            </a:pPr>
            <a:endParaRPr lang="en-US" sz="2000" b="1" dirty="0" smtClean="0"/>
          </a:p>
          <a:p>
            <a:pPr>
              <a:spcBef>
                <a:spcPts val="0"/>
              </a:spcBef>
              <a:buNone/>
              <a:defRPr/>
            </a:pPr>
            <a:r>
              <a:rPr lang="en-US" sz="2000" b="1" dirty="0" smtClean="0"/>
              <a:t>	</a:t>
            </a:r>
          </a:p>
          <a:p>
            <a:pPr>
              <a:spcBef>
                <a:spcPts val="0"/>
              </a:spcBef>
              <a:buNone/>
              <a:defRPr/>
            </a:pPr>
            <a:r>
              <a:rPr lang="en-US" sz="2000" b="1" dirty="0" smtClean="0"/>
              <a:t>Genital samples were collected</a:t>
            </a:r>
          </a:p>
          <a:p>
            <a:pPr>
              <a:spcBef>
                <a:spcPts val="0"/>
              </a:spcBef>
              <a:buNone/>
              <a:defRPr/>
            </a:pPr>
            <a:endParaRPr lang="en-US" sz="2000" b="1" dirty="0" smtClean="0"/>
          </a:p>
          <a:p>
            <a:pPr>
              <a:spcBef>
                <a:spcPts val="0"/>
              </a:spcBef>
              <a:buNone/>
              <a:defRPr/>
            </a:pPr>
            <a:r>
              <a:rPr lang="en-US" sz="2000" b="1" dirty="0" smtClean="0"/>
              <a:t>	</a:t>
            </a:r>
          </a:p>
          <a:p>
            <a:pPr>
              <a:spcBef>
                <a:spcPts val="0"/>
              </a:spcBef>
              <a:buNone/>
              <a:defRPr/>
            </a:pPr>
            <a:r>
              <a:rPr lang="en-US" sz="2000" b="1" dirty="0" smtClean="0"/>
              <a:t>Blood samples from index and partner were collected at the time of sero-conversion for viral studies </a:t>
            </a:r>
          </a:p>
          <a:p>
            <a:pPr>
              <a:spcBef>
                <a:spcPts val="0"/>
              </a:spcBef>
              <a:buNone/>
              <a:defRPr/>
            </a:pPr>
            <a:endParaRPr lang="en-US" sz="2400" b="1" dirty="0" smtClean="0"/>
          </a:p>
          <a:p>
            <a:pPr>
              <a:spcBef>
                <a:spcPts val="0"/>
              </a:spcBef>
              <a:buNone/>
              <a:defRPr/>
            </a:pPr>
            <a:r>
              <a:rPr lang="en-US" sz="2400" b="1" dirty="0" smtClean="0"/>
              <a:t>Visits: 15 days x1, Monthly x 2,   and  Quarterly…..</a:t>
            </a:r>
          </a:p>
          <a:p>
            <a:pPr fontAlgn="auto">
              <a:spcBef>
                <a:spcPts val="0"/>
              </a:spcBef>
              <a:spcAft>
                <a:spcPts val="0"/>
              </a:spcAft>
              <a:buNone/>
              <a:defRPr/>
            </a:pPr>
            <a:endParaRPr lang="en-US" sz="2400" b="1" dirty="0">
              <a:latin typeface="+mn-lt"/>
            </a:endParaRPr>
          </a:p>
        </p:txBody>
      </p:sp>
      <p:sp>
        <p:nvSpPr>
          <p:cNvPr id="6" name="Title 1"/>
          <p:cNvSpPr txBox="1">
            <a:spLocks noGrp="1"/>
          </p:cNvSpPr>
          <p:nvPr>
            <p:ph type="title"/>
          </p:nvPr>
        </p:nvSpPr>
        <p:spPr bwMode="auto">
          <a:xfrm>
            <a:off x="457200" y="274638"/>
            <a:ext cx="8229600" cy="411162"/>
          </a:xfrm>
          <a:prstGeom prst="rect">
            <a:avLst/>
          </a:prstGeom>
          <a:noFill/>
          <a:ln w="9525">
            <a:noFill/>
            <a:miter lim="800000"/>
            <a:headEnd/>
            <a:tailEnd/>
          </a:ln>
        </p:spPr>
        <p:txBody>
          <a:bodyPr anchor="ctr">
            <a:normAutofit fontScale="90000"/>
          </a:bodyPr>
          <a:lstStyle/>
          <a:p>
            <a:pPr algn="ctr"/>
            <a:r>
              <a:rPr lang="en-US" sz="4000" b="1" dirty="0">
                <a:solidFill>
                  <a:srgbClr val="000090"/>
                </a:solidFill>
                <a:cs typeface="Arial" charset="0"/>
              </a:rPr>
              <a:t>HPTN 052 Study </a:t>
            </a:r>
            <a:r>
              <a:rPr lang="en-US" sz="4000" b="1" dirty="0" smtClean="0">
                <a:solidFill>
                  <a:srgbClr val="000090"/>
                </a:solidFill>
                <a:cs typeface="Arial" charset="0"/>
              </a:rPr>
              <a:t>Design…….</a:t>
            </a:r>
            <a:endParaRPr lang="en-US" sz="4000" b="1" dirty="0">
              <a:solidFill>
                <a:srgbClr val="000090"/>
              </a:solidFill>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5181600"/>
            <a:ext cx="8001000" cy="1143000"/>
          </a:xfrm>
        </p:spPr>
        <p:txBody>
          <a:bodyPr>
            <a:noAutofit/>
          </a:bodyPr>
          <a:lstStyle/>
          <a:p>
            <a:pPr algn="l"/>
            <a:r>
              <a:rPr lang="en-US" sz="3200" dirty="0" smtClean="0"/>
              <a:t>Can we identify </a:t>
            </a:r>
            <a:r>
              <a:rPr lang="en-US" sz="3200" dirty="0" smtClean="0">
                <a:latin typeface="Bauhaus 93" pitchFamily="82" charset="0"/>
              </a:rPr>
              <a:t>SOC</a:t>
            </a:r>
            <a:r>
              <a:rPr lang="en-US" sz="3200" dirty="0" smtClean="0"/>
              <a:t> Issues in this trial?</a:t>
            </a:r>
            <a:br>
              <a:rPr lang="en-US" sz="3200" dirty="0" smtClean="0"/>
            </a:br>
            <a:r>
              <a:rPr lang="en-US" sz="3200" dirty="0" smtClean="0"/>
              <a:t>Other Ethical Issues?</a:t>
            </a:r>
            <a:endParaRPr lang="en-US" sz="3200" dirty="0"/>
          </a:p>
        </p:txBody>
      </p:sp>
      <p:sp>
        <p:nvSpPr>
          <p:cNvPr id="3" name="Text Placeholder 2"/>
          <p:cNvSpPr>
            <a:spLocks noGrp="1"/>
          </p:cNvSpPr>
          <p:nvPr>
            <p:ph type="body" idx="1"/>
          </p:nvPr>
        </p:nvSpPr>
        <p:spPr/>
        <p:txBody>
          <a:bodyPr/>
          <a:lstStyle/>
          <a:p>
            <a:endParaRPr lang="en-US"/>
          </a:p>
        </p:txBody>
      </p:sp>
      <p:sp>
        <p:nvSpPr>
          <p:cNvPr id="4" name="Text Placeholder 3"/>
          <p:cNvSpPr>
            <a:spLocks noGrp="1"/>
          </p:cNvSpPr>
          <p:nvPr>
            <p:ph type="body" sz="half" idx="3"/>
          </p:nvPr>
        </p:nvSpPr>
        <p:spPr/>
        <p:txBody>
          <a:bodyPr/>
          <a:lstStyle/>
          <a:p>
            <a:endParaRPr lang="en-US"/>
          </a:p>
        </p:txBody>
      </p:sp>
      <p:sp>
        <p:nvSpPr>
          <p:cNvPr id="5" name="Content Placeholder 4"/>
          <p:cNvSpPr>
            <a:spLocks noGrp="1"/>
          </p:cNvSpPr>
          <p:nvPr>
            <p:ph sz="quarter" idx="2"/>
          </p:nvPr>
        </p:nvSpPr>
        <p:spPr/>
        <p:txBody>
          <a:bodyPr/>
          <a:lstStyle/>
          <a:p>
            <a:endParaRPr lang="en-US" dirty="0"/>
          </a:p>
        </p:txBody>
      </p:sp>
      <p:sp>
        <p:nvSpPr>
          <p:cNvPr id="7" name="Footer Placeholder 6"/>
          <p:cNvSpPr>
            <a:spLocks noGrp="1"/>
          </p:cNvSpPr>
          <p:nvPr>
            <p:ph type="ftr" sz="quarter" idx="11"/>
          </p:nvPr>
        </p:nvSpPr>
        <p:spPr/>
        <p:txBody>
          <a:bodyPr/>
          <a:lstStyle/>
          <a:p>
            <a:r>
              <a:rPr lang="en-US" smtClean="0"/>
              <a:t>S Godbole-NARI-150911</a:t>
            </a:r>
            <a:endParaRPr lang="en-US"/>
          </a:p>
        </p:txBody>
      </p:sp>
      <p:sp>
        <p:nvSpPr>
          <p:cNvPr id="8" name="Slide Number Placeholder 7"/>
          <p:cNvSpPr>
            <a:spLocks noGrp="1"/>
          </p:cNvSpPr>
          <p:nvPr>
            <p:ph type="sldNum" sz="quarter" idx="12"/>
          </p:nvPr>
        </p:nvSpPr>
        <p:spPr/>
        <p:txBody>
          <a:bodyPr/>
          <a:lstStyle/>
          <a:p>
            <a:fld id="{7C1C501A-4457-40C7-8C3A-B5F81224E0FC}" type="slidenum">
              <a:rPr lang="en-US" smtClean="0"/>
              <a:pPr/>
              <a:t>26</a:t>
            </a:fld>
            <a:endParaRPr lang="en-US"/>
          </a:p>
        </p:txBody>
      </p:sp>
      <p:pic>
        <p:nvPicPr>
          <p:cNvPr id="9" name="Content Placeholder 3"/>
          <p:cNvPicPr>
            <a:picLocks noGrp="1"/>
          </p:cNvPicPr>
          <p:nvPr>
            <p:ph sz="quarter" idx="4"/>
          </p:nvPr>
        </p:nvPicPr>
        <p:blipFill>
          <a:blip r:embed="rId3" cstate="print"/>
          <a:srcRect/>
          <a:stretch>
            <a:fillRect/>
          </a:stretch>
        </p:blipFill>
        <p:spPr>
          <a:xfrm>
            <a:off x="2590800" y="1066800"/>
            <a:ext cx="6096001" cy="3733800"/>
          </a:xfrm>
          <a:prstGeom prst="ellipse">
            <a:avLst/>
          </a:prstGeom>
          <a:effectLst>
            <a:softEdge rad="112500"/>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63880"/>
          </a:xfrm>
        </p:spPr>
        <p:txBody>
          <a:bodyPr>
            <a:normAutofit fontScale="90000"/>
          </a:bodyPr>
          <a:lstStyle/>
          <a:p>
            <a:r>
              <a:rPr lang="en-US" dirty="0" smtClean="0"/>
              <a:t>Issues vary with Participant Type </a:t>
            </a:r>
            <a:endParaRPr lang="en-US" dirty="0"/>
          </a:p>
        </p:txBody>
      </p:sp>
      <p:sp>
        <p:nvSpPr>
          <p:cNvPr id="3" name="Footer Placeholder 2"/>
          <p:cNvSpPr>
            <a:spLocks noGrp="1"/>
          </p:cNvSpPr>
          <p:nvPr>
            <p:ph type="ftr" sz="quarter" idx="11"/>
          </p:nvPr>
        </p:nvSpPr>
        <p:spPr/>
        <p:txBody>
          <a:bodyPr/>
          <a:lstStyle/>
          <a:p>
            <a:r>
              <a:rPr lang="en-US" smtClean="0"/>
              <a:t>S Godbole-NARI-150911</a:t>
            </a:r>
            <a:endParaRPr lang="en-US"/>
          </a:p>
        </p:txBody>
      </p:sp>
      <p:sp>
        <p:nvSpPr>
          <p:cNvPr id="4" name="Slide Number Placeholder 3"/>
          <p:cNvSpPr>
            <a:spLocks noGrp="1"/>
          </p:cNvSpPr>
          <p:nvPr>
            <p:ph type="sldNum" sz="quarter" idx="12"/>
          </p:nvPr>
        </p:nvSpPr>
        <p:spPr/>
        <p:txBody>
          <a:bodyPr/>
          <a:lstStyle/>
          <a:p>
            <a:fld id="{7C1C501A-4457-40C7-8C3A-B5F81224E0FC}" type="slidenum">
              <a:rPr lang="en-US" smtClean="0"/>
              <a:pPr/>
              <a:t>27</a:t>
            </a:fld>
            <a:endParaRPr lang="en-US"/>
          </a:p>
        </p:txBody>
      </p:sp>
      <p:graphicFrame>
        <p:nvGraphicFramePr>
          <p:cNvPr id="5" name="Diagram 4"/>
          <p:cNvGraphicFramePr/>
          <p:nvPr/>
        </p:nvGraphicFramePr>
        <p:xfrm>
          <a:off x="1524000" y="1270000"/>
          <a:ext cx="7162800" cy="558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447800" y="228600"/>
            <a:ext cx="7498080" cy="563880"/>
          </a:xfrm>
        </p:spPr>
        <p:style>
          <a:lnRef idx="2">
            <a:schemeClr val="accent6"/>
          </a:lnRef>
          <a:fillRef idx="1">
            <a:schemeClr val="lt1"/>
          </a:fillRef>
          <a:effectRef idx="0">
            <a:schemeClr val="accent6"/>
          </a:effectRef>
          <a:fontRef idx="minor">
            <a:schemeClr val="dk1"/>
          </a:fontRef>
        </p:style>
        <p:txBody>
          <a:bodyPr>
            <a:normAutofit fontScale="90000"/>
          </a:bodyPr>
          <a:lstStyle/>
          <a:p>
            <a:pPr algn="ctr"/>
            <a:r>
              <a:rPr lang="en-US" b="1" dirty="0" smtClean="0">
                <a:latin typeface="Cambria" pitchFamily="18" charset="0"/>
              </a:rPr>
              <a:t>Issues that needed </a:t>
            </a:r>
            <a:r>
              <a:rPr lang="en-US" b="1" dirty="0" err="1" smtClean="0">
                <a:latin typeface="Cambria" pitchFamily="18" charset="0"/>
              </a:rPr>
              <a:t>addressal</a:t>
            </a:r>
            <a:endParaRPr lang="en-US" b="1" dirty="0" smtClean="0">
              <a:latin typeface="Cambria" pitchFamily="18" charset="0"/>
            </a:endParaRPr>
          </a:p>
        </p:txBody>
      </p:sp>
      <p:sp>
        <p:nvSpPr>
          <p:cNvPr id="15363" name="Rectangle 3"/>
          <p:cNvSpPr>
            <a:spLocks noGrp="1" noChangeArrowheads="1"/>
          </p:cNvSpPr>
          <p:nvPr>
            <p:ph type="body" sz="half" idx="1"/>
          </p:nvPr>
        </p:nvSpPr>
        <p:spPr>
          <a:xfrm>
            <a:off x="1143000" y="1143000"/>
            <a:ext cx="3505200" cy="3581400"/>
          </a:xfrm>
        </p:spPr>
        <p:style>
          <a:lnRef idx="2">
            <a:schemeClr val="accent6"/>
          </a:lnRef>
          <a:fillRef idx="1003">
            <a:schemeClr val="lt1"/>
          </a:fillRef>
          <a:effectRef idx="0">
            <a:schemeClr val="accent6"/>
          </a:effectRef>
          <a:fontRef idx="minor">
            <a:schemeClr val="dk1"/>
          </a:fontRef>
        </p:style>
        <p:txBody>
          <a:bodyPr>
            <a:noAutofit/>
          </a:bodyPr>
          <a:lstStyle/>
          <a:p>
            <a:pPr marL="0" indent="0" algn="ctr">
              <a:buNone/>
            </a:pPr>
            <a:r>
              <a:rPr lang="en-US" sz="1600" b="1" u="sng" dirty="0" smtClean="0"/>
              <a:t>Couples </a:t>
            </a:r>
          </a:p>
          <a:p>
            <a:pPr lvl="1">
              <a:buFont typeface="Arial" pitchFamily="34" charset="0"/>
              <a:buChar char="•"/>
            </a:pPr>
            <a:r>
              <a:rPr lang="en-US" sz="1600" b="1" dirty="0" smtClean="0">
                <a:ea typeface="ＭＳ Ｐゴシック"/>
              </a:rPr>
              <a:t>Disclosure to Partner, Children </a:t>
            </a:r>
          </a:p>
          <a:p>
            <a:pPr lvl="1">
              <a:buFont typeface="Arial" pitchFamily="34" charset="0"/>
              <a:buChar char="•"/>
            </a:pPr>
            <a:r>
              <a:rPr lang="en-US" sz="1600" b="1" dirty="0" smtClean="0"/>
              <a:t>Couples   Counseling</a:t>
            </a:r>
          </a:p>
          <a:p>
            <a:pPr lvl="1">
              <a:buFont typeface="Arial" pitchFamily="34" charset="0"/>
              <a:buChar char="•"/>
            </a:pPr>
            <a:r>
              <a:rPr lang="en-US" sz="1600" b="1" dirty="0" smtClean="0">
                <a:ea typeface="ＭＳ Ｐゴシック"/>
              </a:rPr>
              <a:t>HIV risk reduction</a:t>
            </a:r>
          </a:p>
          <a:p>
            <a:pPr lvl="1">
              <a:buFont typeface="Arial" pitchFamily="34" charset="0"/>
              <a:buChar char="•"/>
            </a:pPr>
            <a:r>
              <a:rPr lang="en-US" sz="1600" b="1" dirty="0" smtClean="0">
                <a:ea typeface="ＭＳ Ｐゴシック"/>
              </a:rPr>
              <a:t>Family planning and Contraception </a:t>
            </a:r>
          </a:p>
          <a:p>
            <a:pPr lvl="1">
              <a:buFont typeface="Arial" pitchFamily="34" charset="0"/>
              <a:buChar char="•"/>
            </a:pPr>
            <a:r>
              <a:rPr lang="en-US" sz="1600" b="1" dirty="0" smtClean="0">
                <a:ea typeface="ＭＳ Ｐゴシック"/>
              </a:rPr>
              <a:t>Marital Discords</a:t>
            </a:r>
          </a:p>
          <a:p>
            <a:pPr lvl="1">
              <a:buFont typeface="Arial" pitchFamily="34" charset="0"/>
              <a:buChar char="•"/>
            </a:pPr>
            <a:r>
              <a:rPr lang="en-US" sz="1600" b="1" dirty="0" smtClean="0">
                <a:ea typeface="ＭＳ Ｐゴシック"/>
              </a:rPr>
              <a:t>Exclude Abstinent Couples </a:t>
            </a:r>
          </a:p>
          <a:p>
            <a:pPr lvl="1">
              <a:buFont typeface="Arial" pitchFamily="34" charset="0"/>
              <a:buChar char="•"/>
            </a:pPr>
            <a:r>
              <a:rPr lang="en-US" sz="1600" b="1" dirty="0" smtClean="0">
                <a:ea typeface="ＭＳ Ｐゴシック"/>
              </a:rPr>
              <a:t>Visits</a:t>
            </a:r>
          </a:p>
          <a:p>
            <a:pPr lvl="1">
              <a:buNone/>
            </a:pPr>
            <a:endParaRPr lang="en-US" sz="1400" b="1" dirty="0" smtClean="0">
              <a:ea typeface="ＭＳ Ｐゴシック"/>
            </a:endParaRPr>
          </a:p>
          <a:p>
            <a:pPr lvl="1">
              <a:buFont typeface="Arial" pitchFamily="34" charset="0"/>
              <a:buChar char="•"/>
            </a:pPr>
            <a:endParaRPr lang="en-US" sz="1600" b="1" dirty="0" smtClean="0">
              <a:ea typeface="ＭＳ Ｐゴシック"/>
            </a:endParaRPr>
          </a:p>
        </p:txBody>
      </p:sp>
      <p:sp>
        <p:nvSpPr>
          <p:cNvPr id="15364" name="Rectangle 4"/>
          <p:cNvSpPr>
            <a:spLocks noGrp="1" noChangeArrowheads="1"/>
          </p:cNvSpPr>
          <p:nvPr>
            <p:ph type="body" sz="half" idx="2"/>
          </p:nvPr>
        </p:nvSpPr>
        <p:spPr>
          <a:xfrm>
            <a:off x="1143000" y="5527675"/>
            <a:ext cx="7239000" cy="1254125"/>
          </a:xfrm>
        </p:spPr>
        <p:style>
          <a:lnRef idx="2">
            <a:schemeClr val="accent6"/>
          </a:lnRef>
          <a:fillRef idx="1">
            <a:schemeClr val="lt1"/>
          </a:fillRef>
          <a:effectRef idx="0">
            <a:schemeClr val="accent6"/>
          </a:effectRef>
          <a:fontRef idx="minor">
            <a:schemeClr val="dk1"/>
          </a:fontRef>
        </p:style>
        <p:txBody>
          <a:bodyPr>
            <a:noAutofit/>
          </a:bodyPr>
          <a:lstStyle/>
          <a:p>
            <a:pPr marL="0" indent="0">
              <a:buFontTx/>
              <a:buChar char="•"/>
            </a:pPr>
            <a:r>
              <a:rPr lang="en-US" sz="2400" b="1" dirty="0" smtClean="0">
                <a:latin typeface="Calibri" pitchFamily="34" charset="0"/>
              </a:rPr>
              <a:t>Other:</a:t>
            </a:r>
          </a:p>
          <a:p>
            <a:pPr marL="0" indent="0">
              <a:buFontTx/>
              <a:buChar char="•"/>
            </a:pPr>
            <a:r>
              <a:rPr lang="en-US" sz="1800" b="1" dirty="0" smtClean="0">
                <a:latin typeface="Calibri" pitchFamily="34" charset="0"/>
              </a:rPr>
              <a:t>Continuity of care,    Capacity building,   Research related harms,    </a:t>
            </a:r>
          </a:p>
          <a:p>
            <a:pPr marL="0" indent="0">
              <a:buFontTx/>
              <a:buChar char="•"/>
            </a:pPr>
            <a:r>
              <a:rPr lang="en-US" sz="1800" b="1" dirty="0" smtClean="0">
                <a:latin typeface="Calibri" pitchFamily="34" charset="0"/>
              </a:rPr>
              <a:t>Post-Exposure prophylaxis for study staff,  Ancillary care,   Social impact</a:t>
            </a:r>
          </a:p>
        </p:txBody>
      </p:sp>
      <p:sp>
        <p:nvSpPr>
          <p:cNvPr id="5" name="Rectangle 3"/>
          <p:cNvSpPr txBox="1">
            <a:spLocks noChangeArrowheads="1"/>
          </p:cNvSpPr>
          <p:nvPr/>
        </p:nvSpPr>
        <p:spPr>
          <a:xfrm>
            <a:off x="5562600" y="1066800"/>
            <a:ext cx="3352800" cy="1447800"/>
          </a:xfrm>
          <a:prstGeom prst="rect">
            <a:avLst/>
          </a:prstGeom>
        </p:spPr>
        <p:style>
          <a:lnRef idx="2">
            <a:schemeClr val="accent6"/>
          </a:lnRef>
          <a:fillRef idx="1002">
            <a:schemeClr val="lt1"/>
          </a:fillRef>
          <a:effectRef idx="0">
            <a:schemeClr val="accent6"/>
          </a:effectRef>
          <a:fontRef idx="minor">
            <a:schemeClr val="dk1"/>
          </a:fontRef>
        </p:style>
        <p:txBody>
          <a:bodyPr>
            <a:noAutofit/>
          </a:bodyPr>
          <a:lstStyle/>
          <a:p>
            <a:pPr marL="640080" marR="0" lvl="1" indent="-237744" algn="r" defTabSz="914400" fontAlgn="auto">
              <a:lnSpc>
                <a:spcPct val="120000"/>
              </a:lnSpc>
              <a:spcBef>
                <a:spcPts val="550"/>
              </a:spcBef>
              <a:spcAft>
                <a:spcPts val="0"/>
              </a:spcAft>
              <a:buClr>
                <a:schemeClr val="accent1"/>
              </a:buClr>
              <a:buSzPct val="80000"/>
              <a:tabLst/>
              <a:defRPr/>
            </a:pPr>
            <a:r>
              <a:rPr lang="en-US" sz="1400" b="1" u="sng" dirty="0">
                <a:ea typeface="ＭＳ Ｐゴシック"/>
              </a:rPr>
              <a:t>Negative </a:t>
            </a:r>
            <a:r>
              <a:rPr lang="en-US" sz="1400" b="1" u="sng" dirty="0" smtClean="0">
                <a:ea typeface="ＭＳ Ｐゴシック"/>
              </a:rPr>
              <a:t>Partner</a:t>
            </a:r>
            <a:r>
              <a:rPr lang="en-US" sz="1400" b="1" dirty="0" smtClean="0">
                <a:ea typeface="ＭＳ Ｐゴシック"/>
              </a:rPr>
              <a:t> </a:t>
            </a:r>
            <a:endParaRPr lang="en-US" sz="1400" b="1" dirty="0">
              <a:ea typeface="ＭＳ Ｐゴシック"/>
            </a:endParaRPr>
          </a:p>
          <a:p>
            <a:pPr marL="640080" marR="0" lvl="1" indent="-237744" algn="r" defTabSz="914400" fontAlgn="auto">
              <a:lnSpc>
                <a:spcPct val="120000"/>
              </a:lnSpc>
              <a:spcBef>
                <a:spcPts val="550"/>
              </a:spcBef>
              <a:spcAft>
                <a:spcPts val="0"/>
              </a:spcAft>
              <a:buClr>
                <a:schemeClr val="accent1"/>
              </a:buClr>
              <a:buSzPct val="80000"/>
              <a:buFont typeface="Arial" pitchFamily="34" charset="0"/>
              <a:buChar char="•"/>
              <a:tabLst/>
              <a:defRPr/>
            </a:pPr>
            <a:r>
              <a:rPr lang="en-US" sz="1400" b="1" dirty="0">
                <a:ea typeface="ＭＳ Ｐゴシック"/>
              </a:rPr>
              <a:t>Seroconvert care</a:t>
            </a:r>
          </a:p>
          <a:p>
            <a:pPr marL="640080" marR="0" lvl="1" indent="-237744" algn="r" defTabSz="914400" fontAlgn="auto">
              <a:lnSpc>
                <a:spcPct val="120000"/>
              </a:lnSpc>
              <a:spcBef>
                <a:spcPts val="550"/>
              </a:spcBef>
              <a:spcAft>
                <a:spcPts val="0"/>
              </a:spcAft>
              <a:buClr>
                <a:schemeClr val="accent1"/>
              </a:buClr>
              <a:buSzTx/>
              <a:buFont typeface="Arial" pitchFamily="34" charset="0"/>
              <a:buChar char="•"/>
              <a:tabLst/>
              <a:defRPr/>
            </a:pPr>
            <a:r>
              <a:rPr lang="en-US" sz="1400" b="1" dirty="0" smtClean="0">
                <a:ea typeface="ＭＳ Ｐゴシック"/>
              </a:rPr>
              <a:t>Counseling for Prevention</a:t>
            </a:r>
          </a:p>
          <a:p>
            <a:pPr marL="640080" marR="0" lvl="1" indent="-237744" algn="r" defTabSz="914400" fontAlgn="auto">
              <a:lnSpc>
                <a:spcPct val="120000"/>
              </a:lnSpc>
              <a:spcBef>
                <a:spcPts val="550"/>
              </a:spcBef>
              <a:spcAft>
                <a:spcPts val="0"/>
              </a:spcAft>
              <a:buClr>
                <a:schemeClr val="accent1"/>
              </a:buClr>
              <a:buSzTx/>
              <a:buFont typeface="Arial" pitchFamily="34" charset="0"/>
              <a:buChar char="•"/>
              <a:tabLst/>
              <a:defRPr/>
            </a:pPr>
            <a:r>
              <a:rPr lang="en-US" sz="1400" b="1" dirty="0" smtClean="0">
                <a:ea typeface="ＭＳ Ｐゴシック"/>
              </a:rPr>
              <a:t>Clinical Care</a:t>
            </a:r>
            <a:endParaRPr lang="en-US" sz="1400" b="1" dirty="0">
              <a:ea typeface="ＭＳ Ｐゴシック"/>
            </a:endParaRPr>
          </a:p>
        </p:txBody>
      </p:sp>
      <p:sp>
        <p:nvSpPr>
          <p:cNvPr id="6" name="Rectangle 3"/>
          <p:cNvSpPr txBox="1">
            <a:spLocks noChangeArrowheads="1"/>
          </p:cNvSpPr>
          <p:nvPr/>
        </p:nvSpPr>
        <p:spPr>
          <a:xfrm>
            <a:off x="5562600" y="3048000"/>
            <a:ext cx="3352800" cy="1905000"/>
          </a:xfrm>
          <a:prstGeom prst="rect">
            <a:avLst/>
          </a:prstGeom>
        </p:spPr>
        <p:style>
          <a:lnRef idx="2">
            <a:schemeClr val="accent6"/>
          </a:lnRef>
          <a:fillRef idx="1002">
            <a:schemeClr val="lt1"/>
          </a:fillRef>
          <a:effectRef idx="0">
            <a:schemeClr val="accent6"/>
          </a:effectRef>
          <a:fontRef idx="minor">
            <a:schemeClr val="dk1"/>
          </a:fontRef>
        </p:style>
        <p:txBody>
          <a:bodyPr>
            <a:noAutofit/>
          </a:bodyPr>
          <a:lstStyle/>
          <a:p>
            <a:pPr marL="640080" marR="0" lvl="1" indent="-237744" defTabSz="914400" fontAlgn="auto">
              <a:lnSpc>
                <a:spcPct val="120000"/>
              </a:lnSpc>
              <a:spcBef>
                <a:spcPts val="550"/>
              </a:spcBef>
              <a:spcAft>
                <a:spcPts val="0"/>
              </a:spcAft>
              <a:buClr>
                <a:schemeClr val="accent1"/>
              </a:buClr>
              <a:buSzPct val="80000"/>
              <a:tabLst/>
              <a:defRPr/>
            </a:pPr>
            <a:r>
              <a:rPr lang="en-US" sz="1400" b="1" u="sng" dirty="0" smtClean="0">
                <a:ea typeface="ＭＳ Ｐゴシック"/>
              </a:rPr>
              <a:t>Infected  </a:t>
            </a:r>
            <a:r>
              <a:rPr lang="en-US" sz="1400" b="1" u="sng" dirty="0">
                <a:ea typeface="ＭＳ Ｐゴシック"/>
              </a:rPr>
              <a:t>Partner</a:t>
            </a:r>
            <a:r>
              <a:rPr lang="en-US" sz="1400" b="1" dirty="0">
                <a:ea typeface="ＭＳ Ｐゴシック"/>
              </a:rPr>
              <a:t>: </a:t>
            </a:r>
          </a:p>
          <a:p>
            <a:pPr marL="640080" marR="0" lvl="1" indent="-237744" defTabSz="914400" fontAlgn="auto">
              <a:lnSpc>
                <a:spcPct val="120000"/>
              </a:lnSpc>
              <a:spcBef>
                <a:spcPts val="550"/>
              </a:spcBef>
              <a:spcAft>
                <a:spcPts val="0"/>
              </a:spcAft>
              <a:buClr>
                <a:schemeClr val="accent1"/>
              </a:buClr>
              <a:buSzPct val="80000"/>
              <a:buFont typeface="Arial" pitchFamily="34" charset="0"/>
              <a:buChar char="•"/>
              <a:tabLst/>
              <a:defRPr/>
            </a:pPr>
            <a:r>
              <a:rPr lang="en-US" sz="1400" b="1" dirty="0" smtClean="0">
                <a:ea typeface="ＭＳ Ｐゴシック"/>
              </a:rPr>
              <a:t>Care for HIV</a:t>
            </a:r>
          </a:p>
          <a:p>
            <a:pPr marL="640080" marR="0" lvl="1" indent="-237744" defTabSz="914400" fontAlgn="auto">
              <a:lnSpc>
                <a:spcPct val="120000"/>
              </a:lnSpc>
              <a:spcBef>
                <a:spcPts val="550"/>
              </a:spcBef>
              <a:spcAft>
                <a:spcPts val="0"/>
              </a:spcAft>
              <a:buClr>
                <a:schemeClr val="accent1"/>
              </a:buClr>
              <a:buSzPct val="80000"/>
              <a:buFont typeface="Arial" pitchFamily="34" charset="0"/>
              <a:buChar char="•"/>
              <a:tabLst/>
              <a:defRPr/>
            </a:pPr>
            <a:r>
              <a:rPr lang="en-US" sz="1400" b="1" dirty="0" smtClean="0">
                <a:ea typeface="ＭＳ Ｐゴシック"/>
              </a:rPr>
              <a:t>ART Access Post Trial</a:t>
            </a:r>
          </a:p>
          <a:p>
            <a:pPr marL="640080" marR="0" lvl="1" indent="-237744" defTabSz="914400" fontAlgn="auto">
              <a:lnSpc>
                <a:spcPct val="120000"/>
              </a:lnSpc>
              <a:spcBef>
                <a:spcPts val="550"/>
              </a:spcBef>
              <a:spcAft>
                <a:spcPts val="0"/>
              </a:spcAft>
              <a:buClr>
                <a:schemeClr val="accent1"/>
              </a:buClr>
              <a:buSzPct val="80000"/>
              <a:buFont typeface="Arial" pitchFamily="34" charset="0"/>
              <a:buChar char="•"/>
              <a:tabLst/>
              <a:defRPr/>
            </a:pPr>
            <a:r>
              <a:rPr lang="en-US" sz="1400" b="1" dirty="0" smtClean="0">
                <a:ea typeface="ＭＳ Ｐゴシック"/>
              </a:rPr>
              <a:t>ART Access in Delayed Arm When? </a:t>
            </a:r>
          </a:p>
          <a:p>
            <a:pPr marL="640080" marR="0" lvl="1" indent="-237744" defTabSz="914400" fontAlgn="auto">
              <a:lnSpc>
                <a:spcPct val="120000"/>
              </a:lnSpc>
              <a:spcBef>
                <a:spcPts val="550"/>
              </a:spcBef>
              <a:spcAft>
                <a:spcPts val="0"/>
              </a:spcAft>
              <a:buClr>
                <a:schemeClr val="accent1"/>
              </a:buClr>
              <a:buSzPct val="80000"/>
              <a:buFont typeface="Arial" pitchFamily="34" charset="0"/>
              <a:buChar char="•"/>
              <a:tabLst/>
              <a:defRPr/>
            </a:pPr>
            <a:r>
              <a:rPr lang="en-US" sz="1400" b="1" dirty="0" smtClean="0">
                <a:ea typeface="ＭＳ Ｐゴシック"/>
              </a:rPr>
              <a:t>Prevention of TB and OI</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639762"/>
          </a:xfrm>
        </p:spPr>
        <p:style>
          <a:lnRef idx="2">
            <a:schemeClr val="accent6"/>
          </a:lnRef>
          <a:fillRef idx="1">
            <a:schemeClr val="lt1"/>
          </a:fillRef>
          <a:effectRef idx="0">
            <a:schemeClr val="accent6"/>
          </a:effectRef>
          <a:fontRef idx="minor">
            <a:schemeClr val="dk1"/>
          </a:fontRef>
        </p:style>
        <p:txBody>
          <a:bodyPr>
            <a:normAutofit fontScale="90000"/>
          </a:bodyPr>
          <a:lstStyle/>
          <a:p>
            <a:pPr lvl="2" algn="l" rtl="0">
              <a:spcBef>
                <a:spcPct val="0"/>
              </a:spcBef>
            </a:pPr>
            <a:r>
              <a:rPr kumimoji="0" lang="en-US" sz="3600" b="1"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Bauhaus 93" pitchFamily="82" charset="0"/>
                <a:ea typeface="+mn-ea"/>
                <a:cs typeface="+mn-cs"/>
              </a:rPr>
              <a:t>SOC</a:t>
            </a:r>
            <a:r>
              <a:rPr kumimoji="0" lang="en-US" sz="3600" b="1" i="0" u="none" strike="noStrike" kern="1200" cap="none" spc="0" normalizeH="0" baseline="0" noProof="0" dirty="0" smtClean="0">
                <a:ln>
                  <a:noFill/>
                </a:ln>
                <a:solidFill>
                  <a:schemeClr val="tx1"/>
                </a:solidFill>
                <a:effectLst/>
                <a:uLnTx/>
                <a:uFillTx/>
                <a:latin typeface="Calibri" pitchFamily="34" charset="0"/>
                <a:ea typeface="+mn-ea"/>
                <a:cs typeface="+mn-cs"/>
              </a:rPr>
              <a:t> Situations</a:t>
            </a:r>
            <a:br>
              <a:rPr kumimoji="0" lang="en-US" sz="3600" b="1" i="0" u="none" strike="noStrike" kern="1200" cap="none" spc="0" normalizeH="0" baseline="0" noProof="0" dirty="0" smtClean="0">
                <a:ln>
                  <a:noFill/>
                </a:ln>
                <a:solidFill>
                  <a:schemeClr val="tx1"/>
                </a:solidFill>
                <a:effectLst/>
                <a:uLnTx/>
                <a:uFillTx/>
                <a:latin typeface="Calibri" pitchFamily="34" charset="0"/>
                <a:ea typeface="+mn-ea"/>
                <a:cs typeface="+mn-cs"/>
              </a:rPr>
            </a:br>
            <a:endParaRPr lang="en-US" dirty="0"/>
          </a:p>
        </p:txBody>
      </p:sp>
      <p:sp>
        <p:nvSpPr>
          <p:cNvPr id="4" name="Footer Placeholder 3"/>
          <p:cNvSpPr>
            <a:spLocks noGrp="1"/>
          </p:cNvSpPr>
          <p:nvPr>
            <p:ph type="ftr" sz="quarter" idx="11"/>
          </p:nvPr>
        </p:nvSpPr>
        <p:spPr/>
        <p:txBody>
          <a:bodyPr/>
          <a:lstStyle/>
          <a:p>
            <a:r>
              <a:rPr lang="en-US" dirty="0" smtClean="0"/>
              <a:t>S Godbole-NARI-150911</a:t>
            </a:r>
            <a:endParaRPr lang="en-US" dirty="0"/>
          </a:p>
        </p:txBody>
      </p:sp>
      <p:sp>
        <p:nvSpPr>
          <p:cNvPr id="5" name="Slide Number Placeholder 4"/>
          <p:cNvSpPr>
            <a:spLocks noGrp="1"/>
          </p:cNvSpPr>
          <p:nvPr>
            <p:ph type="sldNum" sz="quarter" idx="12"/>
          </p:nvPr>
        </p:nvSpPr>
        <p:spPr/>
        <p:txBody>
          <a:bodyPr/>
          <a:lstStyle/>
          <a:p>
            <a:fld id="{7C1C501A-4457-40C7-8C3A-B5F81224E0FC}" type="slidenum">
              <a:rPr lang="en-US" smtClean="0"/>
              <a:pPr/>
              <a:t>29</a:t>
            </a:fld>
            <a:endParaRPr lang="en-US"/>
          </a:p>
        </p:txBody>
      </p:sp>
      <p:sp>
        <p:nvSpPr>
          <p:cNvPr id="6" name="Content Placeholder 2"/>
          <p:cNvSpPr txBox="1">
            <a:spLocks noGrp="1"/>
          </p:cNvSpPr>
          <p:nvPr>
            <p:ph idx="1"/>
          </p:nvPr>
        </p:nvSpPr>
        <p:spPr>
          <a:xfrm>
            <a:off x="228600" y="1524000"/>
            <a:ext cx="8686800" cy="4800600"/>
          </a:xfrm>
          <a:prstGeom prst="rect">
            <a:avLst/>
          </a:prstGeom>
        </p:spPr>
        <p:txBody>
          <a:bodyPr>
            <a:noAutofit/>
          </a:bodyPr>
          <a:lstStyle/>
          <a:p>
            <a:pPr marL="1484313" marR="0" lvl="2" indent="-509588" algn="l" defTabSz="914400" rtl="0" eaLnBrk="1" fontAlgn="auto" latinLnBrk="0" hangingPunct="1">
              <a:lnSpc>
                <a:spcPct val="100000"/>
              </a:lnSpc>
              <a:spcBef>
                <a:spcPct val="20000"/>
              </a:spcBef>
              <a:spcAft>
                <a:spcPts val="0"/>
              </a:spcAft>
              <a:buClr>
                <a:schemeClr val="accent2"/>
              </a:buClr>
              <a:buSzTx/>
              <a:buFont typeface="Wingdings" pitchFamily="2" charset="2"/>
              <a:buChar char="q"/>
              <a:tabLst/>
              <a:defRPr/>
            </a:pPr>
            <a:r>
              <a:rPr lang="en-US" sz="2800" dirty="0" smtClean="0">
                <a:solidFill>
                  <a:prstClr val="black"/>
                </a:solidFill>
              </a:rPr>
              <a:t>Access to Care and treatment : Delayed arm</a:t>
            </a:r>
          </a:p>
          <a:p>
            <a:pPr marL="1484313" marR="0" lvl="2" indent="-509588" algn="l" defTabSz="914400" rtl="0" eaLnBrk="1" fontAlgn="auto" latinLnBrk="0" hangingPunct="1">
              <a:lnSpc>
                <a:spcPct val="100000"/>
              </a:lnSpc>
              <a:spcBef>
                <a:spcPct val="20000"/>
              </a:spcBef>
              <a:spcAft>
                <a:spcPts val="0"/>
              </a:spcAft>
              <a:buClr>
                <a:schemeClr val="accent2"/>
              </a:buClr>
              <a:buSzTx/>
              <a:buNone/>
              <a:tabLst/>
              <a:defRPr/>
            </a:pPr>
            <a:endParaRPr lang="en-US" sz="2800" dirty="0" smtClean="0">
              <a:solidFill>
                <a:prstClr val="black"/>
              </a:solidFill>
            </a:endParaRPr>
          </a:p>
          <a:p>
            <a:pPr marL="1484313" marR="0" lvl="2" indent="-509588" algn="l" defTabSz="914400" rtl="0" eaLnBrk="1" fontAlgn="auto" latinLnBrk="0" hangingPunct="1">
              <a:lnSpc>
                <a:spcPct val="100000"/>
              </a:lnSpc>
              <a:spcBef>
                <a:spcPct val="20000"/>
              </a:spcBef>
              <a:spcAft>
                <a:spcPts val="0"/>
              </a:spcAft>
              <a:buClr>
                <a:schemeClr val="accent2"/>
              </a:buClr>
              <a:buSzTx/>
              <a:buFont typeface="Wingdings" pitchFamily="2" charset="2"/>
              <a:buChar char="q"/>
              <a:tabLst/>
              <a:defRPr/>
            </a:pPr>
            <a:r>
              <a:rPr lang="en-US" sz="2800" dirty="0" smtClean="0">
                <a:solidFill>
                  <a:prstClr val="black"/>
                </a:solidFill>
              </a:rPr>
              <a:t>Post Study Access:  Patients on ART </a:t>
            </a:r>
          </a:p>
          <a:p>
            <a:pPr marL="2106105" lvl="5" indent="-509588">
              <a:buClr>
                <a:schemeClr val="accent2"/>
              </a:buClr>
              <a:buFont typeface="Wingdings" pitchFamily="2" charset="2"/>
              <a:buChar char="q"/>
              <a:defRPr/>
            </a:pPr>
            <a:r>
              <a:rPr lang="en-US" sz="2400" dirty="0" smtClean="0">
                <a:solidFill>
                  <a:prstClr val="black"/>
                </a:solidFill>
              </a:rPr>
              <a:t>(Before Free ART and After Free ART)</a:t>
            </a:r>
          </a:p>
          <a:p>
            <a:pPr marL="2106105" lvl="5" indent="-509588">
              <a:buClr>
                <a:schemeClr val="accent2"/>
              </a:buClr>
              <a:buFont typeface="Wingdings" pitchFamily="2" charset="2"/>
              <a:buChar char="q"/>
              <a:defRPr/>
            </a:pPr>
            <a:endParaRPr lang="en-US" sz="2400" dirty="0" smtClean="0">
              <a:solidFill>
                <a:prstClr val="black"/>
              </a:solidFill>
            </a:endParaRPr>
          </a:p>
          <a:p>
            <a:pPr marL="1484313" marR="0" lvl="2" indent="-509588" algn="l" defTabSz="914400" rtl="0" eaLnBrk="1" fontAlgn="auto" latinLnBrk="0" hangingPunct="1">
              <a:lnSpc>
                <a:spcPct val="100000"/>
              </a:lnSpc>
              <a:spcBef>
                <a:spcPct val="20000"/>
              </a:spcBef>
              <a:spcAft>
                <a:spcPts val="0"/>
              </a:spcAft>
              <a:buClr>
                <a:schemeClr val="accent2"/>
              </a:buClr>
              <a:buSzTx/>
              <a:buFont typeface="Wingdings" pitchFamily="2" charset="2"/>
              <a:buChar char="q"/>
              <a:tabLst/>
              <a:defRPr/>
            </a:pPr>
            <a:r>
              <a:rPr lang="en-US" sz="2800" dirty="0" smtClean="0">
                <a:solidFill>
                  <a:prstClr val="black"/>
                </a:solidFill>
              </a:rPr>
              <a:t>Access to Prevention</a:t>
            </a:r>
          </a:p>
          <a:p>
            <a:pPr marL="2316417" lvl="6" indent="-509588">
              <a:buClr>
                <a:schemeClr val="accent2"/>
              </a:buClr>
              <a:buFont typeface="Wingdings" pitchFamily="2" charset="2"/>
              <a:buChar char="q"/>
              <a:defRPr/>
            </a:pPr>
            <a:r>
              <a:rPr lang="en-US" sz="2400" dirty="0" smtClean="0">
                <a:solidFill>
                  <a:prstClr val="black"/>
                </a:solidFill>
              </a:rPr>
              <a:t>TB in Positives</a:t>
            </a:r>
          </a:p>
          <a:p>
            <a:pPr marL="2316417" lvl="6" indent="-509588">
              <a:buClr>
                <a:schemeClr val="accent2"/>
              </a:buClr>
              <a:buFont typeface="Wingdings" pitchFamily="2" charset="2"/>
              <a:buChar char="q"/>
              <a:defRPr/>
            </a:pPr>
            <a:r>
              <a:rPr lang="en-US" sz="2400" dirty="0" smtClean="0">
                <a:solidFill>
                  <a:prstClr val="black"/>
                </a:solidFill>
              </a:rPr>
              <a:t>HIV in negatives </a:t>
            </a:r>
          </a:p>
          <a:p>
            <a:pPr marL="2316417" lvl="6" indent="-509588">
              <a:buClr>
                <a:schemeClr val="accent2"/>
              </a:buClr>
              <a:buFont typeface="Wingdings" pitchFamily="2" charset="2"/>
              <a:buChar char="q"/>
              <a:defRPr/>
            </a:pPr>
            <a:endParaRPr lang="en-US" sz="2800" dirty="0" smtClean="0">
              <a:solidFill>
                <a:prstClr val="black"/>
              </a:solidFill>
            </a:endParaRPr>
          </a:p>
          <a:p>
            <a:pPr marL="1484313" marR="0" lvl="2" indent="-509588" algn="l" defTabSz="914400" rtl="0" eaLnBrk="1" fontAlgn="auto" latinLnBrk="0" hangingPunct="1">
              <a:lnSpc>
                <a:spcPct val="100000"/>
              </a:lnSpc>
              <a:spcBef>
                <a:spcPct val="20000"/>
              </a:spcBef>
              <a:spcAft>
                <a:spcPts val="0"/>
              </a:spcAft>
              <a:buClr>
                <a:schemeClr val="accent2"/>
              </a:buClr>
              <a:buSzTx/>
              <a:buFont typeface="Wingdings" pitchFamily="2" charset="2"/>
              <a:buChar char="q"/>
              <a:tabLst/>
              <a:defRPr/>
            </a:pPr>
            <a:r>
              <a:rPr lang="en-US" sz="2800" dirty="0" smtClean="0">
                <a:solidFill>
                  <a:prstClr val="black"/>
                </a:solidFill>
              </a:rPr>
              <a:t>Access to Care for HIV disease</a:t>
            </a:r>
          </a:p>
          <a:p>
            <a:pPr marL="2316417" lvl="6" indent="-509588">
              <a:buClr>
                <a:schemeClr val="accent2"/>
              </a:buClr>
              <a:buFont typeface="Wingdings" pitchFamily="2" charset="2"/>
              <a:buChar char="q"/>
              <a:defRPr/>
            </a:pPr>
            <a:endParaRPr lang="en-US" sz="2400" dirty="0" smtClean="0">
              <a:solidFill>
                <a:prstClr val="black"/>
              </a:solidFill>
            </a:endParaRPr>
          </a:p>
          <a:p>
            <a:pPr marL="512763" marR="0" lvl="1" indent="-55563" algn="l" defTabSz="914400" rtl="0" eaLnBrk="1" fontAlgn="auto" latinLnBrk="0" hangingPunct="1">
              <a:lnSpc>
                <a:spcPct val="100000"/>
              </a:lnSpc>
              <a:spcBef>
                <a:spcPts val="550"/>
              </a:spcBef>
              <a:spcAft>
                <a:spcPts val="0"/>
              </a:spcAft>
              <a:buClr>
                <a:schemeClr val="accent1"/>
              </a:buClr>
              <a:buSzTx/>
              <a:buFontTx/>
              <a:buNone/>
              <a:tabLst/>
              <a:defRPr/>
            </a:pPr>
            <a:r>
              <a:rPr kumimoji="0" lang="en-US" sz="1600" b="0" i="0" u="none" strike="noStrike" kern="1200" cap="none" spc="0" normalizeH="0" baseline="0" noProof="0" dirty="0" smtClean="0">
                <a:ln>
                  <a:noFill/>
                </a:ln>
                <a:solidFill>
                  <a:prstClr val="black"/>
                </a:solidFill>
                <a:effectLst/>
                <a:uLnTx/>
                <a:uFillTx/>
                <a:ea typeface="+mn-ea"/>
                <a:cs typeface="+mn-cs"/>
              </a:rPr>
              <a:t> </a:t>
            </a:r>
            <a:endParaRPr kumimoji="0" lang="en-US" sz="1600" b="0" i="0" u="none" strike="noStrike" kern="1200" cap="none" spc="0" normalizeH="0" baseline="0" noProof="0" dirty="0">
              <a:ln>
                <a:noFill/>
              </a:ln>
              <a:solidFill>
                <a:schemeClr val="tx1"/>
              </a:solidFill>
              <a:effectLst/>
              <a:uLnTx/>
              <a:uFillTx/>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574280" cy="762000"/>
          </a:xfrm>
          <a:ln/>
        </p:spPr>
        <p:style>
          <a:lnRef idx="2">
            <a:schemeClr val="accent6"/>
          </a:lnRef>
          <a:fillRef idx="1">
            <a:schemeClr val="lt1"/>
          </a:fillRef>
          <a:effectRef idx="0">
            <a:schemeClr val="accent6"/>
          </a:effectRef>
          <a:fontRef idx="minor">
            <a:schemeClr val="dk1"/>
          </a:fontRef>
        </p:style>
        <p:txBody>
          <a:bodyPr>
            <a:normAutofit fontScale="90000"/>
          </a:bodyPr>
          <a:lstStyle/>
          <a:p>
            <a:pPr algn="ctr">
              <a:defRPr/>
            </a:pPr>
            <a:r>
              <a:rPr lang="en-US" b="1" dirty="0" smtClean="0">
                <a:latin typeface="Cambria" pitchFamily="18" charset="0"/>
              </a:rPr>
              <a:t/>
            </a:r>
            <a:br>
              <a:rPr lang="en-US" b="1" dirty="0" smtClean="0">
                <a:latin typeface="Cambria" pitchFamily="18" charset="0"/>
              </a:rPr>
            </a:br>
            <a:r>
              <a:rPr lang="en-US" sz="2700" b="1" dirty="0" smtClean="0">
                <a:latin typeface="Cambria" pitchFamily="18" charset="0"/>
              </a:rPr>
              <a:t>A Non -negotiable Principle </a:t>
            </a:r>
            <a:br>
              <a:rPr lang="en-US" sz="2700" b="1" dirty="0" smtClean="0">
                <a:latin typeface="Cambria" pitchFamily="18" charset="0"/>
              </a:rPr>
            </a:br>
            <a:r>
              <a:rPr lang="en-US" sz="2700" b="1" dirty="0" smtClean="0">
                <a:latin typeface="Cambria" pitchFamily="18" charset="0"/>
              </a:rPr>
              <a:t>Underlying  Clinical Research </a:t>
            </a:r>
            <a:r>
              <a:rPr lang="en-US" sz="4000" b="1" dirty="0" smtClean="0">
                <a:latin typeface="Cambria" pitchFamily="18" charset="0"/>
              </a:rPr>
              <a:t/>
            </a:r>
            <a:br>
              <a:rPr lang="en-US" sz="4000" b="1" dirty="0" smtClean="0">
                <a:latin typeface="Cambria" pitchFamily="18" charset="0"/>
              </a:rPr>
            </a:br>
            <a:endParaRPr lang="en-US" dirty="0">
              <a:latin typeface="Cambria" pitchFamily="18" charset="0"/>
            </a:endParaRPr>
          </a:p>
        </p:txBody>
      </p:sp>
      <p:sp>
        <p:nvSpPr>
          <p:cNvPr id="4" name="Content Placeholder 2"/>
          <p:cNvSpPr txBox="1">
            <a:spLocks/>
          </p:cNvSpPr>
          <p:nvPr/>
        </p:nvSpPr>
        <p:spPr>
          <a:xfrm>
            <a:off x="533400" y="4191000"/>
            <a:ext cx="8458200" cy="2438400"/>
          </a:xfrm>
          <a:prstGeom prst="rect">
            <a:avLst/>
          </a:prstGeom>
        </p:spPr>
        <p:txBody>
          <a:bodyPr>
            <a:noAutofit/>
          </a:bodyPr>
          <a:lstStyle/>
          <a:p>
            <a:pPr marL="822960" lvl="1" indent="3175">
              <a:spcBef>
                <a:spcPts val="600"/>
              </a:spcBef>
              <a:buClr>
                <a:schemeClr val="accent1"/>
              </a:buClr>
              <a:buSzPct val="80000"/>
              <a:defRPr/>
            </a:pPr>
            <a:endParaRPr lang="en-US" sz="3200" dirty="0" smtClean="0">
              <a:solidFill>
                <a:prstClr val="black"/>
              </a:solidFill>
              <a:latin typeface="Calibri" pitchFamily="34" charset="0"/>
            </a:endParaRPr>
          </a:p>
          <a:p>
            <a:pPr marL="822960" lvl="1" indent="3175">
              <a:spcBef>
                <a:spcPts val="600"/>
              </a:spcBef>
              <a:buClr>
                <a:schemeClr val="accent1"/>
              </a:buClr>
              <a:buSzPct val="80000"/>
              <a:buFont typeface="Wingdings" pitchFamily="2" charset="2"/>
              <a:buChar char="§"/>
              <a:defRPr/>
            </a:pPr>
            <a:endParaRPr kumimoji="0" lang="en-US" sz="3200" b="0" i="0" u="none" strike="noStrike" kern="1200" cap="none" spc="0" normalizeH="0" baseline="0" noProof="0" dirty="0" smtClean="0">
              <a:ln>
                <a:noFill/>
              </a:ln>
              <a:solidFill>
                <a:prstClr val="black"/>
              </a:solidFill>
              <a:effectLst/>
              <a:uLnTx/>
              <a:uFillTx/>
              <a:latin typeface="Calibri" pitchFamily="34" charset="0"/>
              <a:ea typeface="+mn-ea"/>
              <a:cs typeface="+mn-cs"/>
            </a:endParaRPr>
          </a:p>
          <a:p>
            <a:pPr marL="512763" marR="0" lvl="1" indent="-55563" algn="l" defTabSz="914400" rtl="0" eaLnBrk="1" fontAlgn="auto" latinLnBrk="0" hangingPunct="1">
              <a:lnSpc>
                <a:spcPct val="100000"/>
              </a:lnSpc>
              <a:spcBef>
                <a:spcPts val="550"/>
              </a:spcBef>
              <a:spcAft>
                <a:spcPts val="0"/>
              </a:spcAft>
              <a:buClr>
                <a:schemeClr val="accent1"/>
              </a:buClr>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itchFamily="34" charset="0"/>
                <a:ea typeface="+mn-ea"/>
                <a:cs typeface="+mn-cs"/>
              </a:rPr>
              <a:t> </a:t>
            </a:r>
            <a:endParaRPr kumimoji="0" lang="en-US" sz="18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
        <p:nvSpPr>
          <p:cNvPr id="6" name="Content Placeholder 2"/>
          <p:cNvSpPr txBox="1">
            <a:spLocks/>
          </p:cNvSpPr>
          <p:nvPr/>
        </p:nvSpPr>
        <p:spPr>
          <a:xfrm>
            <a:off x="1143000" y="1447800"/>
            <a:ext cx="7620000" cy="5181600"/>
          </a:xfrm>
          <a:prstGeom prst="rect">
            <a:avLst/>
          </a:prstGeom>
        </p:spPr>
        <p:style>
          <a:lnRef idx="2">
            <a:schemeClr val="dk1"/>
          </a:lnRef>
          <a:fillRef idx="1">
            <a:schemeClr val="lt1"/>
          </a:fillRef>
          <a:effectRef idx="0">
            <a:schemeClr val="dk1"/>
          </a:effectRef>
          <a:fontRef idx="minor">
            <a:schemeClr val="dk1"/>
          </a:fontRef>
        </p:style>
        <p:txBody>
          <a:bodyPr>
            <a:noAutofit/>
          </a:bodyPr>
          <a:lstStyle/>
          <a:p>
            <a:endParaRPr lang="en-US" dirty="0"/>
          </a:p>
          <a:p>
            <a:pPr algn="ctr">
              <a:lnSpc>
                <a:spcPct val="150000"/>
              </a:lnSpc>
            </a:pPr>
            <a:r>
              <a:rPr lang="en-US" dirty="0" smtClean="0"/>
              <a:t> </a:t>
            </a:r>
            <a:r>
              <a:rPr lang="en-US" sz="3200" i="1" dirty="0" smtClean="0">
                <a:effectLst>
                  <a:outerShdw blurRad="38100" dist="38100" dir="2700000" algn="tl">
                    <a:srgbClr val="000000">
                      <a:alpha val="43137"/>
                    </a:srgbClr>
                  </a:outerShdw>
                </a:effectLst>
              </a:rPr>
              <a:t>The health </a:t>
            </a:r>
            <a:r>
              <a:rPr lang="en-US" sz="3200" i="1" dirty="0">
                <a:effectLst>
                  <a:outerShdw blurRad="38100" dist="38100" dir="2700000" algn="tl">
                    <a:srgbClr val="000000">
                      <a:alpha val="43137"/>
                    </a:srgbClr>
                  </a:outerShdw>
                </a:effectLst>
              </a:rPr>
              <a:t>and </a:t>
            </a:r>
            <a:r>
              <a:rPr lang="en-US" sz="3200" i="1" dirty="0" smtClean="0">
                <a:effectLst>
                  <a:outerShdw blurRad="38100" dist="38100" dir="2700000" algn="tl">
                    <a:srgbClr val="000000">
                      <a:alpha val="43137"/>
                    </a:srgbClr>
                  </a:outerShdw>
                </a:effectLst>
              </a:rPr>
              <a:t>well-being  of </a:t>
            </a:r>
            <a:r>
              <a:rPr lang="en-US" sz="3200" i="1" dirty="0">
                <a:effectLst>
                  <a:outerShdw blurRad="38100" dist="38100" dir="2700000" algn="tl">
                    <a:srgbClr val="000000">
                      <a:alpha val="43137"/>
                    </a:srgbClr>
                  </a:outerShdw>
                </a:effectLst>
              </a:rPr>
              <a:t>participants must be the primary concerns during </a:t>
            </a:r>
            <a:r>
              <a:rPr lang="en-US" sz="3200" i="1" dirty="0" smtClean="0">
                <a:effectLst>
                  <a:outerShdw blurRad="38100" dist="38100" dir="2700000" algn="tl">
                    <a:srgbClr val="000000">
                      <a:alpha val="43137"/>
                    </a:srgbClr>
                  </a:outerShdw>
                </a:effectLst>
              </a:rPr>
              <a:t>research </a:t>
            </a:r>
            <a:r>
              <a:rPr lang="en-US" sz="3200" i="1" dirty="0">
                <a:effectLst>
                  <a:outerShdw blurRad="38100" dist="38100" dir="2700000" algn="tl">
                    <a:srgbClr val="000000">
                      <a:alpha val="43137"/>
                    </a:srgbClr>
                  </a:outerShdw>
                </a:effectLst>
              </a:rPr>
              <a:t>and </a:t>
            </a:r>
            <a:r>
              <a:rPr lang="en-US" sz="3200" i="1" dirty="0" smtClean="0">
                <a:effectLst>
                  <a:outerShdw blurRad="38100" dist="38100" dir="2700000" algn="tl">
                    <a:srgbClr val="000000">
                      <a:alpha val="43137"/>
                    </a:srgbClr>
                  </a:outerShdw>
                </a:effectLst>
              </a:rPr>
              <a:t>these should prevail over </a:t>
            </a:r>
            <a:r>
              <a:rPr lang="en-US" sz="3200" i="1" dirty="0">
                <a:effectLst>
                  <a:outerShdw blurRad="38100" dist="38100" dir="2700000" algn="tl">
                    <a:srgbClr val="000000">
                      <a:alpha val="43137"/>
                    </a:srgbClr>
                  </a:outerShdw>
                </a:effectLst>
              </a:rPr>
              <a:t>any other concerns, </a:t>
            </a:r>
            <a:r>
              <a:rPr lang="en-US" sz="3200" i="1" dirty="0" smtClean="0">
                <a:effectLst>
                  <a:outerShdw blurRad="38100" dist="38100" dir="2700000" algn="tl">
                    <a:srgbClr val="000000">
                      <a:alpha val="43137"/>
                    </a:srgbClr>
                  </a:outerShdw>
                </a:effectLst>
              </a:rPr>
              <a:t>including </a:t>
            </a:r>
            <a:r>
              <a:rPr lang="en-US" sz="3200" i="1" dirty="0">
                <a:effectLst>
                  <a:outerShdw blurRad="38100" dist="38100" dir="2700000" algn="tl">
                    <a:srgbClr val="000000">
                      <a:alpha val="43137"/>
                    </a:srgbClr>
                  </a:outerShdw>
                </a:effectLst>
              </a:rPr>
              <a:t>the interests of </a:t>
            </a:r>
            <a:r>
              <a:rPr lang="en-US" sz="3200" i="1" dirty="0" smtClean="0">
                <a:effectLst>
                  <a:outerShdw blurRad="38100" dist="38100" dir="2700000" algn="tl">
                    <a:srgbClr val="000000">
                      <a:alpha val="43137"/>
                    </a:srgbClr>
                  </a:outerShdw>
                </a:effectLst>
              </a:rPr>
              <a:t>scienc</a:t>
            </a:r>
            <a:r>
              <a:rPr lang="en-US" sz="3200" dirty="0" smtClean="0">
                <a:effectLst>
                  <a:outerShdw blurRad="38100" dist="38100" dir="2700000" algn="tl">
                    <a:srgbClr val="000000">
                      <a:alpha val="43137"/>
                    </a:srgbClr>
                  </a:outerShdw>
                </a:effectLst>
              </a:rPr>
              <a:t>e</a:t>
            </a:r>
          </a:p>
          <a:p>
            <a:endParaRPr kumimoji="0" lang="en-US" sz="2000" b="0" i="0" u="none" strike="noStrike" kern="1200" cap="none" spc="0" normalizeH="0" baseline="0" noProof="0" dirty="0" smtClean="0">
              <a:ln>
                <a:noFill/>
              </a:ln>
              <a:solidFill>
                <a:prstClr val="black"/>
              </a:solidFill>
              <a:effectLst/>
              <a:uLnTx/>
              <a:uFillTx/>
              <a:latin typeface="Calibri" pitchFamily="34" charset="0"/>
              <a:ea typeface="+mn-ea"/>
              <a:cs typeface="+mn-cs"/>
            </a:endParaRPr>
          </a:p>
          <a:p>
            <a:endParaRPr lang="en-US" sz="2000" dirty="0" smtClean="0">
              <a:solidFill>
                <a:prstClr val="black"/>
              </a:solidFill>
              <a:latin typeface="Calibri" pitchFamily="34" charset="0"/>
            </a:endParaRPr>
          </a:p>
          <a:p>
            <a:endParaRPr lang="en-US" sz="2000" dirty="0">
              <a:solidFill>
                <a:prstClr val="black"/>
              </a:solidFill>
              <a:latin typeface="Calibri" pitchFamily="34" charset="0"/>
            </a:endParaRPr>
          </a:p>
          <a:p>
            <a:endParaRPr kumimoji="0" lang="en-US" sz="2000" b="0" i="0" u="none" strike="noStrike" kern="1200" cap="none" spc="0" normalizeH="0" baseline="0" noProof="0" dirty="0" smtClean="0">
              <a:ln>
                <a:noFill/>
              </a:ln>
              <a:solidFill>
                <a:prstClr val="black"/>
              </a:solidFill>
              <a:effectLst/>
              <a:uLnTx/>
              <a:uFillTx/>
              <a:latin typeface="Calibri" pitchFamily="34" charset="0"/>
              <a:ea typeface="+mn-ea"/>
              <a:cs typeface="+mn-cs"/>
            </a:endParaRPr>
          </a:p>
          <a:p>
            <a:endParaRPr kumimoji="0" lang="en-US" sz="2000" b="0" i="0" u="none" strike="noStrike" kern="1200" cap="none" spc="0" normalizeH="0" baseline="0" noProof="0" dirty="0" smtClean="0">
              <a:ln>
                <a:noFill/>
              </a:ln>
              <a:solidFill>
                <a:prstClr val="black"/>
              </a:solidFill>
              <a:effectLst/>
              <a:uLnTx/>
              <a:uFillTx/>
              <a:latin typeface="Calibri" pitchFamily="34" charset="0"/>
              <a:ea typeface="+mn-ea"/>
              <a:cs typeface="+mn-cs"/>
            </a:endParaRPr>
          </a:p>
          <a:p>
            <a:r>
              <a:rPr lang="en-US" sz="1400" dirty="0" smtClean="0">
                <a:solidFill>
                  <a:prstClr val="black"/>
                </a:solidFill>
                <a:latin typeface="Calibri" pitchFamily="34" charset="0"/>
              </a:rPr>
              <a:t>Best practices -UNAIDS 2002</a:t>
            </a:r>
            <a:endParaRPr kumimoji="0" lang="en-US" sz="1400" b="0" i="0" u="none" strike="noStrike" kern="1200" cap="none" spc="0" normalizeH="0" baseline="0" noProof="0" dirty="0">
              <a:ln>
                <a:noFill/>
              </a:ln>
              <a:solidFill>
                <a:prstClr val="black"/>
              </a:solidFill>
              <a:effectLst/>
              <a:uLnTx/>
              <a:uFillTx/>
              <a:latin typeface="Calibri" pitchFamily="34" charset="0"/>
              <a:ea typeface="+mn-ea"/>
              <a:cs typeface="+mn-cs"/>
            </a:endParaRPr>
          </a:p>
          <a:p>
            <a:endParaRPr lang="en-US" dirty="0" smtClean="0">
              <a:solidFill>
                <a:prstClr val="black"/>
              </a:solidFill>
              <a:latin typeface="Calibri" pitchFamily="34" charset="0"/>
            </a:endParaRPr>
          </a:p>
          <a:p>
            <a:pPr marL="512763" marR="0" lvl="1" indent="-55563" algn="r" defTabSz="914400" rtl="0" eaLnBrk="1" fontAlgn="auto" latinLnBrk="0" hangingPunct="1">
              <a:lnSpc>
                <a:spcPct val="100000"/>
              </a:lnSpc>
              <a:spcBef>
                <a:spcPts val="550"/>
              </a:spcBef>
              <a:spcAft>
                <a:spcPts val="0"/>
              </a:spcAft>
              <a:buClr>
                <a:schemeClr val="accent1"/>
              </a:buClr>
              <a:buSzTx/>
              <a:buFontTx/>
              <a:buNone/>
              <a:tabLst/>
              <a:defRPr/>
            </a:pPr>
            <a:endParaRPr kumimoji="0" lang="en-US" sz="11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0"/>
            <a:ext cx="8229600" cy="1143000"/>
          </a:xfrm>
        </p:spPr>
        <p:txBody>
          <a:bodyPr/>
          <a:lstStyle/>
          <a:p>
            <a:pPr algn="ctr"/>
            <a:r>
              <a:rPr lang="en-US" b="1" smtClean="0">
                <a:latin typeface="Cambria" pitchFamily="18" charset="0"/>
              </a:rPr>
              <a:t>Challenges</a:t>
            </a:r>
          </a:p>
        </p:txBody>
      </p:sp>
      <p:graphicFrame>
        <p:nvGraphicFramePr>
          <p:cNvPr id="4" name="Table 3"/>
          <p:cNvGraphicFramePr>
            <a:graphicFrameLocks noGrp="1"/>
          </p:cNvGraphicFramePr>
          <p:nvPr/>
        </p:nvGraphicFramePr>
        <p:xfrm>
          <a:off x="228600" y="1143000"/>
          <a:ext cx="8610600" cy="5444628"/>
        </p:xfrm>
        <a:graphic>
          <a:graphicData uri="http://schemas.openxmlformats.org/drawingml/2006/table">
            <a:tbl>
              <a:tblPr firstRow="1" bandRow="1">
                <a:tableStyleId>{5C22544A-7EE6-4342-B048-85BDC9FD1C3A}</a:tableStyleId>
              </a:tblPr>
              <a:tblGrid>
                <a:gridCol w="4686782"/>
                <a:gridCol w="3923818"/>
              </a:tblGrid>
              <a:tr h="3905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solidFill>
                            <a:schemeClr val="tx1"/>
                          </a:solidFill>
                          <a:latin typeface="Calibri" pitchFamily="34" charset="0"/>
                        </a:rPr>
                        <a:t>Challenge</a:t>
                      </a:r>
                      <a:endParaRPr lang="en-US" sz="1800" b="1" dirty="0">
                        <a:solidFill>
                          <a:schemeClr val="tx1"/>
                        </a:solidFill>
                        <a:latin typeface="Calibri" pitchFamily="34" charset="0"/>
                      </a:endParaRPr>
                    </a:p>
                  </a:txBody>
                  <a:tcPr/>
                </a:tc>
                <a:tc>
                  <a:txBody>
                    <a:bodyPr/>
                    <a:lstStyle/>
                    <a:p>
                      <a:r>
                        <a:rPr lang="en-US" sz="1800" b="1" dirty="0" smtClean="0">
                          <a:solidFill>
                            <a:schemeClr val="tx1"/>
                          </a:solidFill>
                          <a:latin typeface="Calibri" pitchFamily="34" charset="0"/>
                        </a:rPr>
                        <a:t>Reason</a:t>
                      </a:r>
                      <a:endParaRPr lang="en-US" sz="1800" b="1" dirty="0">
                        <a:solidFill>
                          <a:schemeClr val="tx1"/>
                        </a:solidFill>
                        <a:latin typeface="Calibri" pitchFamily="34" charset="0"/>
                      </a:endParaRPr>
                    </a:p>
                  </a:txBody>
                  <a:tcPr/>
                </a:tc>
              </a:tr>
              <a:tr h="7704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Calibri" pitchFamily="34" charset="0"/>
                        </a:rPr>
                        <a:t>Universal vs. best local available care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dirty="0" smtClean="0">
                        <a:latin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Calibri" pitchFamily="34" charset="0"/>
                        </a:rPr>
                        <a:t>Issue</a:t>
                      </a:r>
                      <a:r>
                        <a:rPr lang="en-US" sz="1800" b="1" baseline="0" dirty="0" smtClean="0">
                          <a:latin typeface="Calibri" pitchFamily="34" charset="0"/>
                        </a:rPr>
                        <a:t> of equity in </a:t>
                      </a:r>
                      <a:r>
                        <a:rPr lang="en-US" sz="1800" b="1" baseline="0" dirty="0" err="1" smtClean="0">
                          <a:latin typeface="Calibri" pitchFamily="34" charset="0"/>
                        </a:rPr>
                        <a:t>multicentric</a:t>
                      </a:r>
                      <a:r>
                        <a:rPr lang="en-US" sz="1800" b="1" baseline="0" dirty="0" smtClean="0">
                          <a:latin typeface="Calibri" pitchFamily="34" charset="0"/>
                        </a:rPr>
                        <a:t> trials</a:t>
                      </a:r>
                      <a:endParaRPr lang="en-US" sz="1800" b="1" dirty="0" smtClean="0">
                        <a:latin typeface="Calibri"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itchFamily="34" charset="0"/>
                        </a:rPr>
                        <a:t>Similar standards</a:t>
                      </a:r>
                      <a:r>
                        <a:rPr lang="en-US" sz="1800" baseline="0" dirty="0" smtClean="0">
                          <a:latin typeface="Calibri" pitchFamily="34" charset="0"/>
                        </a:rPr>
                        <a:t> should be maintained by the external sponsoring agency. </a:t>
                      </a:r>
                      <a:r>
                        <a:rPr lang="en-US" sz="1800" dirty="0" smtClean="0">
                          <a:latin typeface="Calibri" pitchFamily="34" charset="0"/>
                        </a:rPr>
                        <a:t>Higher  SOC than otherwise available may be seen as an</a:t>
                      </a:r>
                      <a:r>
                        <a:rPr lang="en-US" sz="1800" baseline="0" dirty="0" smtClean="0">
                          <a:latin typeface="Calibri" pitchFamily="34" charset="0"/>
                        </a:rPr>
                        <a:t> undue inducement to participate in trial</a:t>
                      </a:r>
                      <a:endParaRPr lang="en-US" sz="1800" dirty="0" smtClean="0">
                        <a:latin typeface="Calibri" pitchFamily="34" charset="0"/>
                      </a:endParaRPr>
                    </a:p>
                    <a:p>
                      <a:endParaRPr lang="en-US" sz="1800" dirty="0">
                        <a:latin typeface="Calibri" pitchFamily="34" charset="0"/>
                      </a:endParaRPr>
                    </a:p>
                  </a:txBody>
                  <a:tcPr/>
                </a:tc>
              </a:tr>
              <a:tr h="5457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itchFamily="34" charset="0"/>
                        </a:rPr>
                        <a:t>Treatment of research related injury- timeframe</a:t>
                      </a:r>
                      <a:endParaRPr lang="en-US" sz="1800" dirty="0">
                        <a:latin typeface="Calibri" pitchFamily="34" charset="0"/>
                      </a:endParaRPr>
                    </a:p>
                  </a:txBody>
                  <a:tcPr/>
                </a:tc>
                <a:tc>
                  <a:txBody>
                    <a:bodyPr/>
                    <a:lstStyle/>
                    <a:p>
                      <a:pPr algn="l"/>
                      <a:r>
                        <a:rPr lang="en-US" sz="1800" dirty="0" smtClean="0">
                          <a:latin typeface="Calibri" pitchFamily="34" charset="0"/>
                        </a:rPr>
                        <a:t>Treatment of HIV infection is expensive and life long medications must</a:t>
                      </a:r>
                      <a:r>
                        <a:rPr lang="en-US" sz="1800" baseline="0" dirty="0" smtClean="0">
                          <a:latin typeface="Calibri" pitchFamily="34" charset="0"/>
                        </a:rPr>
                        <a:t> be taken. </a:t>
                      </a:r>
                    </a:p>
                    <a:p>
                      <a:pPr algn="l"/>
                      <a:r>
                        <a:rPr lang="en-US" sz="1800" b="0" baseline="0" dirty="0" smtClean="0">
                          <a:solidFill>
                            <a:schemeClr val="tx1"/>
                          </a:solidFill>
                          <a:latin typeface="Calibri" pitchFamily="34" charset="0"/>
                        </a:rPr>
                        <a:t>Decide the correct balance between appropriate re-imbursement and undue inducement</a:t>
                      </a:r>
                      <a:endParaRPr lang="en-US" sz="1800" b="0" dirty="0" smtClean="0">
                        <a:solidFill>
                          <a:schemeClr val="tx1"/>
                        </a:solidFill>
                        <a:latin typeface="Calibri" pitchFamily="34" charset="0"/>
                      </a:endParaRPr>
                    </a:p>
                    <a:p>
                      <a:endParaRPr lang="en-US" sz="1800" dirty="0">
                        <a:latin typeface="Calibri" pitchFamily="34" charset="0"/>
                      </a:endParaRPr>
                    </a:p>
                  </a:txBody>
                  <a:tcPr/>
                </a:tc>
              </a:tr>
              <a:tr h="3905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itchFamily="34" charset="0"/>
                        </a:rPr>
                        <a:t>Community participation</a:t>
                      </a:r>
                      <a:endParaRPr lang="en-US" sz="1800" dirty="0">
                        <a:latin typeface="Calibri" pitchFamily="34" charset="0"/>
                      </a:endParaRPr>
                    </a:p>
                  </a:txBody>
                  <a:tcPr/>
                </a:tc>
                <a:tc>
                  <a:txBody>
                    <a:bodyPr/>
                    <a:lstStyle/>
                    <a:p>
                      <a:r>
                        <a:rPr lang="en-US" sz="1800" dirty="0" smtClean="0">
                          <a:latin typeface="Calibri" pitchFamily="34" charset="0"/>
                        </a:rPr>
                        <a:t>Supportive environment, ownership, address social</a:t>
                      </a:r>
                      <a:r>
                        <a:rPr lang="en-US" sz="1800" baseline="0" dirty="0" smtClean="0">
                          <a:latin typeface="Calibri" pitchFamily="34" charset="0"/>
                        </a:rPr>
                        <a:t> stigma, </a:t>
                      </a:r>
                      <a:r>
                        <a:rPr lang="en-US" sz="1800" dirty="0" smtClean="0">
                          <a:latin typeface="Calibri" pitchFamily="34" charset="0"/>
                        </a:rPr>
                        <a:t>facilitate effective recruitment and retention</a:t>
                      </a:r>
                      <a:endParaRPr lang="en-US" sz="1800" dirty="0">
                        <a:latin typeface="Calibri" pitchFamily="34" charset="0"/>
                      </a:endParaRPr>
                    </a:p>
                  </a:txBody>
                  <a:tcPr/>
                </a:tc>
              </a:tr>
              <a:tr h="3905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alibri" pitchFamily="34" charset="0"/>
                        </a:rPr>
                        <a:t>Pre-trial agreements</a:t>
                      </a:r>
                      <a:endParaRPr lang="en-US" sz="1800" dirty="0">
                        <a:latin typeface="Calibri" pitchFamily="34" charset="0"/>
                      </a:endParaRPr>
                    </a:p>
                  </a:txBody>
                  <a:tcPr/>
                </a:tc>
                <a:tc>
                  <a:txBody>
                    <a:bodyPr/>
                    <a:lstStyle/>
                    <a:p>
                      <a:endParaRPr lang="en-US" sz="1800" dirty="0">
                        <a:latin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2"/>
          <p:cNvSpPr>
            <a:spLocks noGrp="1"/>
          </p:cNvSpPr>
          <p:nvPr>
            <p:ph type="title"/>
          </p:nvPr>
        </p:nvSpPr>
        <p:spPr/>
        <p:txBody>
          <a:bodyPr>
            <a:normAutofit fontScale="90000"/>
          </a:bodyPr>
          <a:lstStyle/>
          <a:p>
            <a:pPr algn="ctr"/>
            <a:r>
              <a:rPr lang="en-US" b="1" smtClean="0">
                <a:latin typeface="Cambria" pitchFamily="18" charset="0"/>
              </a:rPr>
              <a:t/>
            </a:r>
            <a:br>
              <a:rPr lang="en-US" b="1" smtClean="0">
                <a:latin typeface="Cambria" pitchFamily="18" charset="0"/>
              </a:rPr>
            </a:br>
            <a:r>
              <a:rPr lang="en-US" b="1" smtClean="0">
                <a:latin typeface="Cambria" pitchFamily="18" charset="0"/>
              </a:rPr>
              <a:t>Other things to consider</a:t>
            </a:r>
            <a:br>
              <a:rPr lang="en-US" b="1" smtClean="0">
                <a:latin typeface="Cambria" pitchFamily="18" charset="0"/>
              </a:rPr>
            </a:br>
            <a:endParaRPr lang="en-US" smtClean="0"/>
          </a:p>
        </p:txBody>
      </p:sp>
      <p:sp>
        <p:nvSpPr>
          <p:cNvPr id="4" name="Content Placeholder 3"/>
          <p:cNvSpPr>
            <a:spLocks noGrp="1"/>
          </p:cNvSpPr>
          <p:nvPr>
            <p:ph idx="1"/>
          </p:nvPr>
        </p:nvSpPr>
        <p:spPr/>
        <p:txBody>
          <a:bodyPr>
            <a:normAutofit fontScale="92500" lnSpcReduction="20000"/>
          </a:bodyPr>
          <a:lstStyle/>
          <a:p>
            <a:pPr>
              <a:lnSpc>
                <a:spcPct val="80000"/>
              </a:lnSpc>
              <a:buFont typeface="Arial" pitchFamily="34" charset="0"/>
              <a:buChar char="•"/>
              <a:defRPr/>
            </a:pPr>
            <a:endParaRPr lang="en-US" b="0" dirty="0" smtClean="0">
              <a:latin typeface="Calibri" pitchFamily="34" charset="0"/>
            </a:endParaRPr>
          </a:p>
          <a:p>
            <a:pPr>
              <a:lnSpc>
                <a:spcPct val="80000"/>
              </a:lnSpc>
              <a:buFont typeface="Arial" pitchFamily="34" charset="0"/>
              <a:buChar char="•"/>
              <a:defRPr/>
            </a:pPr>
            <a:r>
              <a:rPr lang="en-US" b="0" dirty="0" smtClean="0">
                <a:latin typeface="Calibri" pitchFamily="34" charset="0"/>
              </a:rPr>
              <a:t>Costs </a:t>
            </a:r>
            <a:r>
              <a:rPr lang="en-US" b="0" dirty="0" smtClean="0">
                <a:latin typeface="Calibri" pitchFamily="34" charset="0"/>
              </a:rPr>
              <a:t>for care and </a:t>
            </a:r>
            <a:r>
              <a:rPr lang="en-US" b="0" dirty="0" smtClean="0">
                <a:latin typeface="Calibri" pitchFamily="34" charset="0"/>
              </a:rPr>
              <a:t>treatment</a:t>
            </a:r>
          </a:p>
          <a:p>
            <a:pPr>
              <a:lnSpc>
                <a:spcPct val="80000"/>
              </a:lnSpc>
              <a:buFont typeface="Arial" pitchFamily="34" charset="0"/>
              <a:buChar char="•"/>
              <a:defRPr/>
            </a:pPr>
            <a:endParaRPr lang="en-US" b="0" dirty="0" smtClean="0">
              <a:latin typeface="Calibri" pitchFamily="34" charset="0"/>
            </a:endParaRPr>
          </a:p>
          <a:p>
            <a:pPr>
              <a:lnSpc>
                <a:spcPct val="80000"/>
              </a:lnSpc>
              <a:buFont typeface="Arial" pitchFamily="34" charset="0"/>
              <a:buChar char="•"/>
              <a:defRPr/>
            </a:pPr>
            <a:r>
              <a:rPr lang="en-US" b="0" dirty="0" smtClean="0">
                <a:latin typeface="Calibri" pitchFamily="34" charset="0"/>
              </a:rPr>
              <a:t>Costs for travel</a:t>
            </a:r>
          </a:p>
          <a:p>
            <a:pPr>
              <a:lnSpc>
                <a:spcPct val="80000"/>
              </a:lnSpc>
              <a:buFont typeface="Arial" pitchFamily="34" charset="0"/>
              <a:buChar char="•"/>
              <a:defRPr/>
            </a:pPr>
            <a:endParaRPr lang="en-US" b="0" dirty="0" smtClean="0">
              <a:latin typeface="Calibri" pitchFamily="34" charset="0"/>
            </a:endParaRPr>
          </a:p>
          <a:p>
            <a:pPr marL="968375" lvl="1" indent="-398463">
              <a:defRPr/>
            </a:pPr>
            <a:r>
              <a:rPr lang="en-US" sz="1800" dirty="0" smtClean="0">
                <a:latin typeface="Calibri" pitchFamily="34" charset="0"/>
              </a:rPr>
              <a:t>Out of schedule visits</a:t>
            </a:r>
          </a:p>
          <a:p>
            <a:pPr marL="968375" lvl="1" indent="-398463">
              <a:defRPr/>
            </a:pPr>
            <a:endParaRPr lang="en-US" sz="1800" dirty="0" smtClean="0">
              <a:latin typeface="Calibri" pitchFamily="34" charset="0"/>
            </a:endParaRPr>
          </a:p>
          <a:p>
            <a:pPr marL="350838" indent="-350838">
              <a:buFont typeface="Arial" pitchFamily="34" charset="0"/>
              <a:buChar char="•"/>
              <a:defRPr/>
            </a:pPr>
            <a:r>
              <a:rPr lang="en-US" b="0" dirty="0" smtClean="0">
                <a:latin typeface="Calibri" pitchFamily="34" charset="0"/>
              </a:rPr>
              <a:t>Clinical trial drop-outs</a:t>
            </a:r>
          </a:p>
          <a:p>
            <a:pPr marL="350838" indent="-350838">
              <a:buFont typeface="Arial" pitchFamily="34" charset="0"/>
              <a:buChar char="•"/>
              <a:defRPr/>
            </a:pPr>
            <a:endParaRPr lang="en-US" b="0" dirty="0" smtClean="0">
              <a:latin typeface="Calibri" pitchFamily="34" charset="0"/>
            </a:endParaRPr>
          </a:p>
          <a:p>
            <a:pPr marL="350838" indent="-350838">
              <a:buFont typeface="Arial" pitchFamily="34" charset="0"/>
              <a:buChar char="•"/>
              <a:defRPr/>
            </a:pPr>
            <a:r>
              <a:rPr lang="en-US" b="0" dirty="0" smtClean="0">
                <a:latin typeface="Calibri" pitchFamily="34" charset="0"/>
              </a:rPr>
              <a:t>Participants terminated from the study</a:t>
            </a:r>
          </a:p>
          <a:p>
            <a:pPr marL="350838" indent="-350838">
              <a:buFont typeface="Arial" pitchFamily="34" charset="0"/>
              <a:buChar char="•"/>
              <a:defRPr/>
            </a:pPr>
            <a:endParaRPr lang="en-US" b="0" dirty="0" smtClean="0">
              <a:latin typeface="Calibri" pitchFamily="34" charset="0"/>
            </a:endParaRPr>
          </a:p>
          <a:p>
            <a:pPr marL="350838" indent="-350838">
              <a:buFont typeface="Arial" pitchFamily="34" charset="0"/>
              <a:buChar char="•"/>
              <a:defRPr/>
            </a:pPr>
            <a:r>
              <a:rPr lang="en-US" b="0" dirty="0" smtClean="0">
                <a:latin typeface="Calibri" pitchFamily="34" charset="0"/>
              </a:rPr>
              <a:t>Women becoming pregnant during the trial </a:t>
            </a:r>
          </a:p>
          <a:p>
            <a:pPr marL="350838" indent="-350838">
              <a:defRPr/>
            </a:pPr>
            <a:endParaRPr lang="en-US" b="0" dirty="0">
              <a:latin typeface="Calibri"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2"/>
          <p:cNvSpPr>
            <a:spLocks noGrp="1"/>
          </p:cNvSpPr>
          <p:nvPr>
            <p:ph type="title"/>
          </p:nvPr>
        </p:nvSpPr>
        <p:spPr>
          <a:xfrm>
            <a:off x="1435608" y="274638"/>
            <a:ext cx="7498080" cy="563562"/>
          </a:xfrm>
        </p:spPr>
        <p:txBody>
          <a:bodyPr>
            <a:normAutofit fontScale="90000"/>
          </a:bodyPr>
          <a:lstStyle/>
          <a:p>
            <a:pPr algn="ctr"/>
            <a:r>
              <a:rPr lang="en-US" b="1" dirty="0" smtClean="0">
                <a:latin typeface="Cambria" pitchFamily="18" charset="0"/>
              </a:rPr>
              <a:t>SOC Practiced</a:t>
            </a:r>
          </a:p>
        </p:txBody>
      </p:sp>
      <p:sp>
        <p:nvSpPr>
          <p:cNvPr id="20483" name="Content Placeholder 3"/>
          <p:cNvSpPr>
            <a:spLocks noGrp="1"/>
          </p:cNvSpPr>
          <p:nvPr>
            <p:ph idx="1"/>
          </p:nvPr>
        </p:nvSpPr>
        <p:spPr>
          <a:xfrm>
            <a:off x="1143000" y="914400"/>
            <a:ext cx="7772400" cy="5791200"/>
          </a:xfrm>
        </p:spPr>
        <p:txBody>
          <a:bodyPr>
            <a:noAutofit/>
          </a:bodyPr>
          <a:lstStyle/>
          <a:p>
            <a:pPr>
              <a:lnSpc>
                <a:spcPct val="150000"/>
              </a:lnSpc>
            </a:pPr>
            <a:r>
              <a:rPr lang="en-US" sz="3600" b="1" dirty="0" smtClean="0">
                <a:latin typeface="Calibri" pitchFamily="34" charset="0"/>
              </a:rPr>
              <a:t>Comprehensive Care </a:t>
            </a:r>
          </a:p>
          <a:p>
            <a:pPr marL="914400" lvl="1" indent="-457200">
              <a:lnSpc>
                <a:spcPct val="150000"/>
              </a:lnSpc>
            </a:pPr>
            <a:r>
              <a:rPr lang="en-US" sz="1800" b="1" dirty="0" smtClean="0">
                <a:latin typeface="Calibri" pitchFamily="34" charset="0"/>
                <a:ea typeface="ＭＳ Ｐゴシック"/>
              </a:rPr>
              <a:t>Study-related care- Minimum Standards/highest attainable treatment in India</a:t>
            </a:r>
          </a:p>
          <a:p>
            <a:pPr marL="914400" lvl="1" indent="-457200">
              <a:lnSpc>
                <a:spcPct val="150000"/>
              </a:lnSpc>
            </a:pPr>
            <a:r>
              <a:rPr lang="en-US" sz="1800" b="1" dirty="0" smtClean="0">
                <a:latin typeface="Calibri" pitchFamily="34" charset="0"/>
                <a:ea typeface="ＭＳ Ｐゴシック"/>
              </a:rPr>
              <a:t>Provision of other non study-related care (primary health care)</a:t>
            </a:r>
          </a:p>
          <a:p>
            <a:pPr marL="914400" lvl="1" indent="-457200">
              <a:lnSpc>
                <a:spcPct val="150000"/>
              </a:lnSpc>
            </a:pPr>
            <a:r>
              <a:rPr lang="en-US" sz="1800" b="1" dirty="0" smtClean="0">
                <a:latin typeface="Calibri" pitchFamily="34" charset="0"/>
                <a:ea typeface="ＭＳ Ｐゴシック"/>
              </a:rPr>
              <a:t>Participants who became HIV-infected during the course of the trial HIV/AIDS care, support and treatment services offered </a:t>
            </a:r>
          </a:p>
          <a:p>
            <a:pPr marL="914400" lvl="1" indent="-457200">
              <a:lnSpc>
                <a:spcPct val="150000"/>
              </a:lnSpc>
            </a:pPr>
            <a:r>
              <a:rPr lang="en-US" sz="1800" b="1" dirty="0" smtClean="0">
                <a:latin typeface="Calibri" pitchFamily="34" charset="0"/>
                <a:ea typeface="ＭＳ Ｐゴシック"/>
              </a:rPr>
              <a:t>HIV/AIDS care provided  as a continuum (from home, community, peripheral unit to hospital, including follow up and back referral) </a:t>
            </a:r>
          </a:p>
          <a:p>
            <a:pPr marL="1314450" lvl="2" indent="-457200">
              <a:lnSpc>
                <a:spcPct val="150000"/>
              </a:lnSpc>
            </a:pPr>
            <a:r>
              <a:rPr lang="en-US" sz="1800" b="1" dirty="0" smtClean="0">
                <a:latin typeface="Calibri" pitchFamily="34" charset="0"/>
                <a:ea typeface="ＭＳ Ｐゴシック"/>
              </a:rPr>
              <a:t>National definitions and guidelines  followed</a:t>
            </a:r>
          </a:p>
          <a:p>
            <a:pPr marL="1314450" lvl="2" indent="-457200">
              <a:lnSpc>
                <a:spcPct val="150000"/>
              </a:lnSpc>
            </a:pPr>
            <a:r>
              <a:rPr lang="en-US" sz="1800" b="1" dirty="0" smtClean="0">
                <a:latin typeface="Calibri" pitchFamily="34" charset="0"/>
                <a:ea typeface="ＭＳ Ｐゴシック"/>
              </a:rPr>
              <a:t>Inter-linkages maintained by researchers within service delivery points. </a:t>
            </a:r>
          </a:p>
          <a:p>
            <a:pPr marL="1314450" lvl="2" indent="-457200">
              <a:lnSpc>
                <a:spcPct val="150000"/>
              </a:lnSpc>
            </a:pPr>
            <a:endParaRPr lang="en-US" sz="1800" b="1" dirty="0" smtClean="0">
              <a:latin typeface="Calibri" pitchFamily="34" charset="0"/>
              <a:ea typeface="ＭＳ Ｐゴシック"/>
            </a:endParaRPr>
          </a:p>
          <a:p>
            <a:pPr marL="914400" lvl="1" indent="-457200">
              <a:lnSpc>
                <a:spcPct val="150000"/>
              </a:lnSpc>
            </a:pPr>
            <a:endParaRPr lang="en-US" sz="1800" b="1" dirty="0" smtClean="0">
              <a:latin typeface="Calibri" pitchFamily="34" charset="0"/>
              <a:ea typeface="ＭＳ Ｐゴシック"/>
            </a:endParaRPr>
          </a:p>
          <a:p>
            <a:pPr marL="914400" lvl="1" indent="-457200">
              <a:lnSpc>
                <a:spcPct val="150000"/>
              </a:lnSpc>
            </a:pPr>
            <a:endParaRPr lang="en-US" sz="1800" b="1" dirty="0" smtClean="0">
              <a:latin typeface="Calibri" pitchFamily="34" charset="0"/>
              <a:ea typeface="ＭＳ Ｐゴシック"/>
            </a:endParaRPr>
          </a:p>
          <a:p>
            <a:pPr marL="914400" lvl="1" indent="-457200">
              <a:lnSpc>
                <a:spcPct val="150000"/>
              </a:lnSpc>
              <a:buFontTx/>
              <a:buNone/>
            </a:pPr>
            <a:endParaRPr lang="en-US" sz="1800" b="1" dirty="0" smtClean="0">
              <a:latin typeface="Calibri" pitchFamily="34" charset="0"/>
              <a:ea typeface="ＭＳ Ｐゴシック"/>
            </a:endParaRPr>
          </a:p>
          <a:p>
            <a:pPr marL="914400" lvl="1" indent="-457200">
              <a:lnSpc>
                <a:spcPct val="150000"/>
              </a:lnSpc>
            </a:pPr>
            <a:endParaRPr lang="en-US" sz="1800" b="1" dirty="0" smtClean="0">
              <a:latin typeface="Calibri" pitchFamily="34" charset="0"/>
              <a:ea typeface="ＭＳ Ｐゴシック"/>
            </a:endParaRPr>
          </a:p>
          <a:p>
            <a:pPr>
              <a:lnSpc>
                <a:spcPct val="150000"/>
              </a:lnSpc>
            </a:pPr>
            <a:r>
              <a:rPr lang="en-US" sz="3600" b="1" dirty="0" smtClean="0">
                <a:solidFill>
                  <a:srgbClr val="FF0000"/>
                </a:solidFill>
                <a:latin typeface="Calibri" pitchFamily="34" charset="0"/>
              </a:rPr>
              <a:t>		</a:t>
            </a:r>
          </a:p>
          <a:p>
            <a:pPr>
              <a:lnSpc>
                <a:spcPct val="150000"/>
              </a:lnSpc>
            </a:pPr>
            <a:endParaRPr lang="en-US" sz="3600" b="1" dirty="0" smtClean="0">
              <a:latin typeface="Calibri" pitchFamily="34" charset="0"/>
            </a:endParaRPr>
          </a:p>
          <a:p>
            <a:pPr>
              <a:lnSpc>
                <a:spcPct val="150000"/>
              </a:lnSpc>
            </a:pPr>
            <a:r>
              <a:rPr lang="en-US" sz="3600" b="1" dirty="0" smtClean="0">
                <a:latin typeface="Calibri" pitchFamily="34" charset="0"/>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p:txBody>
          <a:bodyPr/>
          <a:lstStyle/>
          <a:p>
            <a:pPr algn="ctr"/>
            <a:r>
              <a:rPr lang="en-US" b="1" smtClean="0">
                <a:latin typeface="Cambria" pitchFamily="18" charset="0"/>
              </a:rPr>
              <a:t>SOC Practiced</a:t>
            </a:r>
          </a:p>
        </p:txBody>
      </p:sp>
      <p:sp>
        <p:nvSpPr>
          <p:cNvPr id="23555" name="Content Placeholder 3"/>
          <p:cNvSpPr>
            <a:spLocks noGrp="1"/>
          </p:cNvSpPr>
          <p:nvPr>
            <p:ph idx="1"/>
          </p:nvPr>
        </p:nvSpPr>
        <p:spPr>
          <a:xfrm>
            <a:off x="1219200" y="1447800"/>
            <a:ext cx="7498080" cy="4800600"/>
          </a:xfrm>
        </p:spPr>
        <p:txBody>
          <a:bodyPr>
            <a:normAutofit/>
          </a:bodyPr>
          <a:lstStyle/>
          <a:p>
            <a:r>
              <a:rPr lang="en-US" b="1" dirty="0" smtClean="0">
                <a:latin typeface="Calibri" pitchFamily="34" charset="0"/>
              </a:rPr>
              <a:t>Established </a:t>
            </a:r>
            <a:r>
              <a:rPr lang="en-US" b="1" dirty="0" smtClean="0">
                <a:latin typeface="Calibri" pitchFamily="34" charset="0"/>
              </a:rPr>
              <a:t>effective mechanisms</a:t>
            </a:r>
          </a:p>
          <a:p>
            <a:pPr marL="914400" lvl="1" indent="-457200"/>
            <a:r>
              <a:rPr lang="en-US" sz="2000" b="1" dirty="0" smtClean="0">
                <a:latin typeface="Calibri" pitchFamily="34" charset="0"/>
                <a:ea typeface="ＭＳ Ｐゴシック"/>
              </a:rPr>
              <a:t>Defined </a:t>
            </a:r>
            <a:r>
              <a:rPr lang="en-US" sz="2000" b="1" dirty="0" smtClean="0">
                <a:latin typeface="Calibri" pitchFamily="34" charset="0"/>
                <a:ea typeface="ＭＳ Ｐゴシック"/>
              </a:rPr>
              <a:t>agencies and mechanisms</a:t>
            </a:r>
          </a:p>
          <a:p>
            <a:pPr marL="914400" lvl="1" indent="-457200"/>
            <a:endParaRPr lang="en-US" sz="2000" b="1" dirty="0" smtClean="0">
              <a:latin typeface="Calibri" pitchFamily="34" charset="0"/>
              <a:ea typeface="ＭＳ Ｐゴシック"/>
            </a:endParaRPr>
          </a:p>
          <a:p>
            <a:pPr marL="914400" lvl="1" indent="-457200"/>
            <a:r>
              <a:rPr lang="en-US" sz="2000" b="1" dirty="0" smtClean="0">
                <a:latin typeface="Calibri" pitchFamily="34" charset="0"/>
                <a:ea typeface="ＭＳ Ｐゴシック"/>
              </a:rPr>
              <a:t>Referral system  and access provided for HIV care, support, investigation and treatment (inpatient and outpatient) for those found HIV-infected at screening during trials and feasibility studies </a:t>
            </a:r>
          </a:p>
          <a:p>
            <a:pPr marL="914400" lvl="1" indent="-457200"/>
            <a:endParaRPr lang="en-US" sz="2000" b="1" dirty="0" smtClean="0">
              <a:latin typeface="Calibri" pitchFamily="34" charset="0"/>
              <a:ea typeface="ＭＳ Ｐゴシック"/>
            </a:endParaRPr>
          </a:p>
          <a:p>
            <a:pPr marL="914400" lvl="1" indent="-457200"/>
            <a:r>
              <a:rPr lang="en-US" sz="2000" b="1" dirty="0" smtClean="0">
                <a:latin typeface="Calibri" pitchFamily="34" charset="0"/>
                <a:ea typeface="ＭＳ Ｐゴシック"/>
              </a:rPr>
              <a:t>Initiated from the asymptomatic phase onwards as clinically indicated</a:t>
            </a:r>
          </a:p>
          <a:p>
            <a:pPr marL="914400" lvl="1" indent="-457200"/>
            <a:endParaRPr lang="en-US" sz="2000" b="1" dirty="0" smtClean="0">
              <a:latin typeface="Calibri" pitchFamily="34" charset="0"/>
              <a:ea typeface="ＭＳ Ｐゴシック"/>
            </a:endParaRPr>
          </a:p>
          <a:p>
            <a:pPr marL="914400" lvl="1" indent="-457200"/>
            <a:r>
              <a:rPr lang="en-US" sz="2000" b="1" dirty="0" smtClean="0">
                <a:latin typeface="Calibri" pitchFamily="34" charset="0"/>
                <a:ea typeface="ＭＳ Ｐゴシック"/>
              </a:rPr>
              <a:t>Maintained meticulous medical records of treated participants. </a:t>
            </a:r>
          </a:p>
          <a:p>
            <a:endParaRPr lang="en-US" b="1" dirty="0" smtClean="0">
              <a:latin typeface="Calibri"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p:nvPr>
        </p:nvSpPr>
        <p:spPr/>
        <p:txBody>
          <a:bodyPr/>
          <a:lstStyle/>
          <a:p>
            <a:pPr algn="ctr"/>
            <a:r>
              <a:rPr lang="en-US" b="1" smtClean="0">
                <a:latin typeface="Cambria" pitchFamily="18" charset="0"/>
              </a:rPr>
              <a:t>SOC Practiced</a:t>
            </a:r>
          </a:p>
        </p:txBody>
      </p:sp>
      <p:sp>
        <p:nvSpPr>
          <p:cNvPr id="25603" name="Content Placeholder 3"/>
          <p:cNvSpPr>
            <a:spLocks noGrp="1"/>
          </p:cNvSpPr>
          <p:nvPr>
            <p:ph idx="1"/>
          </p:nvPr>
        </p:nvSpPr>
        <p:spPr/>
        <p:txBody>
          <a:bodyPr>
            <a:noAutofit/>
          </a:bodyPr>
          <a:lstStyle/>
          <a:p>
            <a:pPr>
              <a:lnSpc>
                <a:spcPct val="200000"/>
              </a:lnSpc>
              <a:buFontTx/>
              <a:buChar char="•"/>
            </a:pPr>
            <a:r>
              <a:rPr lang="en-US" sz="2000" b="1" dirty="0" smtClean="0">
                <a:latin typeface="Calibri" pitchFamily="34" charset="0"/>
              </a:rPr>
              <a:t>Well-defined Standard Operative Procedures [SOPs] for care and treatment developed</a:t>
            </a:r>
          </a:p>
          <a:p>
            <a:pPr>
              <a:lnSpc>
                <a:spcPct val="200000"/>
              </a:lnSpc>
              <a:buFontTx/>
              <a:buChar char="•"/>
            </a:pPr>
            <a:r>
              <a:rPr lang="en-US" sz="2000" b="1" dirty="0" smtClean="0">
                <a:latin typeface="Calibri" pitchFamily="34" charset="0"/>
              </a:rPr>
              <a:t>Clinical trial participants given information in the consent forms, visual aids, study brochures in a transparent manner( continuous ongoing process during the study) </a:t>
            </a:r>
          </a:p>
          <a:p>
            <a:pPr>
              <a:lnSpc>
                <a:spcPct val="200000"/>
              </a:lnSpc>
              <a:buFontTx/>
              <a:buChar char="•"/>
            </a:pPr>
            <a:r>
              <a:rPr lang="en-US" sz="2000" b="1" dirty="0" smtClean="0">
                <a:latin typeface="Calibri" pitchFamily="34" charset="0"/>
              </a:rPr>
              <a:t>Strengthened Existing Infrastructure (trial center dependent)</a:t>
            </a:r>
          </a:p>
          <a:p>
            <a:pPr lvl="1">
              <a:lnSpc>
                <a:spcPct val="200000"/>
              </a:lnSpc>
              <a:buFont typeface="Arial" pitchFamily="34" charset="0"/>
              <a:buChar char="•"/>
            </a:pPr>
            <a:r>
              <a:rPr lang="en-US" sz="1100" b="1" dirty="0" smtClean="0">
                <a:latin typeface="Calibri" pitchFamily="34" charset="0"/>
                <a:ea typeface="ＭＳ Ｐゴシック"/>
              </a:rPr>
              <a:t>Quality Assurance and Quality improvement for service delivery</a:t>
            </a:r>
          </a:p>
          <a:p>
            <a:pPr lvl="1">
              <a:lnSpc>
                <a:spcPct val="200000"/>
              </a:lnSpc>
              <a:buFont typeface="Arial" pitchFamily="34" charset="0"/>
              <a:buChar char="•"/>
            </a:pPr>
            <a:r>
              <a:rPr lang="en-US" sz="1100" b="1" dirty="0" smtClean="0">
                <a:latin typeface="Calibri" pitchFamily="34" charset="0"/>
                <a:ea typeface="ＭＳ Ｐゴシック"/>
              </a:rPr>
              <a:t>Laboratory Management</a:t>
            </a:r>
          </a:p>
          <a:p>
            <a:pPr>
              <a:lnSpc>
                <a:spcPct val="200000"/>
              </a:lnSpc>
              <a:buFontTx/>
              <a:buChar char="•"/>
            </a:pPr>
            <a:endParaRPr lang="en-US" sz="2000" b="1" dirty="0" smtClean="0">
              <a:latin typeface="Calibri" pitchFamily="34" charset="0"/>
            </a:endParaRPr>
          </a:p>
          <a:p>
            <a:pPr>
              <a:lnSpc>
                <a:spcPct val="200000"/>
              </a:lnSpc>
              <a:buFontTx/>
              <a:buChar char="•"/>
            </a:pPr>
            <a:endParaRPr lang="en-US" sz="2000" b="1" dirty="0" smtClean="0">
              <a:latin typeface="Calibri" pitchFamily="34" charset="0"/>
            </a:endParaRPr>
          </a:p>
          <a:p>
            <a:pPr>
              <a:lnSpc>
                <a:spcPct val="200000"/>
              </a:lnSpc>
            </a:pPr>
            <a:r>
              <a:rPr lang="en-US" sz="2000" b="1" dirty="0" smtClean="0">
                <a:latin typeface="Calibri" pitchFamily="34" charset="0"/>
              </a:rPr>
              <a:t> </a:t>
            </a:r>
          </a:p>
          <a:p>
            <a:pPr>
              <a:lnSpc>
                <a:spcPct val="200000"/>
              </a:lnSpc>
            </a:pPr>
            <a:r>
              <a:rPr lang="en-US" sz="2000" b="1" dirty="0" smtClean="0">
                <a:latin typeface="Calibri" pitchFamily="34" charset="0"/>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rmAutofit fontScale="90000"/>
          </a:bodyPr>
          <a:lstStyle/>
          <a:p>
            <a:pPr algn="ctr"/>
            <a:r>
              <a:rPr lang="en-US" b="1" smtClean="0">
                <a:latin typeface="Cambria" pitchFamily="18" charset="0"/>
              </a:rPr>
              <a:t>Complex Ethical Perspectives in HIV Research</a:t>
            </a:r>
          </a:p>
        </p:txBody>
      </p:sp>
      <p:sp>
        <p:nvSpPr>
          <p:cNvPr id="3" name="Content Placeholder 2"/>
          <p:cNvSpPr>
            <a:spLocks noGrp="1"/>
          </p:cNvSpPr>
          <p:nvPr>
            <p:ph idx="1"/>
          </p:nvPr>
        </p:nvSpPr>
        <p:spPr/>
        <p:txBody>
          <a:bodyPr>
            <a:normAutofit/>
          </a:bodyPr>
          <a:lstStyle/>
          <a:p>
            <a:pPr>
              <a:defRPr/>
            </a:pPr>
            <a:r>
              <a:rPr lang="en-US" dirty="0" smtClean="0">
                <a:latin typeface="Calibri" pitchFamily="34" charset="0"/>
              </a:rPr>
              <a:t>Complex Dimensions</a:t>
            </a:r>
          </a:p>
          <a:p>
            <a:pPr>
              <a:defRPr/>
            </a:pPr>
            <a:endParaRPr lang="en-US" dirty="0" smtClean="0">
              <a:latin typeface="Calibri" pitchFamily="34" charset="0"/>
            </a:endParaRPr>
          </a:p>
          <a:p>
            <a:pPr marL="914400" lvl="1" indent="-457200">
              <a:defRPr/>
            </a:pPr>
            <a:r>
              <a:rPr lang="en-US" sz="1800" dirty="0" smtClean="0">
                <a:latin typeface="Calibri" pitchFamily="34" charset="0"/>
              </a:rPr>
              <a:t>Research participants that are infected</a:t>
            </a:r>
          </a:p>
          <a:p>
            <a:pPr marL="1314450" lvl="2" indent="-457200">
              <a:defRPr/>
            </a:pPr>
            <a:r>
              <a:rPr lang="en-US" sz="1800" dirty="0" smtClean="0">
                <a:latin typeface="Calibri" pitchFamily="34" charset="0"/>
              </a:rPr>
              <a:t>Health needs </a:t>
            </a:r>
          </a:p>
          <a:p>
            <a:pPr marL="1314450" lvl="2" indent="-457200">
              <a:defRPr/>
            </a:pPr>
            <a:r>
              <a:rPr lang="en-US" sz="1800" dirty="0" smtClean="0">
                <a:latin typeface="Calibri" pitchFamily="34" charset="0"/>
              </a:rPr>
              <a:t>Social Impact</a:t>
            </a:r>
          </a:p>
          <a:p>
            <a:pPr marL="914400" lvl="2" indent="-457200">
              <a:buFontTx/>
              <a:buNone/>
              <a:defRPr/>
            </a:pPr>
            <a:endParaRPr lang="en-US" sz="1800" dirty="0" smtClean="0">
              <a:latin typeface="Calibri" pitchFamily="34" charset="0"/>
            </a:endParaRPr>
          </a:p>
          <a:p>
            <a:pPr marL="914400" lvl="1" indent="-457200">
              <a:defRPr/>
            </a:pPr>
            <a:r>
              <a:rPr lang="en-US" sz="1800" dirty="0" smtClean="0">
                <a:latin typeface="Calibri" pitchFamily="34" charset="0"/>
              </a:rPr>
              <a:t>Scientific Output Influences</a:t>
            </a:r>
          </a:p>
          <a:p>
            <a:pPr marL="1311275" lvl="2" indent="-457200">
              <a:defRPr/>
            </a:pPr>
            <a:r>
              <a:rPr lang="en-US" sz="1800" dirty="0" smtClean="0">
                <a:latin typeface="Calibri" pitchFamily="34" charset="0"/>
              </a:rPr>
              <a:t>Design of Future trials</a:t>
            </a:r>
          </a:p>
          <a:p>
            <a:pPr marL="1311275" lvl="2" indent="-457200">
              <a:defRPr/>
            </a:pPr>
            <a:r>
              <a:rPr lang="en-US" sz="1800" dirty="0" smtClean="0">
                <a:latin typeface="Calibri" pitchFamily="34" charset="0"/>
              </a:rPr>
              <a:t>Access to Successful Products researched</a:t>
            </a:r>
          </a:p>
          <a:p>
            <a:pPr marL="1311275" lvl="2" indent="-457200">
              <a:defRPr/>
            </a:pPr>
            <a:endParaRPr lang="en-US" sz="1800" dirty="0" smtClean="0">
              <a:latin typeface="Calibri" pitchFamily="34" charset="0"/>
            </a:endParaRPr>
          </a:p>
          <a:p>
            <a:pPr marL="1311275" lvl="2" indent="-457200">
              <a:defRPr/>
            </a:pPr>
            <a:endParaRPr lang="en-US" sz="1800" dirty="0" smtClean="0">
              <a:latin typeface="Calibri" pitchFamily="34" charset="0"/>
            </a:endParaRPr>
          </a:p>
          <a:p>
            <a:pPr marL="1311275" lvl="2" indent="-457200">
              <a:defRPr/>
            </a:pPr>
            <a:endParaRPr lang="en-US" sz="1800" dirty="0">
              <a:latin typeface="Calibri"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944562"/>
          </a:xfrm>
        </p:spPr>
        <p:txBody>
          <a:bodyPr/>
          <a:lstStyle/>
          <a:p>
            <a:pPr algn="ctr"/>
            <a:r>
              <a:rPr lang="en-US" b="1" smtClean="0">
                <a:latin typeface="Cambria" pitchFamily="18" charset="0"/>
              </a:rPr>
              <a:t>Some Guidance</a:t>
            </a:r>
          </a:p>
        </p:txBody>
      </p:sp>
      <p:sp>
        <p:nvSpPr>
          <p:cNvPr id="3" name="Content Placeholder 2"/>
          <p:cNvSpPr>
            <a:spLocks noGrp="1"/>
          </p:cNvSpPr>
          <p:nvPr>
            <p:ph idx="1"/>
          </p:nvPr>
        </p:nvSpPr>
        <p:spPr>
          <a:xfrm>
            <a:off x="1143000" y="1295400"/>
            <a:ext cx="7543800" cy="4830763"/>
          </a:xfrm>
        </p:spPr>
        <p:txBody>
          <a:bodyPr>
            <a:normAutofit fontScale="70000" lnSpcReduction="20000"/>
          </a:bodyPr>
          <a:lstStyle/>
          <a:p>
            <a:pPr>
              <a:lnSpc>
                <a:spcPct val="150000"/>
              </a:lnSpc>
              <a:buFont typeface="Arial" pitchFamily="34" charset="0"/>
              <a:buChar char="•"/>
              <a:defRPr/>
            </a:pPr>
            <a:r>
              <a:rPr lang="en-US" b="0" dirty="0" smtClean="0">
                <a:latin typeface="Calibri" pitchFamily="34" charset="0"/>
              </a:rPr>
              <a:t>ICH-GCP</a:t>
            </a:r>
          </a:p>
          <a:p>
            <a:pPr>
              <a:lnSpc>
                <a:spcPct val="150000"/>
              </a:lnSpc>
              <a:buFont typeface="Arial" pitchFamily="34" charset="0"/>
              <a:buChar char="•"/>
              <a:defRPr/>
            </a:pPr>
            <a:r>
              <a:rPr lang="en-US" b="0" dirty="0" smtClean="0">
                <a:latin typeface="Calibri" pitchFamily="34" charset="0"/>
              </a:rPr>
              <a:t>US Federal Policy for Protection of Human Subjects</a:t>
            </a:r>
          </a:p>
          <a:p>
            <a:pPr>
              <a:lnSpc>
                <a:spcPct val="150000"/>
              </a:lnSpc>
              <a:buFont typeface="Arial" pitchFamily="34" charset="0"/>
              <a:buChar char="•"/>
              <a:defRPr/>
            </a:pPr>
            <a:r>
              <a:rPr lang="en-US" b="0" dirty="0" smtClean="0">
                <a:latin typeface="Calibri" pitchFamily="34" charset="0"/>
              </a:rPr>
              <a:t>Declaration of Helsinki</a:t>
            </a:r>
          </a:p>
          <a:p>
            <a:pPr>
              <a:lnSpc>
                <a:spcPct val="150000"/>
              </a:lnSpc>
              <a:buFont typeface="Arial" pitchFamily="34" charset="0"/>
              <a:buChar char="•"/>
              <a:defRPr/>
            </a:pPr>
            <a:r>
              <a:rPr lang="en-US" b="0" dirty="0" smtClean="0">
                <a:latin typeface="Calibri" pitchFamily="34" charset="0"/>
              </a:rPr>
              <a:t>AVAC Guidelines</a:t>
            </a:r>
          </a:p>
          <a:p>
            <a:pPr>
              <a:lnSpc>
                <a:spcPct val="150000"/>
              </a:lnSpc>
              <a:buFont typeface="Arial" pitchFamily="34" charset="0"/>
              <a:buChar char="•"/>
              <a:defRPr/>
            </a:pPr>
            <a:r>
              <a:rPr lang="en-US" b="0" dirty="0" smtClean="0">
                <a:latin typeface="Calibri" pitchFamily="34" charset="0"/>
              </a:rPr>
              <a:t>Ethical Considerations in Biomedical HIV Prevention Trials 2007 – UNAIDS/WHO</a:t>
            </a:r>
          </a:p>
          <a:p>
            <a:pPr>
              <a:lnSpc>
                <a:spcPct val="150000"/>
              </a:lnSpc>
              <a:buFont typeface="Arial" pitchFamily="34" charset="0"/>
              <a:buChar char="•"/>
              <a:defRPr/>
            </a:pPr>
            <a:r>
              <a:rPr lang="en-US" b="0" dirty="0" smtClean="0">
                <a:latin typeface="Calibri" pitchFamily="34" charset="0"/>
              </a:rPr>
              <a:t>Good Participatory Practices for Biomedical HIV Prevention Trials</a:t>
            </a:r>
          </a:p>
          <a:p>
            <a:pPr>
              <a:lnSpc>
                <a:spcPct val="150000"/>
              </a:lnSpc>
              <a:buFont typeface="Arial" pitchFamily="34" charset="0"/>
              <a:buChar char="•"/>
              <a:defRPr/>
            </a:pPr>
            <a:r>
              <a:rPr lang="en-US" b="0" dirty="0" smtClean="0">
                <a:latin typeface="Calibri" pitchFamily="34" charset="0"/>
              </a:rPr>
              <a:t>National Regulations Guidelines</a:t>
            </a:r>
          </a:p>
          <a:p>
            <a:pPr>
              <a:lnSpc>
                <a:spcPct val="150000"/>
              </a:lnSpc>
              <a:buFont typeface="Arial" pitchFamily="34" charset="0"/>
              <a:buChar char="•"/>
              <a:defRPr/>
            </a:pPr>
            <a:endParaRPr lang="en-US" b="0" dirty="0" smtClean="0">
              <a:latin typeface="Calibri" pitchFamily="34" charset="0"/>
            </a:endParaRPr>
          </a:p>
          <a:p>
            <a:pPr>
              <a:lnSpc>
                <a:spcPct val="150000"/>
              </a:lnSpc>
              <a:buFont typeface="Arial" pitchFamily="34" charset="0"/>
              <a:buChar char="•"/>
              <a:defRPr/>
            </a:pPr>
            <a:endParaRPr lang="en-US" b="0" dirty="0" smtClean="0">
              <a:latin typeface="Calibri" pitchFamily="34" charset="0"/>
            </a:endParaRPr>
          </a:p>
          <a:p>
            <a:pPr lvl="1">
              <a:lnSpc>
                <a:spcPct val="150000"/>
              </a:lnSpc>
              <a:buFontTx/>
              <a:buNone/>
              <a:defRPr/>
            </a:pPr>
            <a:endParaRPr lang="en-US" sz="1800" i="1" u="sng" dirty="0" smtClean="0">
              <a:latin typeface="Calibri" pitchFamily="34" charset="0"/>
            </a:endParaRPr>
          </a:p>
          <a:p>
            <a:pPr marL="514350" indent="-514350">
              <a:lnSpc>
                <a:spcPct val="150000"/>
              </a:lnSpc>
              <a:defRPr/>
            </a:pP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990600"/>
            <a:ext cx="7498080" cy="5257800"/>
          </a:xfrm>
        </p:spPr>
        <p:txBody>
          <a:bodyPr>
            <a:normAutofit lnSpcReduction="10000"/>
          </a:bodyPr>
          <a:lstStyle/>
          <a:p>
            <a:pPr>
              <a:buFont typeface="Wingdings" pitchFamily="2" charset="2"/>
              <a:buChar char="q"/>
            </a:pPr>
            <a:r>
              <a:rPr lang="en-US" dirty="0" smtClean="0"/>
              <a:t> Respect for the individual and the community should be at the core of   research in developing countries</a:t>
            </a:r>
          </a:p>
          <a:p>
            <a:endParaRPr lang="en-US" dirty="0" smtClean="0"/>
          </a:p>
          <a:p>
            <a:pPr>
              <a:buFont typeface="Wingdings" pitchFamily="2" charset="2"/>
              <a:buChar char="q"/>
            </a:pPr>
            <a:r>
              <a:rPr lang="en-US" dirty="0" smtClean="0"/>
              <a:t> Participants must be provided with a context of care that </a:t>
            </a:r>
          </a:p>
          <a:p>
            <a:pPr>
              <a:buNone/>
            </a:pPr>
            <a:r>
              <a:rPr lang="en-US" dirty="0" smtClean="0"/>
              <a:t>	</a:t>
            </a:r>
          </a:p>
          <a:p>
            <a:pPr lvl="2">
              <a:buFont typeface="Wingdings" pitchFamily="2" charset="2"/>
              <a:buChar char="ü"/>
            </a:pPr>
            <a:r>
              <a:rPr lang="en-US" dirty="0" smtClean="0"/>
              <a:t>  Fully addresses their dignity</a:t>
            </a:r>
          </a:p>
          <a:p>
            <a:pPr lvl="2">
              <a:buNone/>
            </a:pPr>
            <a:endParaRPr lang="en-US" dirty="0" smtClean="0"/>
          </a:p>
          <a:p>
            <a:pPr lvl="2">
              <a:buFont typeface="Wingdings" pitchFamily="2" charset="2"/>
              <a:buChar char="ü"/>
            </a:pPr>
            <a:r>
              <a:rPr lang="en-US" dirty="0" smtClean="0"/>
              <a:t>  Responds to their physical and psycho-social health needs. </a:t>
            </a:r>
          </a:p>
          <a:p>
            <a:endParaRPr lang="en-US" dirty="0"/>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498080" cy="762000"/>
          </a:xfrm>
          <a:ln/>
        </p:spPr>
        <p:style>
          <a:lnRef idx="2">
            <a:schemeClr val="accent6"/>
          </a:lnRef>
          <a:fillRef idx="1">
            <a:schemeClr val="lt1"/>
          </a:fillRef>
          <a:effectRef idx="0">
            <a:schemeClr val="accent6"/>
          </a:effectRef>
          <a:fontRef idx="minor">
            <a:schemeClr val="dk1"/>
          </a:fontRef>
        </p:style>
        <p:txBody>
          <a:bodyPr>
            <a:normAutofit fontScale="90000"/>
          </a:bodyPr>
          <a:lstStyle/>
          <a:p>
            <a:pPr algn="ctr">
              <a:defRPr/>
            </a:pPr>
            <a:r>
              <a:rPr lang="en-US" b="1" dirty="0" smtClean="0">
                <a:latin typeface="Cambria" pitchFamily="18" charset="0"/>
              </a:rPr>
              <a:t/>
            </a:r>
            <a:br>
              <a:rPr lang="en-US" b="1" dirty="0" smtClean="0">
                <a:latin typeface="Cambria" pitchFamily="18" charset="0"/>
              </a:rPr>
            </a:br>
            <a:r>
              <a:rPr lang="en-US" sz="3100" b="1" dirty="0" smtClean="0">
                <a:latin typeface="Cambria" pitchFamily="18" charset="0"/>
              </a:rPr>
              <a:t>Standard of Care – Principles to Consider</a:t>
            </a:r>
            <a:r>
              <a:rPr lang="en-US" b="1" dirty="0" smtClean="0">
                <a:latin typeface="Cambria" pitchFamily="18" charset="0"/>
              </a:rPr>
              <a:t/>
            </a:r>
            <a:br>
              <a:rPr lang="en-US" b="1" dirty="0" smtClean="0">
                <a:latin typeface="Cambria" pitchFamily="18" charset="0"/>
              </a:rPr>
            </a:br>
            <a:endParaRPr lang="en-US" dirty="0">
              <a:latin typeface="Cambria" pitchFamily="18" charset="0"/>
            </a:endParaRPr>
          </a:p>
        </p:txBody>
      </p:sp>
      <p:sp>
        <p:nvSpPr>
          <p:cNvPr id="3" name="Content Placeholder 2"/>
          <p:cNvSpPr>
            <a:spLocks noGrp="1"/>
          </p:cNvSpPr>
          <p:nvPr>
            <p:ph idx="1"/>
          </p:nvPr>
        </p:nvSpPr>
        <p:spPr>
          <a:xfrm>
            <a:off x="381000" y="1295400"/>
            <a:ext cx="8458200" cy="2438400"/>
          </a:xfrm>
        </p:spPr>
        <p:txBody>
          <a:bodyPr>
            <a:noAutofit/>
          </a:bodyPr>
          <a:lstStyle/>
          <a:p>
            <a:pPr marL="1484313" lvl="2" indent="-509588">
              <a:buNone/>
              <a:defRPr/>
            </a:pPr>
            <a:r>
              <a:rPr lang="en-US" sz="3200" b="1" dirty="0" smtClean="0">
                <a:latin typeface="Calibri" pitchFamily="34" charset="0"/>
              </a:rPr>
              <a:t>Principles of</a:t>
            </a:r>
          </a:p>
          <a:p>
            <a:pPr marL="1484313" lvl="2" indent="-509588">
              <a:buNone/>
              <a:defRPr/>
            </a:pPr>
            <a:r>
              <a:rPr lang="en-US" sz="3200" b="1" dirty="0" smtClean="0">
                <a:latin typeface="Calibri" pitchFamily="34" charset="0"/>
              </a:rPr>
              <a:t> </a:t>
            </a:r>
          </a:p>
          <a:p>
            <a:pPr marL="1484313" lvl="2" indent="-509588">
              <a:lnSpc>
                <a:spcPct val="150000"/>
              </a:lnSpc>
              <a:buFont typeface="Wingdings" pitchFamily="2" charset="2"/>
              <a:buChar char="q"/>
              <a:defRPr/>
            </a:pPr>
            <a:r>
              <a:rPr lang="en-US" b="1" dirty="0" smtClean="0">
                <a:latin typeface="Calibri" pitchFamily="34" charset="0"/>
              </a:rPr>
              <a:t>Beneficence</a:t>
            </a:r>
            <a:r>
              <a:rPr lang="en-US" dirty="0" smtClean="0">
                <a:latin typeface="Calibri" pitchFamily="34" charset="0"/>
              </a:rPr>
              <a:t> (maximum benefit and minimal harm)</a:t>
            </a:r>
          </a:p>
          <a:p>
            <a:pPr marL="1484313" lvl="2" indent="-509588">
              <a:lnSpc>
                <a:spcPct val="150000"/>
              </a:lnSpc>
              <a:buFont typeface="Wingdings" pitchFamily="2" charset="2"/>
              <a:buChar char="q"/>
              <a:defRPr/>
            </a:pPr>
            <a:r>
              <a:rPr lang="en-US" b="1" dirty="0" smtClean="0">
                <a:latin typeface="Calibri" pitchFamily="34" charset="0"/>
              </a:rPr>
              <a:t>Reciprocity </a:t>
            </a:r>
            <a:r>
              <a:rPr lang="en-US" dirty="0" smtClean="0">
                <a:latin typeface="Calibri" pitchFamily="34" charset="0"/>
              </a:rPr>
              <a:t>(Return benefit)</a:t>
            </a:r>
          </a:p>
          <a:p>
            <a:pPr marL="1484313" lvl="2" indent="-509588">
              <a:lnSpc>
                <a:spcPct val="150000"/>
              </a:lnSpc>
              <a:buFont typeface="Wingdings" pitchFamily="2" charset="2"/>
              <a:buChar char="q"/>
              <a:defRPr/>
            </a:pPr>
            <a:r>
              <a:rPr lang="en-US" b="1" dirty="0" smtClean="0">
                <a:latin typeface="Calibri" pitchFamily="34" charset="0"/>
              </a:rPr>
              <a:t>Justice as equity </a:t>
            </a:r>
            <a:r>
              <a:rPr lang="en-US" dirty="0" smtClean="0">
                <a:latin typeface="Calibri" pitchFamily="34" charset="0"/>
              </a:rPr>
              <a:t>(treat like cases alike)</a:t>
            </a:r>
          </a:p>
          <a:p>
            <a:pPr indent="3175">
              <a:defRPr/>
            </a:pPr>
            <a:endParaRPr lang="en-US" dirty="0" smtClean="0">
              <a:solidFill>
                <a:prstClr val="black"/>
              </a:solidFill>
              <a:latin typeface="Calibri" pitchFamily="34" charset="0"/>
            </a:endParaRPr>
          </a:p>
          <a:p>
            <a:pPr marL="512763" lvl="1" indent="-55563">
              <a:buFontTx/>
              <a:buNone/>
              <a:defRPr/>
            </a:pPr>
            <a:r>
              <a:rPr lang="en-US" sz="1800" dirty="0" smtClean="0">
                <a:solidFill>
                  <a:prstClr val="black"/>
                </a:solidFill>
                <a:latin typeface="Calibri" pitchFamily="34" charset="0"/>
              </a:rPr>
              <a:t> </a:t>
            </a:r>
            <a:endParaRPr lang="en-US" sz="1800" dirty="0">
              <a:latin typeface="Calibri" pitchFamily="34" charset="0"/>
            </a:endParaRPr>
          </a:p>
        </p:txBody>
      </p:sp>
      <p:sp>
        <p:nvSpPr>
          <p:cNvPr id="4" name="Content Placeholder 2"/>
          <p:cNvSpPr txBox="1">
            <a:spLocks/>
          </p:cNvSpPr>
          <p:nvPr/>
        </p:nvSpPr>
        <p:spPr>
          <a:xfrm>
            <a:off x="533400" y="4191000"/>
            <a:ext cx="8458200" cy="2438400"/>
          </a:xfrm>
          <a:prstGeom prst="rect">
            <a:avLst/>
          </a:prstGeom>
        </p:spPr>
        <p:txBody>
          <a:bodyPr>
            <a:noAutofit/>
          </a:bodyPr>
          <a:lstStyle/>
          <a:p>
            <a:pPr marL="822960" lvl="1" indent="3175">
              <a:spcBef>
                <a:spcPts val="600"/>
              </a:spcBef>
              <a:buClr>
                <a:schemeClr val="accent1"/>
              </a:buClr>
              <a:buSzPct val="80000"/>
              <a:defRPr/>
            </a:pPr>
            <a:endParaRPr lang="en-US" sz="3200" dirty="0" smtClean="0">
              <a:solidFill>
                <a:prstClr val="black"/>
              </a:solidFill>
              <a:latin typeface="Calibri" pitchFamily="34" charset="0"/>
            </a:endParaRPr>
          </a:p>
          <a:p>
            <a:pPr marL="822960" lvl="1" indent="3175">
              <a:spcBef>
                <a:spcPts val="600"/>
              </a:spcBef>
              <a:buClr>
                <a:schemeClr val="accent1"/>
              </a:buClr>
              <a:buSzPct val="80000"/>
              <a:buFont typeface="Wingdings" pitchFamily="2" charset="2"/>
              <a:buChar char="§"/>
              <a:defRPr/>
            </a:pPr>
            <a:endParaRPr kumimoji="0" lang="en-US" sz="3200" b="0" i="0" u="none" strike="noStrike" kern="1200" cap="none" spc="0" normalizeH="0" baseline="0" noProof="0" dirty="0" smtClean="0">
              <a:ln>
                <a:noFill/>
              </a:ln>
              <a:solidFill>
                <a:prstClr val="black"/>
              </a:solidFill>
              <a:effectLst/>
              <a:uLnTx/>
              <a:uFillTx/>
              <a:latin typeface="Calibri" pitchFamily="34" charset="0"/>
              <a:ea typeface="+mn-ea"/>
              <a:cs typeface="+mn-cs"/>
            </a:endParaRPr>
          </a:p>
          <a:p>
            <a:pPr marL="512763" marR="0" lvl="1" indent="-55563" algn="l" defTabSz="914400" rtl="0" eaLnBrk="1" fontAlgn="auto" latinLnBrk="0" hangingPunct="1">
              <a:lnSpc>
                <a:spcPct val="100000"/>
              </a:lnSpc>
              <a:spcBef>
                <a:spcPts val="550"/>
              </a:spcBef>
              <a:spcAft>
                <a:spcPts val="0"/>
              </a:spcAft>
              <a:buClr>
                <a:schemeClr val="accent1"/>
              </a:buClr>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itchFamily="34" charset="0"/>
                <a:ea typeface="+mn-ea"/>
                <a:cs typeface="+mn-cs"/>
              </a:rPr>
              <a:t> </a:t>
            </a:r>
            <a:endParaRPr kumimoji="0" lang="en-US" sz="18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7498080" cy="762000"/>
          </a:xfrm>
          <a:ln/>
        </p:spPr>
        <p:style>
          <a:lnRef idx="2">
            <a:schemeClr val="accent6"/>
          </a:lnRef>
          <a:fillRef idx="1">
            <a:schemeClr val="lt1"/>
          </a:fillRef>
          <a:effectRef idx="0">
            <a:schemeClr val="accent6"/>
          </a:effectRef>
          <a:fontRef idx="minor">
            <a:schemeClr val="dk1"/>
          </a:fontRef>
        </p:style>
        <p:txBody>
          <a:bodyPr>
            <a:normAutofit fontScale="90000"/>
          </a:bodyPr>
          <a:lstStyle/>
          <a:p>
            <a:pPr algn="ctr">
              <a:defRPr/>
            </a:pPr>
            <a:r>
              <a:rPr lang="en-US" b="1" dirty="0" smtClean="0">
                <a:latin typeface="Cambria" pitchFamily="18" charset="0"/>
              </a:rPr>
              <a:t/>
            </a:r>
            <a:br>
              <a:rPr lang="en-US" b="1" dirty="0" smtClean="0">
                <a:latin typeface="Cambria" pitchFamily="18" charset="0"/>
              </a:rPr>
            </a:br>
            <a:r>
              <a:rPr lang="en-US" sz="3100" b="1" dirty="0" smtClean="0">
                <a:latin typeface="Cambria" pitchFamily="18" charset="0"/>
              </a:rPr>
              <a:t>Standard of Care – Points to Consider</a:t>
            </a:r>
            <a:r>
              <a:rPr lang="en-US" b="1" dirty="0" smtClean="0">
                <a:latin typeface="Cambria" pitchFamily="18" charset="0"/>
              </a:rPr>
              <a:t/>
            </a:r>
            <a:br>
              <a:rPr lang="en-US" b="1" dirty="0" smtClean="0">
                <a:latin typeface="Cambria" pitchFamily="18" charset="0"/>
              </a:rPr>
            </a:br>
            <a:endParaRPr lang="en-US" dirty="0">
              <a:latin typeface="Cambria" pitchFamily="18" charset="0"/>
            </a:endParaRPr>
          </a:p>
        </p:txBody>
      </p:sp>
      <p:sp>
        <p:nvSpPr>
          <p:cNvPr id="4" name="Content Placeholder 2"/>
          <p:cNvSpPr txBox="1">
            <a:spLocks/>
          </p:cNvSpPr>
          <p:nvPr/>
        </p:nvSpPr>
        <p:spPr>
          <a:xfrm>
            <a:off x="533400" y="4191000"/>
            <a:ext cx="8458200" cy="2438400"/>
          </a:xfrm>
          <a:prstGeom prst="rect">
            <a:avLst/>
          </a:prstGeom>
        </p:spPr>
        <p:txBody>
          <a:bodyPr>
            <a:noAutofit/>
          </a:bodyPr>
          <a:lstStyle/>
          <a:p>
            <a:pPr marL="822960" lvl="1" indent="3175">
              <a:spcBef>
                <a:spcPts val="600"/>
              </a:spcBef>
              <a:buClr>
                <a:schemeClr val="accent1"/>
              </a:buClr>
              <a:buSzPct val="80000"/>
              <a:defRPr/>
            </a:pPr>
            <a:endParaRPr lang="en-US" sz="3200" dirty="0" smtClean="0">
              <a:solidFill>
                <a:prstClr val="black"/>
              </a:solidFill>
              <a:latin typeface="Calibri" pitchFamily="34" charset="0"/>
            </a:endParaRPr>
          </a:p>
          <a:p>
            <a:pPr marL="822960" lvl="1" indent="3175">
              <a:spcBef>
                <a:spcPts val="600"/>
              </a:spcBef>
              <a:buClr>
                <a:schemeClr val="accent1"/>
              </a:buClr>
              <a:buSzPct val="80000"/>
              <a:buFont typeface="Wingdings" pitchFamily="2" charset="2"/>
              <a:buChar char="§"/>
              <a:defRPr/>
            </a:pPr>
            <a:endParaRPr kumimoji="0" lang="en-US" sz="3200" b="0" i="0" u="none" strike="noStrike" kern="1200" cap="none" spc="0" normalizeH="0" baseline="0" noProof="0" dirty="0" smtClean="0">
              <a:ln>
                <a:noFill/>
              </a:ln>
              <a:solidFill>
                <a:prstClr val="black"/>
              </a:solidFill>
              <a:effectLst/>
              <a:uLnTx/>
              <a:uFillTx/>
              <a:latin typeface="Calibri" pitchFamily="34" charset="0"/>
              <a:ea typeface="+mn-ea"/>
              <a:cs typeface="+mn-cs"/>
            </a:endParaRPr>
          </a:p>
          <a:p>
            <a:pPr marL="512763" marR="0" lvl="1" indent="-55563" algn="l" defTabSz="914400" rtl="0" eaLnBrk="1" fontAlgn="auto" latinLnBrk="0" hangingPunct="1">
              <a:lnSpc>
                <a:spcPct val="100000"/>
              </a:lnSpc>
              <a:spcBef>
                <a:spcPts val="550"/>
              </a:spcBef>
              <a:spcAft>
                <a:spcPts val="0"/>
              </a:spcAft>
              <a:buClr>
                <a:schemeClr val="accent1"/>
              </a:buClr>
              <a:buSzTx/>
              <a:buFontTx/>
              <a:buNone/>
              <a:tabLst/>
              <a:defRPr/>
            </a:pPr>
            <a:r>
              <a:rPr kumimoji="0" lang="en-US" sz="1800" b="0" i="0" u="none" strike="noStrike" kern="1200" cap="none" spc="0" normalizeH="0" baseline="0" noProof="0" dirty="0" smtClean="0">
                <a:ln>
                  <a:noFill/>
                </a:ln>
                <a:solidFill>
                  <a:prstClr val="black"/>
                </a:solidFill>
                <a:effectLst/>
                <a:uLnTx/>
                <a:uFillTx/>
                <a:latin typeface="Calibri" pitchFamily="34" charset="0"/>
                <a:ea typeface="+mn-ea"/>
                <a:cs typeface="+mn-cs"/>
              </a:rPr>
              <a:t> </a:t>
            </a:r>
            <a:endParaRPr kumimoji="0" lang="en-US" sz="18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
        <p:nvSpPr>
          <p:cNvPr id="6" name="Content Placeholder 2"/>
          <p:cNvSpPr txBox="1">
            <a:spLocks/>
          </p:cNvSpPr>
          <p:nvPr/>
        </p:nvSpPr>
        <p:spPr>
          <a:xfrm>
            <a:off x="762000" y="4648200"/>
            <a:ext cx="8001000" cy="2133600"/>
          </a:xfrm>
          <a:prstGeom prst="rect">
            <a:avLst/>
          </a:prstGeom>
        </p:spPr>
        <p:txBody>
          <a:bodyPr>
            <a:noAutofit/>
          </a:bodyPr>
          <a:lstStyle/>
          <a:p>
            <a:pPr marL="365760" marR="0" lvl="0" indent="3175" algn="r"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n-US" sz="2800" b="0" i="0" u="none" strike="noStrike" kern="1200" cap="none" spc="0" normalizeH="0" baseline="0" noProof="0" dirty="0" smtClean="0">
              <a:ln>
                <a:noFill/>
              </a:ln>
              <a:solidFill>
                <a:prstClr val="black"/>
              </a:solidFill>
              <a:effectLst/>
              <a:uLnTx/>
              <a:uFillTx/>
              <a:latin typeface="Calibri" pitchFamily="34" charset="0"/>
              <a:ea typeface="+mn-ea"/>
              <a:cs typeface="+mn-cs"/>
            </a:endParaRPr>
          </a:p>
          <a:p>
            <a:pPr marL="512763" marR="0" lvl="1" indent="-55563" algn="r" defTabSz="914400" rtl="0" eaLnBrk="1" fontAlgn="auto" latinLnBrk="0" hangingPunct="1">
              <a:lnSpc>
                <a:spcPct val="100000"/>
              </a:lnSpc>
              <a:spcBef>
                <a:spcPts val="550"/>
              </a:spcBef>
              <a:spcAft>
                <a:spcPts val="0"/>
              </a:spcAft>
              <a:buClr>
                <a:schemeClr val="accent1"/>
              </a:buClr>
              <a:buSzTx/>
              <a:buFontTx/>
              <a:buNone/>
              <a:tabLst/>
              <a:defRPr/>
            </a:pPr>
            <a:r>
              <a:rPr kumimoji="0" lang="en-US" sz="1600" b="0" i="0" u="none" strike="noStrike" kern="1200" cap="none" spc="0" normalizeH="0" baseline="0" noProof="0" dirty="0" smtClean="0">
                <a:ln>
                  <a:noFill/>
                </a:ln>
                <a:solidFill>
                  <a:prstClr val="black"/>
                </a:solidFill>
                <a:effectLst/>
                <a:uLnTx/>
                <a:uFillTx/>
                <a:latin typeface="Calibri" pitchFamily="34" charset="0"/>
                <a:ea typeface="+mn-ea"/>
                <a:cs typeface="+mn-cs"/>
              </a:rPr>
              <a:t> </a:t>
            </a:r>
            <a:endParaRPr kumimoji="0" lang="en-US" sz="16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sp>
        <p:nvSpPr>
          <p:cNvPr id="7" name="Content Placeholder 6"/>
          <p:cNvSpPr>
            <a:spLocks noGrp="1"/>
          </p:cNvSpPr>
          <p:nvPr>
            <p:ph idx="1"/>
          </p:nvPr>
        </p:nvSpPr>
        <p:spPr/>
        <p:txBody>
          <a:bodyPr/>
          <a:lstStyle/>
          <a:p>
            <a:pPr lvl="0" indent="3175">
              <a:lnSpc>
                <a:spcPct val="150000"/>
              </a:lnSpc>
              <a:defRPr/>
            </a:pPr>
            <a:r>
              <a:rPr lang="en-US" dirty="0" smtClean="0">
                <a:solidFill>
                  <a:prstClr val="black"/>
                </a:solidFill>
                <a:latin typeface="Calibri" pitchFamily="34" charset="0"/>
              </a:rPr>
              <a:t>What is Best Available world over?</a:t>
            </a:r>
          </a:p>
          <a:p>
            <a:pPr indent="3175">
              <a:lnSpc>
                <a:spcPct val="150000"/>
              </a:lnSpc>
              <a:defRPr/>
            </a:pPr>
            <a:r>
              <a:rPr lang="en-US" dirty="0" smtClean="0">
                <a:solidFill>
                  <a:prstClr val="black"/>
                </a:solidFill>
                <a:latin typeface="Calibri" pitchFamily="34" charset="0"/>
              </a:rPr>
              <a:t>What is Recommended as best (locally)</a:t>
            </a:r>
          </a:p>
          <a:p>
            <a:pPr lvl="0" indent="3175">
              <a:lnSpc>
                <a:spcPct val="150000"/>
              </a:lnSpc>
              <a:defRPr/>
            </a:pPr>
            <a:r>
              <a:rPr lang="en-US" dirty="0" smtClean="0">
                <a:solidFill>
                  <a:prstClr val="black"/>
                </a:solidFill>
                <a:latin typeface="Calibri" pitchFamily="34" charset="0"/>
              </a:rPr>
              <a:t>What is Best Accessible  (locally)</a:t>
            </a:r>
          </a:p>
          <a:p>
            <a:pPr lvl="0" indent="3175">
              <a:lnSpc>
                <a:spcPct val="150000"/>
              </a:lnSpc>
              <a:defRPr/>
            </a:pPr>
            <a:r>
              <a:rPr lang="en-US" dirty="0" smtClean="0">
                <a:solidFill>
                  <a:prstClr val="black"/>
                </a:solidFill>
                <a:latin typeface="Calibri" pitchFamily="34" charset="0"/>
              </a:rPr>
              <a:t>What is available for Public access locally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500"/>
                                        <p:tgtEl>
                                          <p:spTgt spid="7">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box(in)">
                                      <p:cBhvr>
                                        <p:cTn id="10" dur="500"/>
                                        <p:tgtEl>
                                          <p:spTgt spid="7">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box(in)">
                                      <p:cBhvr>
                                        <p:cTn id="13" dur="500"/>
                                        <p:tgtEl>
                                          <p:spTgt spid="7">
                                            <p:txEl>
                                              <p:pRg st="1" end="1"/>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7">
                                            <p:txEl>
                                              <p:pRg st="3" end="3"/>
                                            </p:txEl>
                                          </p:spTgt>
                                        </p:tgtEl>
                                        <p:attrNameLst>
                                          <p:attrName>style.visibility</p:attrName>
                                        </p:attrNameLst>
                                      </p:cBhvr>
                                      <p:to>
                                        <p:strVal val="visible"/>
                                      </p:to>
                                    </p:set>
                                    <p:animEffect transition="in" filter="box(in)">
                                      <p:cBhvr>
                                        <p:cTn id="16"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Defining </a:t>
            </a:r>
            <a:r>
              <a:rPr lang="en-US" sz="4400" dirty="0" smtClean="0">
                <a:latin typeface="Berlin Sans FB" pitchFamily="34" charset="0"/>
              </a:rPr>
              <a:t>SOC</a:t>
            </a:r>
            <a:endParaRPr lang="en-US" sz="4400" dirty="0">
              <a:latin typeface="Berlin Sans FB" pitchFamily="34" charset="0"/>
            </a:endParaRPr>
          </a:p>
        </p:txBody>
      </p:sp>
      <p:sp>
        <p:nvSpPr>
          <p:cNvPr id="3" name="Text Placeholder 2"/>
          <p:cNvSpPr>
            <a:spLocks noGrp="1"/>
          </p:cNvSpPr>
          <p:nvPr>
            <p:ph type="body"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S Godbole-NARI-150911</a:t>
            </a:r>
            <a:endParaRPr lang="en-US"/>
          </a:p>
        </p:txBody>
      </p:sp>
      <p:sp>
        <p:nvSpPr>
          <p:cNvPr id="5" name="Slide Number Placeholder 4"/>
          <p:cNvSpPr>
            <a:spLocks noGrp="1"/>
          </p:cNvSpPr>
          <p:nvPr>
            <p:ph type="sldNum" sz="quarter" idx="12"/>
          </p:nvPr>
        </p:nvSpPr>
        <p:spPr/>
        <p:txBody>
          <a:bodyPr/>
          <a:lstStyle/>
          <a:p>
            <a:fld id="{7C1C501A-4457-40C7-8C3A-B5F81224E0FC}"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a:r>
              <a:rPr lang="en-US" b="1" smtClean="0">
                <a:latin typeface="Cambria" pitchFamily="18" charset="0"/>
              </a:rPr>
              <a:t>Standard of Care</a:t>
            </a:r>
          </a:p>
        </p:txBody>
      </p:sp>
      <p:sp>
        <p:nvSpPr>
          <p:cNvPr id="6147" name="Rectangle 3"/>
          <p:cNvSpPr>
            <a:spLocks noGrp="1" noChangeArrowheads="1"/>
          </p:cNvSpPr>
          <p:nvPr>
            <p:ph type="body" idx="1"/>
          </p:nvPr>
        </p:nvSpPr>
        <p:spPr>
          <a:xfrm>
            <a:off x="1066800" y="1447800"/>
            <a:ext cx="7866888" cy="4800600"/>
          </a:xfrm>
        </p:spPr>
        <p:txBody>
          <a:bodyPr anchor="ctr">
            <a:normAutofit lnSpcReduction="10000"/>
          </a:bodyPr>
          <a:lstStyle/>
          <a:p>
            <a:pPr algn="ctr">
              <a:lnSpc>
                <a:spcPct val="110000"/>
              </a:lnSpc>
              <a:buNone/>
            </a:pPr>
            <a:endParaRPr lang="en-US" i="1" dirty="0" smtClean="0">
              <a:latin typeface="Calibri" pitchFamily="34" charset="0"/>
            </a:endParaRPr>
          </a:p>
          <a:p>
            <a:pPr algn="ctr">
              <a:lnSpc>
                <a:spcPct val="110000"/>
              </a:lnSpc>
              <a:buNone/>
            </a:pPr>
            <a:r>
              <a:rPr lang="en-US" i="1" dirty="0" smtClean="0">
                <a:latin typeface="Calibri" pitchFamily="34" charset="0"/>
              </a:rPr>
              <a:t>“A suitable SOC can only be defined in consultation with those who work in country and… </a:t>
            </a:r>
          </a:p>
          <a:p>
            <a:pPr algn="ctr">
              <a:lnSpc>
                <a:spcPct val="110000"/>
              </a:lnSpc>
              <a:buNone/>
            </a:pPr>
            <a:r>
              <a:rPr lang="en-US" i="1" dirty="0" smtClean="0">
                <a:latin typeface="Calibri" pitchFamily="34" charset="0"/>
              </a:rPr>
              <a:t>Should reflect care that can be effectively delivered during research and on sustainable basis in country ” </a:t>
            </a:r>
          </a:p>
          <a:p>
            <a:pPr algn="ctr">
              <a:lnSpc>
                <a:spcPct val="110000"/>
              </a:lnSpc>
              <a:buNone/>
            </a:pPr>
            <a:r>
              <a:rPr lang="en-US" i="1" dirty="0" smtClean="0">
                <a:latin typeface="Calibri" pitchFamily="34" charset="0"/>
              </a:rPr>
              <a:t>						</a:t>
            </a:r>
          </a:p>
          <a:p>
            <a:pPr algn="ctr">
              <a:lnSpc>
                <a:spcPct val="110000"/>
              </a:lnSpc>
              <a:buNone/>
            </a:pPr>
            <a:r>
              <a:rPr lang="en-US" i="1" dirty="0" smtClean="0">
                <a:latin typeface="Calibri" pitchFamily="34" charset="0"/>
              </a:rPr>
              <a:t>Nuffield Council, 2002.</a:t>
            </a:r>
          </a:p>
          <a:p>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498080" cy="609600"/>
          </a:xfrm>
        </p:spPr>
        <p:style>
          <a:lnRef idx="2">
            <a:schemeClr val="accent6"/>
          </a:lnRef>
          <a:fillRef idx="1">
            <a:schemeClr val="lt1"/>
          </a:fillRef>
          <a:effectRef idx="0">
            <a:schemeClr val="accent6"/>
          </a:effectRef>
          <a:fontRef idx="minor">
            <a:schemeClr val="dk1"/>
          </a:fontRef>
        </p:style>
        <p:txBody>
          <a:bodyPr>
            <a:noAutofit/>
          </a:bodyPr>
          <a:lstStyle/>
          <a:p>
            <a:pPr algn="ctr">
              <a:defRPr/>
            </a:pPr>
            <a:r>
              <a:rPr lang="en-US" sz="4000" b="1" dirty="0" smtClean="0">
                <a:latin typeface="Cambria" pitchFamily="18" charset="0"/>
              </a:rPr>
              <a:t/>
            </a:r>
            <a:br>
              <a:rPr lang="en-US" sz="4000" b="1" dirty="0" smtClean="0">
                <a:latin typeface="Cambria" pitchFamily="18" charset="0"/>
              </a:rPr>
            </a:br>
            <a:r>
              <a:rPr lang="en-US" sz="3200" b="1" dirty="0" smtClean="0">
                <a:latin typeface="Cambria" pitchFamily="18" charset="0"/>
              </a:rPr>
              <a:t>Standard of Care – Points to Consider</a:t>
            </a:r>
            <a:r>
              <a:rPr lang="en-US" sz="4000" b="1" dirty="0" smtClean="0">
                <a:latin typeface="Cambria" pitchFamily="18" charset="0"/>
              </a:rPr>
              <a:t/>
            </a:r>
            <a:br>
              <a:rPr lang="en-US" sz="4000" b="1" dirty="0" smtClean="0">
                <a:latin typeface="Cambria" pitchFamily="18" charset="0"/>
              </a:rPr>
            </a:br>
            <a:endParaRPr lang="en-US" sz="4000" dirty="0">
              <a:latin typeface="Cambria" pitchFamily="18" charset="0"/>
            </a:endParaRPr>
          </a:p>
        </p:txBody>
      </p:sp>
      <p:sp>
        <p:nvSpPr>
          <p:cNvPr id="3" name="Content Placeholder 2"/>
          <p:cNvSpPr>
            <a:spLocks noGrp="1"/>
          </p:cNvSpPr>
          <p:nvPr>
            <p:ph idx="1"/>
          </p:nvPr>
        </p:nvSpPr>
        <p:spPr>
          <a:xfrm>
            <a:off x="457200" y="1295400"/>
            <a:ext cx="8382000" cy="5334000"/>
          </a:xfrm>
        </p:spPr>
        <p:txBody>
          <a:bodyPr>
            <a:noAutofit/>
          </a:bodyPr>
          <a:lstStyle/>
          <a:p>
            <a:pPr marL="966788" lvl="1" indent="-509588">
              <a:buFont typeface="Wingdings" pitchFamily="2" charset="2"/>
              <a:buChar char="q"/>
              <a:defRPr/>
            </a:pPr>
            <a:r>
              <a:rPr lang="en-US" b="1" dirty="0" smtClean="0">
                <a:latin typeface="Calibri" pitchFamily="34" charset="0"/>
              </a:rPr>
              <a:t>The Best Treatment available :</a:t>
            </a:r>
          </a:p>
          <a:p>
            <a:pPr marL="1213676" lvl="2" indent="-509588">
              <a:buNone/>
              <a:defRPr/>
            </a:pPr>
            <a:r>
              <a:rPr lang="en-US" sz="1400" dirty="0" smtClean="0">
                <a:latin typeface="Calibri" pitchFamily="34" charset="0"/>
              </a:rPr>
              <a:t>   </a:t>
            </a:r>
            <a:r>
              <a:rPr lang="en-US" sz="2000" i="1" dirty="0" smtClean="0">
                <a:latin typeface="Calibri" pitchFamily="34" charset="0"/>
              </a:rPr>
              <a:t>(ideal is to provide best proven treatment)</a:t>
            </a:r>
            <a:endParaRPr lang="en-US" sz="1400" i="1" dirty="0" smtClean="0">
              <a:latin typeface="Calibri" pitchFamily="34" charset="0"/>
            </a:endParaRPr>
          </a:p>
          <a:p>
            <a:pPr marL="1366838" lvl="2" indent="-509588" algn="r">
              <a:buNone/>
              <a:defRPr/>
            </a:pPr>
            <a:endParaRPr lang="en-US" sz="2000" b="1" dirty="0" smtClean="0">
              <a:solidFill>
                <a:schemeClr val="bg2">
                  <a:lumMod val="50000"/>
                </a:schemeClr>
              </a:solidFill>
              <a:effectLst>
                <a:outerShdw blurRad="38100" dist="38100" dir="2700000" algn="tl">
                  <a:srgbClr val="000000">
                    <a:alpha val="43137"/>
                  </a:srgbClr>
                </a:outerShdw>
              </a:effectLst>
              <a:latin typeface="Calibri" pitchFamily="34" charset="0"/>
            </a:endParaRPr>
          </a:p>
          <a:p>
            <a:pPr marL="1366838" lvl="2" indent="-509588" algn="r">
              <a:buNone/>
              <a:defRPr/>
            </a:pPr>
            <a:r>
              <a:rPr lang="en-US" sz="2000" b="1" dirty="0" smtClean="0">
                <a:solidFill>
                  <a:schemeClr val="bg2">
                    <a:lumMod val="50000"/>
                  </a:schemeClr>
                </a:solidFill>
                <a:effectLst>
                  <a:outerShdw blurRad="38100" dist="38100" dir="2700000" algn="tl">
                    <a:srgbClr val="000000">
                      <a:alpha val="43137"/>
                    </a:srgbClr>
                  </a:outerShdw>
                </a:effectLst>
                <a:latin typeface="Calibri" pitchFamily="34" charset="0"/>
              </a:rPr>
              <a:t>Supported by Principle of beneficence, reciprocity, justice as equity</a:t>
            </a:r>
          </a:p>
          <a:p>
            <a:pPr marL="1366838" lvl="2" indent="-509588">
              <a:buNone/>
              <a:defRPr/>
            </a:pPr>
            <a:endParaRPr lang="en-US" sz="1800" dirty="0" smtClean="0">
              <a:latin typeface="Calibri" pitchFamily="34" charset="0"/>
            </a:endParaRPr>
          </a:p>
          <a:p>
            <a:pPr marL="966788" lvl="1" indent="-509588">
              <a:buFont typeface="Wingdings" pitchFamily="2" charset="2"/>
              <a:buChar char="q"/>
              <a:defRPr/>
            </a:pPr>
            <a:r>
              <a:rPr lang="en-US" b="1" dirty="0" smtClean="0">
                <a:latin typeface="Calibri" pitchFamily="34" charset="0"/>
              </a:rPr>
              <a:t>Highest attainable treatment in the country of </a:t>
            </a:r>
          </a:p>
          <a:p>
            <a:pPr marL="966788" lvl="1" indent="-509588">
              <a:buNone/>
              <a:defRPr/>
            </a:pPr>
            <a:r>
              <a:rPr lang="en-US" b="1" dirty="0" smtClean="0">
                <a:latin typeface="Calibri" pitchFamily="34" charset="0"/>
              </a:rPr>
              <a:t>research (minimum standard)</a:t>
            </a:r>
          </a:p>
          <a:p>
            <a:pPr marL="1484313" lvl="2" indent="-509588" algn="r">
              <a:buNone/>
              <a:defRPr/>
            </a:pPr>
            <a:r>
              <a:rPr lang="en-US" sz="2000" b="1" dirty="0" smtClean="0">
                <a:solidFill>
                  <a:schemeClr val="bg2">
                    <a:lumMod val="50000"/>
                  </a:schemeClr>
                </a:solidFill>
                <a:effectLst>
                  <a:outerShdw blurRad="38100" dist="38100" dir="2700000" algn="tl">
                    <a:srgbClr val="000000">
                      <a:alpha val="43137"/>
                    </a:srgbClr>
                  </a:outerShdw>
                </a:effectLst>
                <a:latin typeface="Calibri" pitchFamily="34" charset="0"/>
              </a:rPr>
              <a:t>Supported by principle of beneficence</a:t>
            </a:r>
          </a:p>
          <a:p>
            <a:pPr marL="1484313" lvl="2" indent="-509588">
              <a:buNone/>
              <a:defRPr/>
            </a:pPr>
            <a:endParaRPr lang="en-US" sz="1800" dirty="0" smtClean="0">
              <a:latin typeface="Calibri" pitchFamily="34" charset="0"/>
            </a:endParaRPr>
          </a:p>
          <a:p>
            <a:pPr marL="966788" lvl="1" indent="-509588">
              <a:buFont typeface="Wingdings" pitchFamily="2" charset="2"/>
              <a:buChar char="q"/>
              <a:defRPr/>
            </a:pPr>
            <a:r>
              <a:rPr lang="en-US" b="1" dirty="0" smtClean="0">
                <a:latin typeface="Calibri" pitchFamily="34" charset="0"/>
              </a:rPr>
              <a:t>Level of care provided in the public health system of the country of research</a:t>
            </a:r>
          </a:p>
          <a:p>
            <a:pPr marL="966788" lvl="1" indent="-509588">
              <a:buFont typeface="Wingdings" pitchFamily="2" charset="2"/>
              <a:buChar char="q"/>
              <a:defRPr/>
            </a:pPr>
            <a:endParaRPr lang="en-US" b="1" dirty="0" smtClean="0">
              <a:latin typeface="Calibri" pitchFamily="34" charset="0"/>
            </a:endParaRPr>
          </a:p>
          <a:p>
            <a:pPr marL="1484313" lvl="2" indent="-509588" algn="r">
              <a:buNone/>
              <a:defRPr/>
            </a:pPr>
            <a:r>
              <a:rPr lang="en-US" sz="2000" b="1" dirty="0" smtClean="0">
                <a:solidFill>
                  <a:schemeClr val="bg2">
                    <a:lumMod val="50000"/>
                  </a:schemeClr>
                </a:solidFill>
                <a:effectLst>
                  <a:outerShdw blurRad="38100" dist="38100" dir="2700000" algn="tl">
                    <a:srgbClr val="000000">
                      <a:alpha val="43137"/>
                    </a:srgbClr>
                  </a:outerShdw>
                </a:effectLst>
                <a:latin typeface="Calibri" pitchFamily="34" charset="0"/>
              </a:rPr>
              <a:t>Supported by principle of Justice as equity</a:t>
            </a:r>
          </a:p>
          <a:p>
            <a:pPr marL="512763" lvl="1" indent="-55563" algn="r">
              <a:buNone/>
              <a:defRPr/>
            </a:pPr>
            <a:r>
              <a:rPr lang="en-US" sz="2000" b="1" dirty="0" smtClean="0">
                <a:solidFill>
                  <a:schemeClr val="bg2">
                    <a:lumMod val="50000"/>
                  </a:schemeClr>
                </a:solidFill>
                <a:effectLst>
                  <a:outerShdw blurRad="38100" dist="38100" dir="2700000" algn="tl">
                    <a:srgbClr val="000000">
                      <a:alpha val="43137"/>
                    </a:srgbClr>
                  </a:outerShdw>
                </a:effectLst>
                <a:latin typeface="Calibri" pitchFamily="34"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144</TotalTime>
  <Words>1772</Words>
  <Application>Microsoft Office PowerPoint</Application>
  <PresentationFormat>On-screen Show (4:3)</PresentationFormat>
  <Paragraphs>370</Paragraphs>
  <Slides>36</Slides>
  <Notes>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Solstice</vt:lpstr>
      <vt:lpstr>Standard of Care  HIV/AIDS Research</vt:lpstr>
      <vt:lpstr>Learning Objectives: SOC</vt:lpstr>
      <vt:lpstr> A Non -negotiable Principle  Underlying  Clinical Research  </vt:lpstr>
      <vt:lpstr>Slide 4</vt:lpstr>
      <vt:lpstr> Standard of Care – Principles to Consider </vt:lpstr>
      <vt:lpstr> Standard of Care – Points to Consider </vt:lpstr>
      <vt:lpstr>Defining SOC</vt:lpstr>
      <vt:lpstr>Standard of Care</vt:lpstr>
      <vt:lpstr> Standard of Care – Points to Consider </vt:lpstr>
      <vt:lpstr>Standard of Care</vt:lpstr>
      <vt:lpstr>SOC Varies with  Context &amp; Category of Trial participants</vt:lpstr>
      <vt:lpstr> SOC  Varies with Region:   </vt:lpstr>
      <vt:lpstr> SOC  Varies with Region:   </vt:lpstr>
      <vt:lpstr>Role of Sponsors for Providing Access to Care</vt:lpstr>
      <vt:lpstr>Who can help determine SOC?</vt:lpstr>
      <vt:lpstr>What helps to define SOC?</vt:lpstr>
      <vt:lpstr>SOC and Research Design</vt:lpstr>
      <vt:lpstr>SOC and Research Design</vt:lpstr>
      <vt:lpstr>SOC and Research Design</vt:lpstr>
      <vt:lpstr>Issues to ponder..1</vt:lpstr>
      <vt:lpstr>Issues to ponder..2</vt:lpstr>
      <vt:lpstr>A CASE STUDY: HPTN 052</vt:lpstr>
      <vt:lpstr>Slide 23</vt:lpstr>
      <vt:lpstr>Slide 24</vt:lpstr>
      <vt:lpstr>HPTN 052 Study Design…….</vt:lpstr>
      <vt:lpstr>Can we identify SOC Issues in this trial? Other Ethical Issues?</vt:lpstr>
      <vt:lpstr>Issues vary with Participant Type </vt:lpstr>
      <vt:lpstr>Issues that needed addressal</vt:lpstr>
      <vt:lpstr>SOC Situations </vt:lpstr>
      <vt:lpstr>Challenges</vt:lpstr>
      <vt:lpstr> Other things to consider </vt:lpstr>
      <vt:lpstr>SOC Practiced</vt:lpstr>
      <vt:lpstr>SOC Practiced</vt:lpstr>
      <vt:lpstr>SOC Practiced</vt:lpstr>
      <vt:lpstr>Complex Ethical Perspectives in HIV Research</vt:lpstr>
      <vt:lpstr>Some Guidance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of Care  HIV/AIDS Research</dc:title>
  <dc:creator>Dr.Shila Godbole</dc:creator>
  <cp:lastModifiedBy>Dr.Shila Godbole</cp:lastModifiedBy>
  <cp:revision>6</cp:revision>
  <dcterms:created xsi:type="dcterms:W3CDTF">2011-09-14T17:45:47Z</dcterms:created>
  <dcterms:modified xsi:type="dcterms:W3CDTF">2011-09-15T03:58:02Z</dcterms:modified>
</cp:coreProperties>
</file>