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6" r:id="rId3"/>
    <p:sldId id="258" r:id="rId4"/>
    <p:sldId id="262" r:id="rId5"/>
    <p:sldId id="263" r:id="rId6"/>
    <p:sldId id="260" r:id="rId7"/>
    <p:sldId id="261" r:id="rId8"/>
    <p:sldId id="259" r:id="rId9"/>
    <p:sldId id="264" r:id="rId10"/>
    <p:sldId id="272" r:id="rId11"/>
    <p:sldId id="273" r:id="rId12"/>
    <p:sldId id="265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155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D6C72-64D1-4529-BBC7-781B5616398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2122A9-87F9-48B0-9FCB-FF740D6D3FBD}">
      <dgm:prSet phldrT="[Text]" custT="1"/>
      <dgm:spPr/>
      <dgm:t>
        <a:bodyPr/>
        <a:lstStyle/>
        <a:p>
          <a:r>
            <a:rPr lang="en-US" sz="2000" b="1" baseline="0" dirty="0" smtClean="0">
              <a:solidFill>
                <a:schemeClr val="tx1"/>
              </a:solidFill>
            </a:rPr>
            <a:t>Agent</a:t>
          </a:r>
        </a:p>
        <a:p>
          <a:r>
            <a:rPr lang="en-US" sz="2000" baseline="0" dirty="0" smtClean="0">
              <a:solidFill>
                <a:schemeClr val="tx1"/>
              </a:solidFill>
            </a:rPr>
            <a:t>Virulence</a:t>
          </a:r>
        </a:p>
        <a:p>
          <a:r>
            <a:rPr lang="en-US" sz="2000" baseline="0" dirty="0" smtClean="0">
              <a:solidFill>
                <a:schemeClr val="tx1"/>
              </a:solidFill>
            </a:rPr>
            <a:t>Infectious dose</a:t>
          </a:r>
        </a:p>
        <a:p>
          <a:r>
            <a:rPr lang="en-US" sz="2000" baseline="0" dirty="0" smtClean="0">
              <a:solidFill>
                <a:schemeClr val="tx1"/>
              </a:solidFill>
            </a:rPr>
            <a:t>Susceptibility to drugs</a:t>
          </a:r>
        </a:p>
        <a:p>
          <a:r>
            <a:rPr lang="en-US" sz="2000" baseline="0" dirty="0" smtClean="0">
              <a:solidFill>
                <a:schemeClr val="tx1"/>
              </a:solidFill>
            </a:rPr>
            <a:t>Mode of transmission  </a:t>
          </a:r>
          <a:endParaRPr lang="en-US" sz="2000" baseline="0" dirty="0">
            <a:solidFill>
              <a:schemeClr val="tx1"/>
            </a:solidFill>
          </a:endParaRPr>
        </a:p>
      </dgm:t>
    </dgm:pt>
    <dgm:pt modelId="{ECDC24C4-9911-4754-815F-E805CD785ABB}" type="parTrans" cxnId="{B518375A-DEFC-4A1B-9C78-EB20C296C1FE}">
      <dgm:prSet/>
      <dgm:spPr/>
      <dgm:t>
        <a:bodyPr/>
        <a:lstStyle/>
        <a:p>
          <a:endParaRPr lang="en-US"/>
        </a:p>
      </dgm:t>
    </dgm:pt>
    <dgm:pt modelId="{7FD23FFE-8D55-4CEA-ADE0-AA4F5AADDBCC}" type="sibTrans" cxnId="{B518375A-DEFC-4A1B-9C78-EB20C296C1FE}">
      <dgm:prSet/>
      <dgm:spPr/>
      <dgm:t>
        <a:bodyPr/>
        <a:lstStyle/>
        <a:p>
          <a:endParaRPr lang="en-US"/>
        </a:p>
      </dgm:t>
    </dgm:pt>
    <dgm:pt modelId="{6422898C-2058-40B5-BF71-CC5A759E66DC}">
      <dgm:prSet phldrT="[Text]" custT="1"/>
      <dgm:spPr/>
      <dgm:t>
        <a:bodyPr/>
        <a:lstStyle/>
        <a:p>
          <a:r>
            <a:rPr lang="en-US" sz="2400" b="1" baseline="0" dirty="0" smtClean="0">
              <a:solidFill>
                <a:schemeClr val="tx1"/>
              </a:solidFill>
            </a:rPr>
            <a:t>Host</a:t>
          </a:r>
        </a:p>
        <a:p>
          <a:r>
            <a:rPr lang="en-US" sz="2000" baseline="0" dirty="0" smtClean="0">
              <a:solidFill>
                <a:schemeClr val="tx1"/>
              </a:solidFill>
            </a:rPr>
            <a:t>Age </a:t>
          </a:r>
        </a:p>
        <a:p>
          <a:r>
            <a:rPr lang="en-US" sz="2000" baseline="0" dirty="0" smtClean="0">
              <a:solidFill>
                <a:schemeClr val="tx1"/>
              </a:solidFill>
            </a:rPr>
            <a:t>Genetic susceptibility</a:t>
          </a:r>
        </a:p>
        <a:p>
          <a:r>
            <a:rPr lang="en-US" sz="2000" baseline="0" dirty="0" smtClean="0">
              <a:solidFill>
                <a:schemeClr val="tx1"/>
              </a:solidFill>
            </a:rPr>
            <a:t>Nutritional status</a:t>
          </a:r>
        </a:p>
        <a:p>
          <a:r>
            <a:rPr lang="en-US" sz="2000" baseline="0" dirty="0" smtClean="0">
              <a:solidFill>
                <a:schemeClr val="tx1"/>
              </a:solidFill>
            </a:rPr>
            <a:t>Immunization status</a:t>
          </a:r>
        </a:p>
        <a:p>
          <a:r>
            <a:rPr lang="en-US" sz="2000" baseline="0" dirty="0" smtClean="0">
              <a:solidFill>
                <a:schemeClr val="tx1"/>
              </a:solidFill>
            </a:rPr>
            <a:t>General physical conditions </a:t>
          </a:r>
          <a:endParaRPr lang="en-US" sz="2000" baseline="0" dirty="0">
            <a:solidFill>
              <a:schemeClr val="tx1"/>
            </a:solidFill>
          </a:endParaRPr>
        </a:p>
      </dgm:t>
    </dgm:pt>
    <dgm:pt modelId="{0B77D0E7-329A-489C-8213-6F07E26A53B0}" type="parTrans" cxnId="{65F5C4BF-5FE9-47DC-8FFE-1527E855DACB}">
      <dgm:prSet/>
      <dgm:spPr/>
      <dgm:t>
        <a:bodyPr/>
        <a:lstStyle/>
        <a:p>
          <a:endParaRPr lang="en-US"/>
        </a:p>
      </dgm:t>
    </dgm:pt>
    <dgm:pt modelId="{443393EE-0246-46ED-A41F-90EE320BBDB5}" type="sibTrans" cxnId="{65F5C4BF-5FE9-47DC-8FFE-1527E855DACB}">
      <dgm:prSet/>
      <dgm:spPr/>
      <dgm:t>
        <a:bodyPr/>
        <a:lstStyle/>
        <a:p>
          <a:endParaRPr lang="en-US"/>
        </a:p>
      </dgm:t>
    </dgm:pt>
    <dgm:pt modelId="{2F9CFAAC-041C-4A46-BF59-0B5C1AB15ED8}">
      <dgm:prSet phldrT="[Text]" custT="1"/>
      <dgm:spPr/>
      <dgm:t>
        <a:bodyPr/>
        <a:lstStyle/>
        <a:p>
          <a:r>
            <a:rPr lang="en-US" sz="1800" b="1" baseline="0" dirty="0" smtClean="0">
              <a:solidFill>
                <a:schemeClr val="tx1"/>
              </a:solidFill>
            </a:rPr>
            <a:t>Environment</a:t>
          </a:r>
        </a:p>
        <a:p>
          <a:r>
            <a:rPr lang="en-US" sz="1800" baseline="0" dirty="0" smtClean="0">
              <a:solidFill>
                <a:schemeClr val="tx1"/>
              </a:solidFill>
            </a:rPr>
            <a:t>Shelter, altitude, Sanitation</a:t>
          </a:r>
        </a:p>
        <a:p>
          <a:r>
            <a:rPr lang="en-US" sz="1800" baseline="0" dirty="0" smtClean="0">
              <a:solidFill>
                <a:schemeClr val="tx1"/>
              </a:solidFill>
            </a:rPr>
            <a:t> food supply </a:t>
          </a:r>
        </a:p>
        <a:p>
          <a:r>
            <a:rPr lang="en-US" sz="1800" baseline="0" dirty="0" smtClean="0">
              <a:solidFill>
                <a:schemeClr val="tx1"/>
              </a:solidFill>
            </a:rPr>
            <a:t>water supply</a:t>
          </a:r>
        </a:p>
        <a:p>
          <a:r>
            <a:rPr lang="en-US" sz="1800" baseline="0" dirty="0" smtClean="0">
              <a:solidFill>
                <a:schemeClr val="tx1"/>
              </a:solidFill>
            </a:rPr>
            <a:t>Temperature </a:t>
          </a:r>
        </a:p>
        <a:p>
          <a:r>
            <a:rPr lang="en-US" sz="1800" baseline="0" dirty="0" smtClean="0">
              <a:solidFill>
                <a:schemeClr val="tx1"/>
              </a:solidFill>
            </a:rPr>
            <a:t>Overcrowding</a:t>
          </a:r>
          <a:endParaRPr lang="en-US" sz="1600" baseline="0" dirty="0" smtClean="0">
            <a:solidFill>
              <a:schemeClr val="tx1"/>
            </a:solidFill>
          </a:endParaRPr>
        </a:p>
        <a:p>
          <a:r>
            <a:rPr lang="en-US" sz="1400" dirty="0" smtClean="0"/>
            <a:t> </a:t>
          </a:r>
          <a:endParaRPr lang="en-US" sz="1400" dirty="0"/>
        </a:p>
      </dgm:t>
    </dgm:pt>
    <dgm:pt modelId="{ED7A96F6-842A-49BD-81DB-997E07083CB3}" type="parTrans" cxnId="{10A38390-54CD-4A2F-A6A8-415E68D813B6}">
      <dgm:prSet/>
      <dgm:spPr/>
      <dgm:t>
        <a:bodyPr/>
        <a:lstStyle/>
        <a:p>
          <a:endParaRPr lang="en-US"/>
        </a:p>
      </dgm:t>
    </dgm:pt>
    <dgm:pt modelId="{C5BC0CF0-D778-44D3-851D-A0A6B96BBD78}" type="sibTrans" cxnId="{10A38390-54CD-4A2F-A6A8-415E68D813B6}">
      <dgm:prSet/>
      <dgm:spPr/>
      <dgm:t>
        <a:bodyPr/>
        <a:lstStyle/>
        <a:p>
          <a:endParaRPr lang="en-US"/>
        </a:p>
      </dgm:t>
    </dgm:pt>
    <dgm:pt modelId="{D90534E3-3BBE-4553-BC05-C1316C72CEFC}" type="pres">
      <dgm:prSet presAssocID="{171D6C72-64D1-4529-BBC7-781B561639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E73050-A4F6-4AE3-AE39-0499481A8ACF}" type="pres">
      <dgm:prSet presAssocID="{7B2122A9-87F9-48B0-9FCB-FF740D6D3FBD}" presName="node" presStyleLbl="node1" presStyleIdx="0" presStyleCnt="3" custScaleX="79556" custScaleY="116207" custLinFactY="33869" custLinFactNeighborX="-3650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56BA43-6B07-4C5F-A34A-866CDA84271C}" type="pres">
      <dgm:prSet presAssocID="{7FD23FFE-8D55-4CEA-ADE0-AA4F5AADDBCC}" presName="sibTrans" presStyleCnt="0"/>
      <dgm:spPr/>
    </dgm:pt>
    <dgm:pt modelId="{7AE1B82E-8C30-42A4-A395-73FEA6CC06B0}" type="pres">
      <dgm:prSet presAssocID="{6422898C-2058-40B5-BF71-CC5A759E66DC}" presName="node" presStyleLbl="node1" presStyleIdx="1" presStyleCnt="3" custScaleY="123985" custLinFactNeighborX="-38572" custLinFactNeighborY="35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4C4DEA-80AD-4C74-B618-CA975F1BDFC4}" type="pres">
      <dgm:prSet presAssocID="{443393EE-0246-46ED-A41F-90EE320BBDB5}" presName="sibTrans" presStyleCnt="0"/>
      <dgm:spPr/>
    </dgm:pt>
    <dgm:pt modelId="{EC2B6655-EA36-40E2-9143-27361625791F}" type="pres">
      <dgm:prSet presAssocID="{2F9CFAAC-041C-4A46-BF59-0B5C1AB15ED8}" presName="node" presStyleLbl="node1" presStyleIdx="2" presStyleCnt="3" custScaleX="84252" custScaleY="107521" custLinFactNeighborX="69707" custLinFactNeighborY="-35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B2BF0A-6372-48EF-9873-7FFF6ED48252}" type="presOf" srcId="{171D6C72-64D1-4529-BBC7-781B5616398A}" destId="{D90534E3-3BBE-4553-BC05-C1316C72CEFC}" srcOrd="0" destOrd="0" presId="urn:microsoft.com/office/officeart/2005/8/layout/default"/>
    <dgm:cxn modelId="{65F5C4BF-5FE9-47DC-8FFE-1527E855DACB}" srcId="{171D6C72-64D1-4529-BBC7-781B5616398A}" destId="{6422898C-2058-40B5-BF71-CC5A759E66DC}" srcOrd="1" destOrd="0" parTransId="{0B77D0E7-329A-489C-8213-6F07E26A53B0}" sibTransId="{443393EE-0246-46ED-A41F-90EE320BBDB5}"/>
    <dgm:cxn modelId="{CDFFB9E4-450D-4D85-80AA-D68CE4B9E0A3}" type="presOf" srcId="{7B2122A9-87F9-48B0-9FCB-FF740D6D3FBD}" destId="{07E73050-A4F6-4AE3-AE39-0499481A8ACF}" srcOrd="0" destOrd="0" presId="urn:microsoft.com/office/officeart/2005/8/layout/default"/>
    <dgm:cxn modelId="{692D0E8F-58AD-4EF5-93E0-0312805C7965}" type="presOf" srcId="{2F9CFAAC-041C-4A46-BF59-0B5C1AB15ED8}" destId="{EC2B6655-EA36-40E2-9143-27361625791F}" srcOrd="0" destOrd="0" presId="urn:microsoft.com/office/officeart/2005/8/layout/default"/>
    <dgm:cxn modelId="{10A38390-54CD-4A2F-A6A8-415E68D813B6}" srcId="{171D6C72-64D1-4529-BBC7-781B5616398A}" destId="{2F9CFAAC-041C-4A46-BF59-0B5C1AB15ED8}" srcOrd="2" destOrd="0" parTransId="{ED7A96F6-842A-49BD-81DB-997E07083CB3}" sibTransId="{C5BC0CF0-D778-44D3-851D-A0A6B96BBD78}"/>
    <dgm:cxn modelId="{B518375A-DEFC-4A1B-9C78-EB20C296C1FE}" srcId="{171D6C72-64D1-4529-BBC7-781B5616398A}" destId="{7B2122A9-87F9-48B0-9FCB-FF740D6D3FBD}" srcOrd="0" destOrd="0" parTransId="{ECDC24C4-9911-4754-815F-E805CD785ABB}" sibTransId="{7FD23FFE-8D55-4CEA-ADE0-AA4F5AADDBCC}"/>
    <dgm:cxn modelId="{B8AB787C-AC5F-4750-9A35-771F442041B8}" type="presOf" srcId="{6422898C-2058-40B5-BF71-CC5A759E66DC}" destId="{7AE1B82E-8C30-42A4-A395-73FEA6CC06B0}" srcOrd="0" destOrd="0" presId="urn:microsoft.com/office/officeart/2005/8/layout/default"/>
    <dgm:cxn modelId="{DD1F32BB-3710-40A8-82FC-7EFCB8B4ABF4}" type="presParOf" srcId="{D90534E3-3BBE-4553-BC05-C1316C72CEFC}" destId="{07E73050-A4F6-4AE3-AE39-0499481A8ACF}" srcOrd="0" destOrd="0" presId="urn:microsoft.com/office/officeart/2005/8/layout/default"/>
    <dgm:cxn modelId="{A600E344-309B-4AA1-B88B-D3EDDF1E0A44}" type="presParOf" srcId="{D90534E3-3BBE-4553-BC05-C1316C72CEFC}" destId="{9C56BA43-6B07-4C5F-A34A-866CDA84271C}" srcOrd="1" destOrd="0" presId="urn:microsoft.com/office/officeart/2005/8/layout/default"/>
    <dgm:cxn modelId="{21CE7D6B-FC27-4850-B414-CDB3D11BEA9F}" type="presParOf" srcId="{D90534E3-3BBE-4553-BC05-C1316C72CEFC}" destId="{7AE1B82E-8C30-42A4-A395-73FEA6CC06B0}" srcOrd="2" destOrd="0" presId="urn:microsoft.com/office/officeart/2005/8/layout/default"/>
    <dgm:cxn modelId="{62BFC5CB-BF92-45FA-9CBA-6CC7C404D346}" type="presParOf" srcId="{D90534E3-3BBE-4553-BC05-C1316C72CEFC}" destId="{1E4C4DEA-80AD-4C74-B618-CA975F1BDFC4}" srcOrd="3" destOrd="0" presId="urn:microsoft.com/office/officeart/2005/8/layout/default"/>
    <dgm:cxn modelId="{F4194950-B792-4128-8363-82C1C695B8A5}" type="presParOf" srcId="{D90534E3-3BBE-4553-BC05-C1316C72CEFC}" destId="{EC2B6655-EA36-40E2-9143-27361625791F}" srcOrd="4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B22DC-9917-4374-81C4-55DC59E77D58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14259-B15F-406A-AA70-19D606B5E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14259-B15F-406A-AA70-19D606B5ED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14259-B15F-406A-AA70-19D606B5ED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99"/>
            </a:gs>
            <a:gs pos="50000">
              <a:srgbClr val="FF6699">
                <a:gamma/>
                <a:tint val="38039"/>
                <a:invGamma/>
              </a:srgbClr>
            </a:gs>
            <a:gs pos="100000">
              <a:srgbClr val="FF66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489D8-A71A-4996-AE9D-6BE218EE745C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1CF0F-28D9-458A-9781-185104289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Control of Communicable Diseases and IHR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Anjali</a:t>
            </a:r>
            <a:r>
              <a:rPr lang="en-US" dirty="0" smtClean="0"/>
              <a:t> Singh,</a:t>
            </a:r>
          </a:p>
          <a:p>
            <a:r>
              <a:rPr lang="en-US" dirty="0" smtClean="0"/>
              <a:t>Assistant Professor, BJMC, Ahmedabad.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The susceptible host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immunization</a:t>
            </a:r>
          </a:p>
          <a:p>
            <a:r>
              <a:rPr lang="en-US" dirty="0" smtClean="0"/>
              <a:t>Passive immunization</a:t>
            </a:r>
          </a:p>
          <a:p>
            <a:r>
              <a:rPr lang="en-US" dirty="0" smtClean="0"/>
              <a:t>Combined active and passive immunization</a:t>
            </a:r>
          </a:p>
          <a:p>
            <a:r>
              <a:rPr lang="en-US" dirty="0" smtClean="0"/>
              <a:t>Chemoprophylaxis</a:t>
            </a:r>
          </a:p>
          <a:p>
            <a:r>
              <a:rPr lang="en-US" dirty="0" smtClean="0"/>
              <a:t>Community participation</a:t>
            </a:r>
          </a:p>
          <a:p>
            <a:r>
              <a:rPr lang="en-US" dirty="0" smtClean="0"/>
              <a:t>Health education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i="1" dirty="0" smtClean="0"/>
              <a:t>Respiratory Infections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    Acute Respiratory Illness (ARIs) </a:t>
            </a:r>
            <a:endParaRPr lang="en-US" sz="2800" dirty="0" smtClean="0"/>
          </a:p>
          <a:p>
            <a:r>
              <a:rPr lang="en-US" sz="2800" dirty="0" smtClean="0"/>
              <a:t>Provide shelter materials </a:t>
            </a:r>
          </a:p>
          <a:p>
            <a:r>
              <a:rPr lang="en-US" sz="2800" dirty="0" smtClean="0"/>
              <a:t>Provide sufficient blankets</a:t>
            </a:r>
          </a:p>
          <a:p>
            <a:pPr>
              <a:buNone/>
            </a:pPr>
            <a:r>
              <a:rPr lang="en-US" sz="2400" b="1" dirty="0" smtClean="0"/>
              <a:t>     </a:t>
            </a:r>
            <a:r>
              <a:rPr lang="en-US" sz="2800" b="1" dirty="0" smtClean="0"/>
              <a:t>Tuberculosis </a:t>
            </a:r>
            <a:endParaRPr lang="en-US" sz="2800" dirty="0" smtClean="0"/>
          </a:p>
          <a:p>
            <a:r>
              <a:rPr lang="en-US" sz="2800" dirty="0" smtClean="0"/>
              <a:t>Train health workers on proper diagnosis, treatment, and follow-up of cases</a:t>
            </a:r>
          </a:p>
          <a:p>
            <a:r>
              <a:rPr lang="en-US" sz="2800" dirty="0" smtClean="0"/>
              <a:t> Decrease crowding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Diarrhoeal Diseases 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Build and keep latrines clean. </a:t>
            </a:r>
          </a:p>
          <a:p>
            <a:r>
              <a:rPr lang="en-US" dirty="0" smtClean="0"/>
              <a:t>Chlorinate water and supply water vessels</a:t>
            </a:r>
          </a:p>
          <a:p>
            <a:r>
              <a:rPr lang="en-US" dirty="0" smtClean="0"/>
              <a:t>Provide soap. </a:t>
            </a:r>
          </a:p>
          <a:p>
            <a:r>
              <a:rPr lang="en-US" dirty="0" smtClean="0"/>
              <a:t>Promote food hygiene.</a:t>
            </a:r>
          </a:p>
          <a:p>
            <a:r>
              <a:rPr lang="en-US" dirty="0" smtClean="0"/>
              <a:t> Health education on </a:t>
            </a:r>
            <a:r>
              <a:rPr lang="en-US" dirty="0" err="1" smtClean="0"/>
              <a:t>diarrhoeal</a:t>
            </a:r>
            <a:r>
              <a:rPr lang="en-US" dirty="0" smtClean="0"/>
              <a:t> disease control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Malaria 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n-US" sz="2800" dirty="0" smtClean="0"/>
              <a:t> Improve access to effective treatment.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Residual spraying of shelters and provide insecticide treated nets (ITNs) 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Give anti-malarial prophylaxis &amp; intermittent treatment to pregnant women.</a:t>
            </a:r>
          </a:p>
          <a:p>
            <a:endParaRPr lang="en-US" sz="2800" dirty="0" smtClean="0"/>
          </a:p>
          <a:p>
            <a:r>
              <a:rPr lang="en-US" sz="2800" dirty="0" smtClean="0"/>
              <a:t> Manage/destroy potential vector breeding sites 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Measles 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living space standards (if possible).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Mass immunization campaign with vitamin A distribution to all children under 5.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Carry out a nutritional survey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/>
              <a:t>Preventing outbreaks of communicable diseases</a:t>
            </a:r>
            <a:endParaRPr lang="en-US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 dirty="0" smtClean="0"/>
              <a:t>Hygienic disposal of  Human faeces</a:t>
            </a:r>
          </a:p>
          <a:p>
            <a:r>
              <a:rPr lang="en-US" dirty="0" smtClean="0"/>
              <a:t>Sufficient and safe water supply</a:t>
            </a:r>
          </a:p>
          <a:p>
            <a:r>
              <a:rPr lang="en-US" dirty="0" smtClean="0"/>
              <a:t>Hand washing with soap</a:t>
            </a:r>
          </a:p>
          <a:p>
            <a:r>
              <a:rPr lang="en-US" dirty="0" smtClean="0"/>
              <a:t>Health promotion</a:t>
            </a:r>
          </a:p>
          <a:p>
            <a:r>
              <a:rPr lang="en-US" dirty="0" smtClean="0"/>
              <a:t>Food safety</a:t>
            </a:r>
          </a:p>
          <a:p>
            <a:r>
              <a:rPr lang="en-US" dirty="0" smtClean="0"/>
              <a:t>Adequate living space</a:t>
            </a:r>
          </a:p>
          <a:p>
            <a:r>
              <a:rPr lang="en-US" dirty="0" smtClean="0"/>
              <a:t>Adequate shelter</a:t>
            </a:r>
          </a:p>
          <a:p>
            <a:r>
              <a:rPr lang="en-US" dirty="0" smtClean="0"/>
              <a:t>Nutrition</a:t>
            </a:r>
          </a:p>
          <a:p>
            <a:r>
              <a:rPr lang="en-US" dirty="0" smtClean="0"/>
              <a:t>Medical interventions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Communicable Disease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A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communicable disease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may be defined as an illness that arises from transmission of an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infectious agent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its toxic product from an infected person, animal, or reservoir to a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susceptible host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either directly or indirectly through an intermediate plant or animal host, vector, or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792162"/>
          </a:xfrm>
        </p:spPr>
        <p:txBody>
          <a:bodyPr/>
          <a:lstStyle/>
          <a:p>
            <a:r>
              <a:rPr lang="en-US" sz="3200" dirty="0" smtClean="0"/>
              <a:t>Overview of Possible and Likely Diseases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219201"/>
          <a:ext cx="6172200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8280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Transmission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Disease Possible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Air- Borne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Measles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Meningitis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Pertussis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Tuberculosis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Faecal or</a:t>
                      </a:r>
                      <a:r>
                        <a:rPr lang="en-US" baseline="0" dirty="0" smtClean="0"/>
                        <a:t> Faecal Oral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Amoeba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Cholera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Diarrhea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Dysentery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Hepatitis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Typhoid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Parasites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Overview of Possible and Likely Diseases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371601"/>
          <a:ext cx="6934200" cy="4953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/>
                <a:gridCol w="3467100"/>
              </a:tblGrid>
              <a:tr h="45027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Transmisssion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Diseases possible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0273">
                <a:tc rowSpan="6">
                  <a:txBody>
                    <a:bodyPr/>
                    <a:lstStyle/>
                    <a:p>
                      <a:r>
                        <a:rPr lang="en-US" dirty="0" smtClean="0"/>
                        <a:t>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Syphilis </a:t>
                      </a:r>
                      <a:endParaRPr lang="en-US" dirty="0"/>
                    </a:p>
                  </a:txBody>
                  <a:tcPr/>
                </a:tc>
              </a:tr>
              <a:tr h="4502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Chancroid</a:t>
                      </a:r>
                      <a:endParaRPr lang="en-US" dirty="0"/>
                    </a:p>
                  </a:txBody>
                  <a:tcPr/>
                </a:tc>
              </a:tr>
              <a:tr h="4502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Gonorrhoea</a:t>
                      </a:r>
                      <a:endParaRPr lang="en-US" dirty="0"/>
                    </a:p>
                  </a:txBody>
                  <a:tcPr/>
                </a:tc>
              </a:tr>
              <a:tr h="4502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Chlamydia</a:t>
                      </a:r>
                      <a:endParaRPr lang="en-US" dirty="0"/>
                    </a:p>
                  </a:txBody>
                  <a:tcPr/>
                </a:tc>
              </a:tr>
              <a:tr h="4502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Trichomonas</a:t>
                      </a:r>
                      <a:endParaRPr lang="en-US" dirty="0"/>
                    </a:p>
                  </a:txBody>
                  <a:tcPr/>
                </a:tc>
              </a:tr>
              <a:tr h="4502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Others(HIV)</a:t>
                      </a:r>
                      <a:endParaRPr lang="en-US" dirty="0"/>
                    </a:p>
                  </a:txBody>
                  <a:tcPr/>
                </a:tc>
              </a:tr>
              <a:tr h="450273">
                <a:tc>
                  <a:txBody>
                    <a:bodyPr/>
                    <a:lstStyle/>
                    <a:p>
                      <a:r>
                        <a:rPr lang="en-US" dirty="0" smtClean="0"/>
                        <a:t>Vector Borne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Malaria </a:t>
                      </a:r>
                      <a:endParaRPr lang="en-US" dirty="0"/>
                    </a:p>
                  </a:txBody>
                  <a:tcPr/>
                </a:tc>
              </a:tr>
              <a:tr h="450273"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Dengue </a:t>
                      </a:r>
                      <a:endParaRPr lang="en-US" dirty="0"/>
                    </a:p>
                  </a:txBody>
                  <a:tcPr/>
                </a:tc>
              </a:tr>
              <a:tr h="4502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Chikunguniya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502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leptospirosis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i="1" dirty="0"/>
              <a:t>C</a:t>
            </a:r>
            <a:r>
              <a:rPr lang="en-US" i="1" dirty="0" smtClean="0"/>
              <a:t>ommunicable </a:t>
            </a:r>
            <a:r>
              <a:rPr lang="en-US" i="1" dirty="0"/>
              <a:t>D</a:t>
            </a:r>
            <a:r>
              <a:rPr lang="en-US" i="1" dirty="0" smtClean="0"/>
              <a:t>isease </a:t>
            </a:r>
            <a:r>
              <a:rPr lang="en-US" i="1" dirty="0"/>
              <a:t>C</a:t>
            </a:r>
            <a:r>
              <a:rPr lang="en-US" i="1" dirty="0" smtClean="0"/>
              <a:t>ycle </a:t>
            </a:r>
            <a:endParaRPr lang="en-US" i="1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752600"/>
            <a:ext cx="7238999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Basic Principles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906963"/>
          </a:xfrm>
        </p:spPr>
        <p:txBody>
          <a:bodyPr/>
          <a:lstStyle/>
          <a:p>
            <a:pPr algn="just"/>
            <a:r>
              <a:rPr lang="en-US" sz="2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Agent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Substance living or non living ,or a force tangible or intangible ,the excessive presence or relative lack of which may initiate </a:t>
            </a:r>
            <a:r>
              <a:rPr lang="en-US" sz="2800" dirty="0" smtClean="0"/>
              <a:t>or perpetuate a disease</a:t>
            </a:r>
            <a:r>
              <a:rPr lang="en-US" sz="1400" dirty="0" smtClean="0"/>
              <a:t>.</a:t>
            </a:r>
          </a:p>
          <a:p>
            <a:pPr algn="just"/>
            <a:endParaRPr lang="en-US" sz="1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2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Host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person who is susceptible to disease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/>
            <a:r>
              <a:rPr lang="en-US" sz="2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that is external to the individual human host, living and non living, and with which he is in constant interaction like air ,water, food housing etc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Principles of Communicable Disease control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16200000" flipH="1">
            <a:off x="6629400" y="2819400"/>
            <a:ext cx="1295400" cy="9906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1524000" y="2819400"/>
            <a:ext cx="1219200" cy="914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429000" y="5410200"/>
            <a:ext cx="20574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 smtClean="0"/>
              <a:t>Preventing  communicable disease outbreak 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i="1" dirty="0" smtClean="0"/>
              <a:t>Controlling the reservoir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Early diagnosis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Notification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Epidemiological investigation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Isolation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Treatment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Quarantine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Interruption of transmission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 Chlorination of water</a:t>
            </a:r>
          </a:p>
          <a:p>
            <a:r>
              <a:rPr lang="en-US" dirty="0" smtClean="0"/>
              <a:t>Hand washing</a:t>
            </a:r>
          </a:p>
          <a:p>
            <a:r>
              <a:rPr lang="en-US" dirty="0" smtClean="0"/>
              <a:t>Adequate cooking</a:t>
            </a:r>
          </a:p>
          <a:p>
            <a:r>
              <a:rPr lang="en-US" dirty="0" smtClean="0"/>
              <a:t>Prompt refrigeration of prepared food</a:t>
            </a:r>
          </a:p>
          <a:p>
            <a:r>
              <a:rPr lang="en-US" dirty="0" smtClean="0"/>
              <a:t>Destruction of stray dogs</a:t>
            </a:r>
          </a:p>
          <a:p>
            <a:r>
              <a:rPr lang="en-US" dirty="0" smtClean="0"/>
              <a:t>Early diagnosis and treatment</a:t>
            </a:r>
          </a:p>
          <a:p>
            <a:r>
              <a:rPr lang="en-US" dirty="0" smtClean="0"/>
              <a:t>Personal hygiene</a:t>
            </a:r>
          </a:p>
          <a:p>
            <a:r>
              <a:rPr lang="en-US" dirty="0" smtClean="0"/>
              <a:t>Proper handling of secretions and excretions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 of Prevention Atul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466</Words>
  <Application>Microsoft Office PowerPoint</Application>
  <PresentationFormat>On-screen Show (4:3)</PresentationFormat>
  <Paragraphs>127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Level of Prevention Atul</vt:lpstr>
      <vt:lpstr>Custom Design</vt:lpstr>
      <vt:lpstr>Control of Communicable Diseases and IHR</vt:lpstr>
      <vt:lpstr>Principles of Communicable Disease control</vt:lpstr>
      <vt:lpstr>Overview of Possible and Likely Diseases</vt:lpstr>
      <vt:lpstr>Overview of Possible and Likely Diseases</vt:lpstr>
      <vt:lpstr> Communicable Disease Cycle </vt:lpstr>
      <vt:lpstr>Basic Principles </vt:lpstr>
      <vt:lpstr>Principles of Communicable Disease control</vt:lpstr>
      <vt:lpstr>Preventing  communicable disease outbreak </vt:lpstr>
      <vt:lpstr>Interruption of transmission</vt:lpstr>
      <vt:lpstr>The susceptible host</vt:lpstr>
      <vt:lpstr>Respiratory Infections</vt:lpstr>
      <vt:lpstr> Diarrhoeal Diseases  </vt:lpstr>
      <vt:lpstr> Malaria  </vt:lpstr>
      <vt:lpstr> Measles  </vt:lpstr>
      <vt:lpstr>Preventing outbreaks of communicable diseases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of Communicable Diseases and IHR</dc:title>
  <dc:creator>admin</dc:creator>
  <cp:lastModifiedBy>admin</cp:lastModifiedBy>
  <cp:revision>24</cp:revision>
  <dcterms:created xsi:type="dcterms:W3CDTF">2006-08-16T00:00:00Z</dcterms:created>
  <dcterms:modified xsi:type="dcterms:W3CDTF">2010-03-04T05:17:34Z</dcterms:modified>
</cp:coreProperties>
</file>